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ppt/notesSlides/notesSlide433.xml" ContentType="application/vnd.openxmlformats-officedocument.presentationml.notesSlide+xml"/>
  <Override PartName="/ppt/notesSlides/notesSlide434.xml" ContentType="application/vnd.openxmlformats-officedocument.presentationml.notesSlide+xml"/>
  <Override PartName="/ppt/notesSlides/notesSlide435.xml" ContentType="application/vnd.openxmlformats-officedocument.presentationml.notesSlide+xml"/>
  <Override PartName="/ppt/notesSlides/notesSlide436.xml" ContentType="application/vnd.openxmlformats-officedocument.presentationml.notesSlide+xml"/>
  <Override PartName="/ppt/notesSlides/notesSlide437.xml" ContentType="application/vnd.openxmlformats-officedocument.presentationml.notesSlide+xml"/>
  <Override PartName="/ppt/notesSlides/notesSlide438.xml" ContentType="application/vnd.openxmlformats-officedocument.presentationml.notesSlide+xml"/>
  <Override PartName="/ppt/notesSlides/notesSlide439.xml" ContentType="application/vnd.openxmlformats-officedocument.presentationml.notesSlide+xml"/>
  <Override PartName="/ppt/notesSlides/notesSlide440.xml" ContentType="application/vnd.openxmlformats-officedocument.presentationml.notesSlide+xml"/>
  <Override PartName="/ppt/notesSlides/notesSlide441.xml" ContentType="application/vnd.openxmlformats-officedocument.presentationml.notesSlide+xml"/>
  <Override PartName="/ppt/notesSlides/notesSlide442.xml" ContentType="application/vnd.openxmlformats-officedocument.presentationml.notesSlide+xml"/>
  <Override PartName="/ppt/notesSlides/notesSlide443.xml" ContentType="application/vnd.openxmlformats-officedocument.presentationml.notesSlide+xml"/>
  <Override PartName="/ppt/notesSlides/notesSlide444.xml" ContentType="application/vnd.openxmlformats-officedocument.presentationml.notesSlide+xml"/>
  <Override PartName="/ppt/notesSlides/notesSlide445.xml" ContentType="application/vnd.openxmlformats-officedocument.presentationml.notesSlide+xml"/>
  <Override PartName="/ppt/notesSlides/notesSlide446.xml" ContentType="application/vnd.openxmlformats-officedocument.presentationml.notesSlide+xml"/>
  <Override PartName="/ppt/notesSlides/notesSlide447.xml" ContentType="application/vnd.openxmlformats-officedocument.presentationml.notesSlide+xml"/>
  <Override PartName="/ppt/notesSlides/notesSlide448.xml" ContentType="application/vnd.openxmlformats-officedocument.presentationml.notesSlide+xml"/>
  <Override PartName="/ppt/notesSlides/notesSlide449.xml" ContentType="application/vnd.openxmlformats-officedocument.presentationml.notesSlide+xml"/>
  <Override PartName="/ppt/notesSlides/notesSlide450.xml" ContentType="application/vnd.openxmlformats-officedocument.presentationml.notesSlide+xml"/>
  <Override PartName="/ppt/notesSlides/notesSlide451.xml" ContentType="application/vnd.openxmlformats-officedocument.presentationml.notesSlide+xml"/>
  <Override PartName="/ppt/notesSlides/notesSlide452.xml" ContentType="application/vnd.openxmlformats-officedocument.presentationml.notesSlide+xml"/>
  <Override PartName="/ppt/notesSlides/notesSlide453.xml" ContentType="application/vnd.openxmlformats-officedocument.presentationml.notesSlide+xml"/>
  <Override PartName="/ppt/notesSlides/notesSlide454.xml" ContentType="application/vnd.openxmlformats-officedocument.presentationml.notesSlide+xml"/>
  <Override PartName="/ppt/notesSlides/notesSlide455.xml" ContentType="application/vnd.openxmlformats-officedocument.presentationml.notesSlide+xml"/>
  <Override PartName="/ppt/notesSlides/notesSlide456.xml" ContentType="application/vnd.openxmlformats-officedocument.presentationml.notesSlide+xml"/>
  <Override PartName="/ppt/notesSlides/notesSlide457.xml" ContentType="application/vnd.openxmlformats-officedocument.presentationml.notesSlide+xml"/>
  <Override PartName="/ppt/notesSlides/notesSlide458.xml" ContentType="application/vnd.openxmlformats-officedocument.presentationml.notesSlide+xml"/>
  <Override PartName="/ppt/notesSlides/notesSlide459.xml" ContentType="application/vnd.openxmlformats-officedocument.presentationml.notesSlide+xml"/>
  <Override PartName="/ppt/notesSlides/notesSlide460.xml" ContentType="application/vnd.openxmlformats-officedocument.presentationml.notesSlide+xml"/>
  <Override PartName="/ppt/notesSlides/notesSlide461.xml" ContentType="application/vnd.openxmlformats-officedocument.presentationml.notesSlide+xml"/>
  <Override PartName="/ppt/notesSlides/notesSlide462.xml" ContentType="application/vnd.openxmlformats-officedocument.presentationml.notesSlide+xml"/>
  <Override PartName="/ppt/notesSlides/notesSlide463.xml" ContentType="application/vnd.openxmlformats-officedocument.presentationml.notesSlide+xml"/>
  <Override PartName="/ppt/notesSlides/notesSlide464.xml" ContentType="application/vnd.openxmlformats-officedocument.presentationml.notesSlide+xml"/>
  <Override PartName="/ppt/notesSlides/notesSlide465.xml" ContentType="application/vnd.openxmlformats-officedocument.presentationml.notesSlide+xml"/>
  <Override PartName="/ppt/notesSlides/notesSlide466.xml" ContentType="application/vnd.openxmlformats-officedocument.presentationml.notesSlide+xml"/>
  <Override PartName="/ppt/notesSlides/notesSlide467.xml" ContentType="application/vnd.openxmlformats-officedocument.presentationml.notesSlide+xml"/>
  <Override PartName="/ppt/notesSlides/notesSlide468.xml" ContentType="application/vnd.openxmlformats-officedocument.presentationml.notesSlide+xml"/>
  <Override PartName="/ppt/notesSlides/notesSlide469.xml" ContentType="application/vnd.openxmlformats-officedocument.presentationml.notesSlide+xml"/>
  <Override PartName="/ppt/notesSlides/notesSlide470.xml" ContentType="application/vnd.openxmlformats-officedocument.presentationml.notesSlide+xml"/>
  <Override PartName="/ppt/notesSlides/notesSlide471.xml" ContentType="application/vnd.openxmlformats-officedocument.presentationml.notesSlide+xml"/>
  <Override PartName="/ppt/notesSlides/notesSlide472.xml" ContentType="application/vnd.openxmlformats-officedocument.presentationml.notesSlide+xml"/>
  <Override PartName="/ppt/notesSlides/notesSlide473.xml" ContentType="application/vnd.openxmlformats-officedocument.presentationml.notesSlide+xml"/>
  <Override PartName="/ppt/notesSlides/notesSlide474.xml" ContentType="application/vnd.openxmlformats-officedocument.presentationml.notesSlide+xml"/>
  <Override PartName="/ppt/notesSlides/notesSlide475.xml" ContentType="application/vnd.openxmlformats-officedocument.presentationml.notesSlide+xml"/>
  <Override PartName="/ppt/notesSlides/notesSlide476.xml" ContentType="application/vnd.openxmlformats-officedocument.presentationml.notesSlide+xml"/>
  <Override PartName="/ppt/notesSlides/notesSlide477.xml" ContentType="application/vnd.openxmlformats-officedocument.presentationml.notesSlide+xml"/>
  <Override PartName="/ppt/notesSlides/notesSlide478.xml" ContentType="application/vnd.openxmlformats-officedocument.presentationml.notesSlide+xml"/>
  <Override PartName="/ppt/notesSlides/notesSlide479.xml" ContentType="application/vnd.openxmlformats-officedocument.presentationml.notesSlide+xml"/>
  <Override PartName="/ppt/notesSlides/notesSlide480.xml" ContentType="application/vnd.openxmlformats-officedocument.presentationml.notesSlide+xml"/>
  <Override PartName="/ppt/notesSlides/notesSlide481.xml" ContentType="application/vnd.openxmlformats-officedocument.presentationml.notesSlide+xml"/>
  <Override PartName="/ppt/notesSlides/notesSlide482.xml" ContentType="application/vnd.openxmlformats-officedocument.presentationml.notesSlide+xml"/>
  <Override PartName="/ppt/notesSlides/notesSlide483.xml" ContentType="application/vnd.openxmlformats-officedocument.presentationml.notesSlide+xml"/>
  <Override PartName="/ppt/notesSlides/notesSlide484.xml" ContentType="application/vnd.openxmlformats-officedocument.presentationml.notesSlide+xml"/>
  <Override PartName="/ppt/notesSlides/notesSlide485.xml" ContentType="application/vnd.openxmlformats-officedocument.presentationml.notesSlide+xml"/>
  <Override PartName="/ppt/notesSlides/notesSlide486.xml" ContentType="application/vnd.openxmlformats-officedocument.presentationml.notesSlide+xml"/>
  <Override PartName="/ppt/notesSlides/notesSlide487.xml" ContentType="application/vnd.openxmlformats-officedocument.presentationml.notesSlide+xml"/>
  <Override PartName="/ppt/notesSlides/notesSlide488.xml" ContentType="application/vnd.openxmlformats-officedocument.presentationml.notesSlide+xml"/>
  <Override PartName="/ppt/notesSlides/notesSlide489.xml" ContentType="application/vnd.openxmlformats-officedocument.presentationml.notesSlide+xml"/>
  <Override PartName="/ppt/notesSlides/notesSlide490.xml" ContentType="application/vnd.openxmlformats-officedocument.presentationml.notesSlide+xml"/>
  <Override PartName="/ppt/notesSlides/notesSlide491.xml" ContentType="application/vnd.openxmlformats-officedocument.presentationml.notesSlide+xml"/>
  <Override PartName="/ppt/notesSlides/notesSlide492.xml" ContentType="application/vnd.openxmlformats-officedocument.presentationml.notesSlide+xml"/>
  <Override PartName="/ppt/notesSlides/notesSlide493.xml" ContentType="application/vnd.openxmlformats-officedocument.presentationml.notesSlide+xml"/>
  <Override PartName="/ppt/notesSlides/notesSlide494.xml" ContentType="application/vnd.openxmlformats-officedocument.presentationml.notesSlide+xml"/>
  <Override PartName="/ppt/notesSlides/notesSlide49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61" r:id="rId5"/>
  </p:sldMasterIdLst>
  <p:notesMasterIdLst>
    <p:notesMasterId r:id="rId518"/>
  </p:notesMasterIdLst>
  <p:sldIdLst>
    <p:sldId id="1021" r:id="rId6"/>
    <p:sldId id="1019" r:id="rId7"/>
    <p:sldId id="1018" r:id="rId8"/>
    <p:sldId id="856" r:id="rId9"/>
    <p:sldId id="857" r:id="rId10"/>
    <p:sldId id="858" r:id="rId11"/>
    <p:sldId id="859" r:id="rId12"/>
    <p:sldId id="860" r:id="rId13"/>
    <p:sldId id="861" r:id="rId14"/>
    <p:sldId id="863" r:id="rId15"/>
    <p:sldId id="864" r:id="rId16"/>
    <p:sldId id="862" r:id="rId17"/>
    <p:sldId id="865" r:id="rId18"/>
    <p:sldId id="866" r:id="rId19"/>
    <p:sldId id="867" r:id="rId20"/>
    <p:sldId id="868" r:id="rId21"/>
    <p:sldId id="869" r:id="rId22"/>
    <p:sldId id="870" r:id="rId23"/>
    <p:sldId id="871" r:id="rId24"/>
    <p:sldId id="872" r:id="rId25"/>
    <p:sldId id="873" r:id="rId26"/>
    <p:sldId id="874" r:id="rId27"/>
    <p:sldId id="875" r:id="rId28"/>
    <p:sldId id="876" r:id="rId29"/>
    <p:sldId id="877" r:id="rId30"/>
    <p:sldId id="878" r:id="rId31"/>
    <p:sldId id="879" r:id="rId32"/>
    <p:sldId id="880" r:id="rId33"/>
    <p:sldId id="881" r:id="rId34"/>
    <p:sldId id="882" r:id="rId35"/>
    <p:sldId id="883" r:id="rId36"/>
    <p:sldId id="884" r:id="rId37"/>
    <p:sldId id="885" r:id="rId38"/>
    <p:sldId id="886" r:id="rId39"/>
    <p:sldId id="887" r:id="rId40"/>
    <p:sldId id="888" r:id="rId41"/>
    <p:sldId id="889" r:id="rId42"/>
    <p:sldId id="890" r:id="rId43"/>
    <p:sldId id="891" r:id="rId44"/>
    <p:sldId id="892" r:id="rId45"/>
    <p:sldId id="893" r:id="rId46"/>
    <p:sldId id="894" r:id="rId47"/>
    <p:sldId id="895" r:id="rId48"/>
    <p:sldId id="896" r:id="rId49"/>
    <p:sldId id="897" r:id="rId50"/>
    <p:sldId id="898" r:id="rId51"/>
    <p:sldId id="899" r:id="rId52"/>
    <p:sldId id="900" r:id="rId53"/>
    <p:sldId id="901" r:id="rId54"/>
    <p:sldId id="902" r:id="rId55"/>
    <p:sldId id="903" r:id="rId56"/>
    <p:sldId id="904" r:id="rId57"/>
    <p:sldId id="905" r:id="rId58"/>
    <p:sldId id="906" r:id="rId59"/>
    <p:sldId id="907" r:id="rId60"/>
    <p:sldId id="908" r:id="rId61"/>
    <p:sldId id="909" r:id="rId62"/>
    <p:sldId id="910" r:id="rId63"/>
    <p:sldId id="911" r:id="rId64"/>
    <p:sldId id="912" r:id="rId65"/>
    <p:sldId id="913" r:id="rId66"/>
    <p:sldId id="914" r:id="rId67"/>
    <p:sldId id="915" r:id="rId68"/>
    <p:sldId id="916" r:id="rId69"/>
    <p:sldId id="917" r:id="rId70"/>
    <p:sldId id="918" r:id="rId71"/>
    <p:sldId id="919" r:id="rId72"/>
    <p:sldId id="920" r:id="rId73"/>
    <p:sldId id="921" r:id="rId74"/>
    <p:sldId id="922" r:id="rId75"/>
    <p:sldId id="923" r:id="rId76"/>
    <p:sldId id="924" r:id="rId77"/>
    <p:sldId id="925" r:id="rId78"/>
    <p:sldId id="926" r:id="rId79"/>
    <p:sldId id="928" r:id="rId80"/>
    <p:sldId id="927" r:id="rId81"/>
    <p:sldId id="929" r:id="rId82"/>
    <p:sldId id="930" r:id="rId83"/>
    <p:sldId id="931" r:id="rId84"/>
    <p:sldId id="932" r:id="rId85"/>
    <p:sldId id="933" r:id="rId86"/>
    <p:sldId id="934" r:id="rId87"/>
    <p:sldId id="935" r:id="rId88"/>
    <p:sldId id="936" r:id="rId89"/>
    <p:sldId id="937" r:id="rId90"/>
    <p:sldId id="938" r:id="rId91"/>
    <p:sldId id="939" r:id="rId92"/>
    <p:sldId id="940" r:id="rId93"/>
    <p:sldId id="941" r:id="rId94"/>
    <p:sldId id="942" r:id="rId95"/>
    <p:sldId id="943" r:id="rId96"/>
    <p:sldId id="944" r:id="rId97"/>
    <p:sldId id="945" r:id="rId98"/>
    <p:sldId id="946" r:id="rId99"/>
    <p:sldId id="947" r:id="rId100"/>
    <p:sldId id="948" r:id="rId101"/>
    <p:sldId id="949" r:id="rId102"/>
    <p:sldId id="950" r:id="rId103"/>
    <p:sldId id="951" r:id="rId104"/>
    <p:sldId id="952" r:id="rId105"/>
    <p:sldId id="953" r:id="rId106"/>
    <p:sldId id="954" r:id="rId107"/>
    <p:sldId id="955" r:id="rId108"/>
    <p:sldId id="956" r:id="rId109"/>
    <p:sldId id="957" r:id="rId110"/>
    <p:sldId id="958" r:id="rId111"/>
    <p:sldId id="960" r:id="rId112"/>
    <p:sldId id="959" r:id="rId113"/>
    <p:sldId id="961" r:id="rId114"/>
    <p:sldId id="962" r:id="rId115"/>
    <p:sldId id="963" r:id="rId116"/>
    <p:sldId id="964" r:id="rId117"/>
    <p:sldId id="965" r:id="rId118"/>
    <p:sldId id="966" r:id="rId119"/>
    <p:sldId id="967" r:id="rId120"/>
    <p:sldId id="968" r:id="rId121"/>
    <p:sldId id="969" r:id="rId122"/>
    <p:sldId id="970" r:id="rId123"/>
    <p:sldId id="971" r:id="rId124"/>
    <p:sldId id="972" r:id="rId125"/>
    <p:sldId id="973" r:id="rId126"/>
    <p:sldId id="974" r:id="rId127"/>
    <p:sldId id="975" r:id="rId128"/>
    <p:sldId id="976" r:id="rId129"/>
    <p:sldId id="977" r:id="rId130"/>
    <p:sldId id="978" r:id="rId131"/>
    <p:sldId id="979" r:id="rId132"/>
    <p:sldId id="980" r:id="rId133"/>
    <p:sldId id="981" r:id="rId134"/>
    <p:sldId id="982" r:id="rId135"/>
    <p:sldId id="983" r:id="rId136"/>
    <p:sldId id="984" r:id="rId137"/>
    <p:sldId id="985" r:id="rId138"/>
    <p:sldId id="986" r:id="rId139"/>
    <p:sldId id="987" r:id="rId140"/>
    <p:sldId id="988" r:id="rId141"/>
    <p:sldId id="989" r:id="rId142"/>
    <p:sldId id="990" r:id="rId143"/>
    <p:sldId id="991" r:id="rId144"/>
    <p:sldId id="992" r:id="rId145"/>
    <p:sldId id="994" r:id="rId146"/>
    <p:sldId id="993" r:id="rId147"/>
    <p:sldId id="995" r:id="rId148"/>
    <p:sldId id="996" r:id="rId149"/>
    <p:sldId id="997" r:id="rId150"/>
    <p:sldId id="998" r:id="rId151"/>
    <p:sldId id="999" r:id="rId152"/>
    <p:sldId id="1000" r:id="rId153"/>
    <p:sldId id="1001" r:id="rId154"/>
    <p:sldId id="1002" r:id="rId155"/>
    <p:sldId id="1003" r:id="rId156"/>
    <p:sldId id="1004" r:id="rId157"/>
    <p:sldId id="1005" r:id="rId158"/>
    <p:sldId id="1006" r:id="rId159"/>
    <p:sldId id="1007" r:id="rId160"/>
    <p:sldId id="1008" r:id="rId161"/>
    <p:sldId id="1009" r:id="rId162"/>
    <p:sldId id="1010" r:id="rId163"/>
    <p:sldId id="1011" r:id="rId164"/>
    <p:sldId id="1012" r:id="rId165"/>
    <p:sldId id="1013" r:id="rId166"/>
    <p:sldId id="1014" r:id="rId167"/>
    <p:sldId id="1015" r:id="rId168"/>
    <p:sldId id="1016" r:id="rId169"/>
    <p:sldId id="1017" r:id="rId170"/>
    <p:sldId id="257" r:id="rId171"/>
    <p:sldId id="258" r:id="rId172"/>
    <p:sldId id="260" r:id="rId173"/>
    <p:sldId id="261" r:id="rId174"/>
    <p:sldId id="259" r:id="rId175"/>
    <p:sldId id="262" r:id="rId176"/>
    <p:sldId id="263" r:id="rId177"/>
    <p:sldId id="264" r:id="rId178"/>
    <p:sldId id="265" r:id="rId179"/>
    <p:sldId id="266" r:id="rId180"/>
    <p:sldId id="267" r:id="rId181"/>
    <p:sldId id="278" r:id="rId182"/>
    <p:sldId id="269" r:id="rId183"/>
    <p:sldId id="270" r:id="rId184"/>
    <p:sldId id="271" r:id="rId185"/>
    <p:sldId id="272" r:id="rId186"/>
    <p:sldId id="273" r:id="rId187"/>
    <p:sldId id="274" r:id="rId188"/>
    <p:sldId id="275" r:id="rId189"/>
    <p:sldId id="276" r:id="rId190"/>
    <p:sldId id="277" r:id="rId191"/>
    <p:sldId id="279" r:id="rId192"/>
    <p:sldId id="280" r:id="rId193"/>
    <p:sldId id="281" r:id="rId194"/>
    <p:sldId id="282" r:id="rId195"/>
    <p:sldId id="283" r:id="rId196"/>
    <p:sldId id="284" r:id="rId197"/>
    <p:sldId id="285" r:id="rId198"/>
    <p:sldId id="286" r:id="rId199"/>
    <p:sldId id="287" r:id="rId200"/>
    <p:sldId id="288" r:id="rId201"/>
    <p:sldId id="289" r:id="rId202"/>
    <p:sldId id="290" r:id="rId203"/>
    <p:sldId id="291" r:id="rId204"/>
    <p:sldId id="292" r:id="rId205"/>
    <p:sldId id="293" r:id="rId206"/>
    <p:sldId id="294" r:id="rId207"/>
    <p:sldId id="295" r:id="rId208"/>
    <p:sldId id="296" r:id="rId209"/>
    <p:sldId id="297" r:id="rId210"/>
    <p:sldId id="298" r:id="rId211"/>
    <p:sldId id="300" r:id="rId212"/>
    <p:sldId id="299" r:id="rId213"/>
    <p:sldId id="301" r:id="rId214"/>
    <p:sldId id="302" r:id="rId215"/>
    <p:sldId id="303" r:id="rId216"/>
    <p:sldId id="305" r:id="rId217"/>
    <p:sldId id="304" r:id="rId218"/>
    <p:sldId id="306" r:id="rId219"/>
    <p:sldId id="307" r:id="rId220"/>
    <p:sldId id="308" r:id="rId221"/>
    <p:sldId id="309" r:id="rId222"/>
    <p:sldId id="310" r:id="rId223"/>
    <p:sldId id="311" r:id="rId224"/>
    <p:sldId id="312" r:id="rId225"/>
    <p:sldId id="313" r:id="rId226"/>
    <p:sldId id="314" r:id="rId227"/>
    <p:sldId id="315" r:id="rId228"/>
    <p:sldId id="317" r:id="rId229"/>
    <p:sldId id="318" r:id="rId230"/>
    <p:sldId id="319" r:id="rId231"/>
    <p:sldId id="320" r:id="rId232"/>
    <p:sldId id="321" r:id="rId233"/>
    <p:sldId id="322" r:id="rId234"/>
    <p:sldId id="323" r:id="rId235"/>
    <p:sldId id="324" r:id="rId236"/>
    <p:sldId id="325" r:id="rId237"/>
    <p:sldId id="326" r:id="rId238"/>
    <p:sldId id="327" r:id="rId239"/>
    <p:sldId id="328" r:id="rId240"/>
    <p:sldId id="329" r:id="rId241"/>
    <p:sldId id="330" r:id="rId242"/>
    <p:sldId id="331" r:id="rId243"/>
    <p:sldId id="332" r:id="rId244"/>
    <p:sldId id="333" r:id="rId245"/>
    <p:sldId id="334" r:id="rId246"/>
    <p:sldId id="335" r:id="rId247"/>
    <p:sldId id="336" r:id="rId248"/>
    <p:sldId id="337" r:id="rId249"/>
    <p:sldId id="338" r:id="rId250"/>
    <p:sldId id="339" r:id="rId251"/>
    <p:sldId id="340" r:id="rId252"/>
    <p:sldId id="341" r:id="rId253"/>
    <p:sldId id="342" r:id="rId254"/>
    <p:sldId id="343" r:id="rId255"/>
    <p:sldId id="344" r:id="rId256"/>
    <p:sldId id="345" r:id="rId257"/>
    <p:sldId id="346" r:id="rId258"/>
    <p:sldId id="347" r:id="rId259"/>
    <p:sldId id="348" r:id="rId260"/>
    <p:sldId id="349" r:id="rId261"/>
    <p:sldId id="350" r:id="rId262"/>
    <p:sldId id="351" r:id="rId263"/>
    <p:sldId id="352" r:id="rId264"/>
    <p:sldId id="353" r:id="rId265"/>
    <p:sldId id="354" r:id="rId266"/>
    <p:sldId id="355" r:id="rId267"/>
    <p:sldId id="356" r:id="rId268"/>
    <p:sldId id="357" r:id="rId269"/>
    <p:sldId id="358" r:id="rId270"/>
    <p:sldId id="359" r:id="rId271"/>
    <p:sldId id="360" r:id="rId272"/>
    <p:sldId id="361" r:id="rId273"/>
    <p:sldId id="362" r:id="rId274"/>
    <p:sldId id="363" r:id="rId275"/>
    <p:sldId id="364" r:id="rId276"/>
    <p:sldId id="365" r:id="rId277"/>
    <p:sldId id="366" r:id="rId278"/>
    <p:sldId id="367" r:id="rId279"/>
    <p:sldId id="368" r:id="rId280"/>
    <p:sldId id="369" r:id="rId281"/>
    <p:sldId id="370" r:id="rId282"/>
    <p:sldId id="371" r:id="rId283"/>
    <p:sldId id="372" r:id="rId284"/>
    <p:sldId id="373" r:id="rId285"/>
    <p:sldId id="374" r:id="rId286"/>
    <p:sldId id="376" r:id="rId287"/>
    <p:sldId id="377" r:id="rId288"/>
    <p:sldId id="378" r:id="rId289"/>
    <p:sldId id="379" r:id="rId290"/>
    <p:sldId id="380" r:id="rId291"/>
    <p:sldId id="381" r:id="rId292"/>
    <p:sldId id="382" r:id="rId293"/>
    <p:sldId id="383" r:id="rId294"/>
    <p:sldId id="384" r:id="rId295"/>
    <p:sldId id="385" r:id="rId296"/>
    <p:sldId id="386" r:id="rId297"/>
    <p:sldId id="391" r:id="rId298"/>
    <p:sldId id="388" r:id="rId299"/>
    <p:sldId id="389" r:id="rId300"/>
    <p:sldId id="390" r:id="rId301"/>
    <p:sldId id="387" r:id="rId302"/>
    <p:sldId id="392" r:id="rId303"/>
    <p:sldId id="393" r:id="rId304"/>
    <p:sldId id="394" r:id="rId305"/>
    <p:sldId id="425" r:id="rId306"/>
    <p:sldId id="427" r:id="rId307"/>
    <p:sldId id="426" r:id="rId308"/>
    <p:sldId id="428" r:id="rId309"/>
    <p:sldId id="395" r:id="rId310"/>
    <p:sldId id="396" r:id="rId311"/>
    <p:sldId id="397" r:id="rId312"/>
    <p:sldId id="398" r:id="rId313"/>
    <p:sldId id="399" r:id="rId314"/>
    <p:sldId id="400" r:id="rId315"/>
    <p:sldId id="401" r:id="rId316"/>
    <p:sldId id="402" r:id="rId317"/>
    <p:sldId id="403" r:id="rId318"/>
    <p:sldId id="404" r:id="rId319"/>
    <p:sldId id="405" r:id="rId320"/>
    <p:sldId id="406" r:id="rId321"/>
    <p:sldId id="407" r:id="rId322"/>
    <p:sldId id="408" r:id="rId323"/>
    <p:sldId id="409" r:id="rId324"/>
    <p:sldId id="410" r:id="rId325"/>
    <p:sldId id="411" r:id="rId326"/>
    <p:sldId id="412" r:id="rId327"/>
    <p:sldId id="413" r:id="rId328"/>
    <p:sldId id="414" r:id="rId329"/>
    <p:sldId id="423" r:id="rId330"/>
    <p:sldId id="424" r:id="rId331"/>
    <p:sldId id="431" r:id="rId332"/>
    <p:sldId id="432" r:id="rId333"/>
    <p:sldId id="433" r:id="rId334"/>
    <p:sldId id="434" r:id="rId335"/>
    <p:sldId id="435" r:id="rId336"/>
    <p:sldId id="436" r:id="rId337"/>
    <p:sldId id="437" r:id="rId338"/>
    <p:sldId id="438" r:id="rId339"/>
    <p:sldId id="415" r:id="rId340"/>
    <p:sldId id="416" r:id="rId341"/>
    <p:sldId id="417" r:id="rId342"/>
    <p:sldId id="418" r:id="rId343"/>
    <p:sldId id="419" r:id="rId344"/>
    <p:sldId id="420" r:id="rId345"/>
    <p:sldId id="439" r:id="rId346"/>
    <p:sldId id="440" r:id="rId347"/>
    <p:sldId id="441" r:id="rId348"/>
    <p:sldId id="421" r:id="rId349"/>
    <p:sldId id="422" r:id="rId350"/>
    <p:sldId id="429" r:id="rId351"/>
    <p:sldId id="430" r:id="rId352"/>
    <p:sldId id="442" r:id="rId353"/>
    <p:sldId id="443" r:id="rId354"/>
    <p:sldId id="444" r:id="rId355"/>
    <p:sldId id="445" r:id="rId356"/>
    <p:sldId id="446" r:id="rId357"/>
    <p:sldId id="447" r:id="rId358"/>
    <p:sldId id="448" r:id="rId359"/>
    <p:sldId id="449" r:id="rId360"/>
    <p:sldId id="450" r:id="rId361"/>
    <p:sldId id="451" r:id="rId362"/>
    <p:sldId id="452" r:id="rId363"/>
    <p:sldId id="453" r:id="rId364"/>
    <p:sldId id="454" r:id="rId365"/>
    <p:sldId id="455" r:id="rId366"/>
    <p:sldId id="456" r:id="rId367"/>
    <p:sldId id="457" r:id="rId368"/>
    <p:sldId id="458" r:id="rId369"/>
    <p:sldId id="459" r:id="rId370"/>
    <p:sldId id="462" r:id="rId371"/>
    <p:sldId id="463" r:id="rId372"/>
    <p:sldId id="460" r:id="rId373"/>
    <p:sldId id="461" r:id="rId374"/>
    <p:sldId id="464" r:id="rId375"/>
    <p:sldId id="465" r:id="rId376"/>
    <p:sldId id="466" r:id="rId377"/>
    <p:sldId id="467" r:id="rId378"/>
    <p:sldId id="468" r:id="rId379"/>
    <p:sldId id="469" r:id="rId380"/>
    <p:sldId id="470" r:id="rId381"/>
    <p:sldId id="471" r:id="rId382"/>
    <p:sldId id="472" r:id="rId383"/>
    <p:sldId id="473" r:id="rId384"/>
    <p:sldId id="474" r:id="rId385"/>
    <p:sldId id="475" r:id="rId386"/>
    <p:sldId id="477" r:id="rId387"/>
    <p:sldId id="478" r:id="rId388"/>
    <p:sldId id="476" r:id="rId389"/>
    <p:sldId id="479" r:id="rId390"/>
    <p:sldId id="488" r:id="rId391"/>
    <p:sldId id="504" r:id="rId392"/>
    <p:sldId id="480" r:id="rId393"/>
    <p:sldId id="481" r:id="rId394"/>
    <p:sldId id="482" r:id="rId395"/>
    <p:sldId id="483" r:id="rId396"/>
    <p:sldId id="484" r:id="rId397"/>
    <p:sldId id="485" r:id="rId398"/>
    <p:sldId id="486" r:id="rId399"/>
    <p:sldId id="487" r:id="rId400"/>
    <p:sldId id="503" r:id="rId401"/>
    <p:sldId id="489" r:id="rId402"/>
    <p:sldId id="491" r:id="rId403"/>
    <p:sldId id="490" r:id="rId404"/>
    <p:sldId id="492" r:id="rId405"/>
    <p:sldId id="493" r:id="rId406"/>
    <p:sldId id="495" r:id="rId407"/>
    <p:sldId id="494" r:id="rId408"/>
    <p:sldId id="496" r:id="rId409"/>
    <p:sldId id="497" r:id="rId410"/>
    <p:sldId id="498" r:id="rId411"/>
    <p:sldId id="499" r:id="rId412"/>
    <p:sldId id="500" r:id="rId413"/>
    <p:sldId id="501" r:id="rId414"/>
    <p:sldId id="502" r:id="rId415"/>
    <p:sldId id="505" r:id="rId416"/>
    <p:sldId id="507" r:id="rId417"/>
    <p:sldId id="509" r:id="rId418"/>
    <p:sldId id="508" r:id="rId419"/>
    <p:sldId id="510" r:id="rId420"/>
    <p:sldId id="506" r:id="rId421"/>
    <p:sldId id="511" r:id="rId422"/>
    <p:sldId id="512" r:id="rId423"/>
    <p:sldId id="513" r:id="rId424"/>
    <p:sldId id="514" r:id="rId425"/>
    <p:sldId id="515" r:id="rId426"/>
    <p:sldId id="516" r:id="rId427"/>
    <p:sldId id="517" r:id="rId428"/>
    <p:sldId id="519" r:id="rId429"/>
    <p:sldId id="518" r:id="rId430"/>
    <p:sldId id="520" r:id="rId431"/>
    <p:sldId id="521" r:id="rId432"/>
    <p:sldId id="522" r:id="rId433"/>
    <p:sldId id="523" r:id="rId434"/>
    <p:sldId id="524" r:id="rId435"/>
    <p:sldId id="525" r:id="rId436"/>
    <p:sldId id="526" r:id="rId437"/>
    <p:sldId id="527" r:id="rId438"/>
    <p:sldId id="528" r:id="rId439"/>
    <p:sldId id="529" r:id="rId440"/>
    <p:sldId id="530" r:id="rId441"/>
    <p:sldId id="531" r:id="rId442"/>
    <p:sldId id="532" r:id="rId443"/>
    <p:sldId id="533" r:id="rId444"/>
    <p:sldId id="534" r:id="rId445"/>
    <p:sldId id="535" r:id="rId446"/>
    <p:sldId id="536" r:id="rId447"/>
    <p:sldId id="537" r:id="rId448"/>
    <p:sldId id="538" r:id="rId449"/>
    <p:sldId id="539" r:id="rId450"/>
    <p:sldId id="540" r:id="rId451"/>
    <p:sldId id="541" r:id="rId452"/>
    <p:sldId id="542" r:id="rId453"/>
    <p:sldId id="543" r:id="rId454"/>
    <p:sldId id="544" r:id="rId455"/>
    <p:sldId id="545" r:id="rId456"/>
    <p:sldId id="546" r:id="rId457"/>
    <p:sldId id="547" r:id="rId458"/>
    <p:sldId id="548" r:id="rId459"/>
    <p:sldId id="549" r:id="rId460"/>
    <p:sldId id="550" r:id="rId461"/>
    <p:sldId id="551" r:id="rId462"/>
    <p:sldId id="552" r:id="rId463"/>
    <p:sldId id="553" r:id="rId464"/>
    <p:sldId id="554" r:id="rId465"/>
    <p:sldId id="555" r:id="rId466"/>
    <p:sldId id="556" r:id="rId467"/>
    <p:sldId id="557" r:id="rId468"/>
    <p:sldId id="558" r:id="rId469"/>
    <p:sldId id="559" r:id="rId470"/>
    <p:sldId id="560" r:id="rId471"/>
    <p:sldId id="561" r:id="rId472"/>
    <p:sldId id="562" r:id="rId473"/>
    <p:sldId id="563" r:id="rId474"/>
    <p:sldId id="564" r:id="rId475"/>
    <p:sldId id="565" r:id="rId476"/>
    <p:sldId id="567" r:id="rId477"/>
    <p:sldId id="568" r:id="rId478"/>
    <p:sldId id="569" r:id="rId479"/>
    <p:sldId id="570" r:id="rId480"/>
    <p:sldId id="571" r:id="rId481"/>
    <p:sldId id="572" r:id="rId482"/>
    <p:sldId id="573" r:id="rId483"/>
    <p:sldId id="574" r:id="rId484"/>
    <p:sldId id="575" r:id="rId485"/>
    <p:sldId id="576" r:id="rId486"/>
    <p:sldId id="577" r:id="rId487"/>
    <p:sldId id="578" r:id="rId488"/>
    <p:sldId id="579" r:id="rId489"/>
    <p:sldId id="580" r:id="rId490"/>
    <p:sldId id="581" r:id="rId491"/>
    <p:sldId id="582" r:id="rId492"/>
    <p:sldId id="583" r:id="rId493"/>
    <p:sldId id="584" r:id="rId494"/>
    <p:sldId id="585" r:id="rId495"/>
    <p:sldId id="586" r:id="rId496"/>
    <p:sldId id="587" r:id="rId497"/>
    <p:sldId id="588" r:id="rId498"/>
    <p:sldId id="589" r:id="rId499"/>
    <p:sldId id="590" r:id="rId500"/>
    <p:sldId id="591" r:id="rId501"/>
    <p:sldId id="592" r:id="rId502"/>
    <p:sldId id="593" r:id="rId503"/>
    <p:sldId id="594" r:id="rId504"/>
    <p:sldId id="597" r:id="rId505"/>
    <p:sldId id="598" r:id="rId506"/>
    <p:sldId id="595" r:id="rId507"/>
    <p:sldId id="596" r:id="rId508"/>
    <p:sldId id="599" r:id="rId509"/>
    <p:sldId id="600" r:id="rId510"/>
    <p:sldId id="601" r:id="rId511"/>
    <p:sldId id="602" r:id="rId512"/>
    <p:sldId id="603" r:id="rId513"/>
    <p:sldId id="604" r:id="rId514"/>
    <p:sldId id="605" r:id="rId515"/>
    <p:sldId id="606" r:id="rId516"/>
    <p:sldId id="607" r:id="rId51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stęp" id="{FBCF35DE-5DD2-5242-BBA2-F5A491B47178}">
          <p14:sldIdLst>
            <p14:sldId id="1021"/>
            <p14:sldId id="1019"/>
          </p14:sldIdLst>
        </p14:section>
        <p14:section name="Urządzenia zabezpieczające" id="{5CB59617-1C3D-224F-854B-445F656B38A3}">
          <p14:sldIdLst>
            <p14:sldId id="1018"/>
            <p14:sldId id="856"/>
            <p14:sldId id="857"/>
            <p14:sldId id="858"/>
            <p14:sldId id="859"/>
            <p14:sldId id="860"/>
            <p14:sldId id="861"/>
            <p14:sldId id="863"/>
            <p14:sldId id="864"/>
            <p14:sldId id="862"/>
            <p14:sldId id="865"/>
            <p14:sldId id="866"/>
            <p14:sldId id="867"/>
            <p14:sldId id="868"/>
            <p14:sldId id="869"/>
            <p14:sldId id="870"/>
            <p14:sldId id="871"/>
            <p14:sldId id="872"/>
            <p14:sldId id="873"/>
            <p14:sldId id="874"/>
            <p14:sldId id="875"/>
            <p14:sldId id="876"/>
            <p14:sldId id="877"/>
          </p14:sldIdLst>
        </p14:section>
        <p14:section name="Działanie prądu na organizm ludzki" id="{75898FF2-BD36-0C43-8971-672B714A4FE5}">
          <p14:sldIdLst>
            <p14:sldId id="878"/>
            <p14:sldId id="879"/>
            <p14:sldId id="880"/>
            <p14:sldId id="881"/>
            <p14:sldId id="882"/>
            <p14:sldId id="883"/>
            <p14:sldId id="884"/>
            <p14:sldId id="885"/>
            <p14:sldId id="886"/>
            <p14:sldId id="887"/>
            <p14:sldId id="888"/>
            <p14:sldId id="889"/>
            <p14:sldId id="890"/>
            <p14:sldId id="891"/>
            <p14:sldId id="892"/>
            <p14:sldId id="893"/>
          </p14:sldIdLst>
        </p14:section>
        <p14:section name="Ochrona przeciwporażeniowa" id="{603F67FA-5920-3347-8CC2-E12FD243CB98}">
          <p14:sldIdLst>
            <p14:sldId id="894"/>
            <p14:sldId id="895"/>
            <p14:sldId id="896"/>
            <p14:sldId id="897"/>
            <p14:sldId id="898"/>
            <p14:sldId id="899"/>
            <p14:sldId id="900"/>
            <p14:sldId id="901"/>
            <p14:sldId id="902"/>
            <p14:sldId id="903"/>
            <p14:sldId id="904"/>
            <p14:sldId id="905"/>
            <p14:sldId id="906"/>
            <p14:sldId id="907"/>
            <p14:sldId id="908"/>
            <p14:sldId id="909"/>
            <p14:sldId id="910"/>
            <p14:sldId id="911"/>
            <p14:sldId id="912"/>
            <p14:sldId id="913"/>
            <p14:sldId id="914"/>
            <p14:sldId id="915"/>
            <p14:sldId id="916"/>
            <p14:sldId id="917"/>
            <p14:sldId id="918"/>
            <p14:sldId id="919"/>
            <p14:sldId id="920"/>
            <p14:sldId id="921"/>
            <p14:sldId id="922"/>
            <p14:sldId id="923"/>
            <p14:sldId id="924"/>
            <p14:sldId id="925"/>
            <p14:sldId id="926"/>
            <p14:sldId id="928"/>
            <p14:sldId id="927"/>
            <p14:sldId id="929"/>
            <p14:sldId id="930"/>
            <p14:sldId id="931"/>
            <p14:sldId id="932"/>
            <p14:sldId id="933"/>
            <p14:sldId id="934"/>
            <p14:sldId id="935"/>
            <p14:sldId id="936"/>
            <p14:sldId id="937"/>
            <p14:sldId id="938"/>
            <p14:sldId id="939"/>
            <p14:sldId id="940"/>
            <p14:sldId id="941"/>
            <p14:sldId id="942"/>
            <p14:sldId id="943"/>
            <p14:sldId id="944"/>
            <p14:sldId id="945"/>
            <p14:sldId id="946"/>
            <p14:sldId id="947"/>
            <p14:sldId id="948"/>
            <p14:sldId id="949"/>
            <p14:sldId id="950"/>
            <p14:sldId id="951"/>
            <p14:sldId id="952"/>
            <p14:sldId id="953"/>
            <p14:sldId id="954"/>
            <p14:sldId id="955"/>
            <p14:sldId id="956"/>
            <p14:sldId id="957"/>
            <p14:sldId id="958"/>
            <p14:sldId id="960"/>
            <p14:sldId id="959"/>
            <p14:sldId id="961"/>
            <p14:sldId id="962"/>
            <p14:sldId id="963"/>
            <p14:sldId id="964"/>
            <p14:sldId id="965"/>
            <p14:sldId id="966"/>
            <p14:sldId id="967"/>
            <p14:sldId id="968"/>
            <p14:sldId id="969"/>
            <p14:sldId id="970"/>
            <p14:sldId id="971"/>
            <p14:sldId id="972"/>
            <p14:sldId id="973"/>
            <p14:sldId id="974"/>
            <p14:sldId id="975"/>
            <p14:sldId id="976"/>
            <p14:sldId id="977"/>
            <p14:sldId id="978"/>
            <p14:sldId id="979"/>
            <p14:sldId id="980"/>
            <p14:sldId id="981"/>
            <p14:sldId id="982"/>
            <p14:sldId id="983"/>
            <p14:sldId id="984"/>
            <p14:sldId id="985"/>
            <p14:sldId id="986"/>
            <p14:sldId id="987"/>
            <p14:sldId id="988"/>
            <p14:sldId id="989"/>
            <p14:sldId id="990"/>
            <p14:sldId id="991"/>
            <p14:sldId id="992"/>
            <p14:sldId id="994"/>
            <p14:sldId id="993"/>
            <p14:sldId id="995"/>
            <p14:sldId id="996"/>
            <p14:sldId id="997"/>
            <p14:sldId id="998"/>
            <p14:sldId id="999"/>
            <p14:sldId id="1000"/>
            <p14:sldId id="1001"/>
            <p14:sldId id="1002"/>
            <p14:sldId id="1003"/>
            <p14:sldId id="1004"/>
            <p14:sldId id="1005"/>
            <p14:sldId id="1006"/>
            <p14:sldId id="1007"/>
            <p14:sldId id="1008"/>
            <p14:sldId id="1009"/>
            <p14:sldId id="1010"/>
            <p14:sldId id="1011"/>
            <p14:sldId id="1012"/>
            <p14:sldId id="1013"/>
            <p14:sldId id="1014"/>
            <p14:sldId id="1015"/>
            <p14:sldId id="1016"/>
            <p14:sldId id="1017"/>
          </p14:sldIdLst>
        </p14:section>
        <p14:section name="Słońce jako źródło energii" id="{62F3E3C9-2BE2-0E47-9B55-05DA68C1F861}">
          <p14:sldIdLst>
            <p14:sldId id="257"/>
            <p14:sldId id="258"/>
            <p14:sldId id="260"/>
            <p14:sldId id="261"/>
            <p14:sldId id="259"/>
            <p14:sldId id="262"/>
            <p14:sldId id="263"/>
            <p14:sldId id="264"/>
            <p14:sldId id="265"/>
            <p14:sldId id="266"/>
            <p14:sldId id="267"/>
            <p14:sldId id="278"/>
            <p14:sldId id="269"/>
            <p14:sldId id="270"/>
            <p14:sldId id="271"/>
            <p14:sldId id="272"/>
            <p14:sldId id="273"/>
            <p14:sldId id="274"/>
            <p14:sldId id="275"/>
            <p14:sldId id="276"/>
            <p14:sldId id="277"/>
            <p14:sldId id="279"/>
            <p14:sldId id="280"/>
            <p14:sldId id="281"/>
          </p14:sldIdLst>
        </p14:section>
        <p14:section name="Ogniwa PV" id="{6E7864DA-FC5C-EB4F-AB41-AFCE5A334EEE}">
          <p14:sldIdLst>
            <p14:sldId id="282"/>
            <p14:sldId id="283"/>
            <p14:sldId id="284"/>
            <p14:sldId id="285"/>
            <p14:sldId id="286"/>
            <p14:sldId id="287"/>
            <p14:sldId id="288"/>
            <p14:sldId id="289"/>
            <p14:sldId id="290"/>
            <p14:sldId id="291"/>
            <p14:sldId id="292"/>
            <p14:sldId id="293"/>
            <p14:sldId id="294"/>
            <p14:sldId id="295"/>
            <p14:sldId id="296"/>
            <p14:sldId id="297"/>
            <p14:sldId id="298"/>
            <p14:sldId id="300"/>
            <p14:sldId id="299"/>
            <p14:sldId id="301"/>
            <p14:sldId id="302"/>
            <p14:sldId id="303"/>
            <p14:sldId id="305"/>
            <p14:sldId id="304"/>
            <p14:sldId id="306"/>
            <p14:sldId id="307"/>
            <p14:sldId id="308"/>
            <p14:sldId id="309"/>
            <p14:sldId id="310"/>
            <p14:sldId id="311"/>
            <p14:sldId id="312"/>
            <p14:sldId id="313"/>
            <p14:sldId id="314"/>
            <p14:sldId id="315"/>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Lst>
        </p14:section>
        <p14:section name="Panele PV" id="{6AF74FD8-F6E4-9A4A-955A-E6782760F589}">
          <p14:sldIdLst>
            <p14:sldId id="359"/>
            <p14:sldId id="360"/>
            <p14:sldId id="361"/>
            <p14:sldId id="362"/>
            <p14:sldId id="363"/>
            <p14:sldId id="364"/>
            <p14:sldId id="365"/>
            <p14:sldId id="366"/>
            <p14:sldId id="367"/>
            <p14:sldId id="368"/>
            <p14:sldId id="369"/>
            <p14:sldId id="370"/>
            <p14:sldId id="371"/>
            <p14:sldId id="372"/>
            <p14:sldId id="373"/>
            <p14:sldId id="374"/>
            <p14:sldId id="376"/>
            <p14:sldId id="377"/>
            <p14:sldId id="378"/>
            <p14:sldId id="379"/>
            <p14:sldId id="380"/>
            <p14:sldId id="381"/>
            <p14:sldId id="382"/>
          </p14:sldIdLst>
        </p14:section>
        <p14:section name="Osprzęt PV" id="{0310015B-E5F8-BF47-915A-858B0C2C5F46}">
          <p14:sldIdLst>
            <p14:sldId id="383"/>
            <p14:sldId id="384"/>
            <p14:sldId id="385"/>
            <p14:sldId id="386"/>
            <p14:sldId id="391"/>
            <p14:sldId id="388"/>
            <p14:sldId id="389"/>
            <p14:sldId id="390"/>
            <p14:sldId id="387"/>
            <p14:sldId id="392"/>
            <p14:sldId id="393"/>
            <p14:sldId id="394"/>
            <p14:sldId id="425"/>
            <p14:sldId id="427"/>
            <p14:sldId id="426"/>
            <p14:sldId id="428"/>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23"/>
            <p14:sldId id="424"/>
            <p14:sldId id="431"/>
            <p14:sldId id="432"/>
            <p14:sldId id="433"/>
            <p14:sldId id="434"/>
            <p14:sldId id="435"/>
            <p14:sldId id="436"/>
            <p14:sldId id="437"/>
            <p14:sldId id="438"/>
            <p14:sldId id="415"/>
            <p14:sldId id="416"/>
            <p14:sldId id="417"/>
            <p14:sldId id="418"/>
            <p14:sldId id="419"/>
            <p14:sldId id="420"/>
            <p14:sldId id="439"/>
            <p14:sldId id="440"/>
            <p14:sldId id="441"/>
            <p14:sldId id="421"/>
            <p14:sldId id="422"/>
            <p14:sldId id="429"/>
            <p14:sldId id="430"/>
            <p14:sldId id="442"/>
            <p14:sldId id="443"/>
            <p14:sldId id="444"/>
            <p14:sldId id="445"/>
            <p14:sldId id="446"/>
            <p14:sldId id="447"/>
            <p14:sldId id="448"/>
            <p14:sldId id="449"/>
            <p14:sldId id="450"/>
            <p14:sldId id="451"/>
            <p14:sldId id="452"/>
            <p14:sldId id="453"/>
            <p14:sldId id="454"/>
            <p14:sldId id="455"/>
            <p14:sldId id="456"/>
            <p14:sldId id="457"/>
            <p14:sldId id="458"/>
            <p14:sldId id="459"/>
            <p14:sldId id="462"/>
            <p14:sldId id="463"/>
            <p14:sldId id="460"/>
            <p14:sldId id="461"/>
            <p14:sldId id="464"/>
            <p14:sldId id="465"/>
            <p14:sldId id="466"/>
            <p14:sldId id="467"/>
            <p14:sldId id="468"/>
            <p14:sldId id="469"/>
            <p14:sldId id="470"/>
            <p14:sldId id="471"/>
            <p14:sldId id="472"/>
            <p14:sldId id="473"/>
            <p14:sldId id="474"/>
            <p14:sldId id="475"/>
            <p14:sldId id="477"/>
            <p14:sldId id="478"/>
            <p14:sldId id="476"/>
          </p14:sldIdLst>
        </p14:section>
        <p14:section name="Instalacje PV" id="{EA23978A-2BC2-564D-A4BD-1925FE60BA4F}">
          <p14:sldIdLst>
            <p14:sldId id="479"/>
            <p14:sldId id="488"/>
            <p14:sldId id="504"/>
            <p14:sldId id="480"/>
            <p14:sldId id="481"/>
            <p14:sldId id="482"/>
            <p14:sldId id="483"/>
            <p14:sldId id="484"/>
            <p14:sldId id="485"/>
            <p14:sldId id="486"/>
            <p14:sldId id="487"/>
            <p14:sldId id="503"/>
            <p14:sldId id="489"/>
            <p14:sldId id="491"/>
            <p14:sldId id="490"/>
            <p14:sldId id="492"/>
            <p14:sldId id="493"/>
            <p14:sldId id="495"/>
            <p14:sldId id="494"/>
            <p14:sldId id="496"/>
            <p14:sldId id="497"/>
            <p14:sldId id="498"/>
            <p14:sldId id="499"/>
            <p14:sldId id="500"/>
            <p14:sldId id="501"/>
            <p14:sldId id="502"/>
            <p14:sldId id="505"/>
            <p14:sldId id="507"/>
            <p14:sldId id="509"/>
            <p14:sldId id="508"/>
            <p14:sldId id="510"/>
            <p14:sldId id="506"/>
            <p14:sldId id="511"/>
            <p14:sldId id="512"/>
            <p14:sldId id="513"/>
            <p14:sldId id="514"/>
            <p14:sldId id="515"/>
            <p14:sldId id="516"/>
            <p14:sldId id="517"/>
            <p14:sldId id="519"/>
            <p14:sldId id="518"/>
            <p14:sldId id="520"/>
            <p14:sldId id="521"/>
            <p14:sldId id="522"/>
            <p14:sldId id="523"/>
            <p14:sldId id="524"/>
            <p14:sldId id="525"/>
            <p14:sldId id="526"/>
            <p14:sldId id="527"/>
            <p14:sldId id="528"/>
            <p14:sldId id="529"/>
            <p14:sldId id="530"/>
            <p14:sldId id="531"/>
            <p14:sldId id="532"/>
            <p14:sldId id="533"/>
            <p14:sldId id="534"/>
            <p14:sldId id="535"/>
            <p14:sldId id="536"/>
            <p14:sldId id="537"/>
            <p14:sldId id="538"/>
            <p14:sldId id="539"/>
            <p14:sldId id="540"/>
            <p14:sldId id="541"/>
            <p14:sldId id="542"/>
            <p14:sldId id="543"/>
            <p14:sldId id="544"/>
            <p14:sldId id="545"/>
            <p14:sldId id="546"/>
            <p14:sldId id="547"/>
            <p14:sldId id="548"/>
            <p14:sldId id="549"/>
            <p14:sldId id="550"/>
            <p14:sldId id="551"/>
            <p14:sldId id="552"/>
            <p14:sldId id="553"/>
            <p14:sldId id="554"/>
            <p14:sldId id="555"/>
            <p14:sldId id="556"/>
            <p14:sldId id="557"/>
            <p14:sldId id="558"/>
            <p14:sldId id="559"/>
            <p14:sldId id="560"/>
            <p14:sldId id="561"/>
            <p14:sldId id="562"/>
            <p14:sldId id="563"/>
            <p14:sldId id="564"/>
            <p14:sldId id="565"/>
            <p14:sldId id="567"/>
            <p14:sldId id="568"/>
            <p14:sldId id="569"/>
            <p14:sldId id="570"/>
            <p14:sldId id="571"/>
            <p14:sldId id="572"/>
            <p14:sldId id="573"/>
            <p14:sldId id="574"/>
            <p14:sldId id="575"/>
            <p14:sldId id="576"/>
            <p14:sldId id="577"/>
            <p14:sldId id="578"/>
            <p14:sldId id="579"/>
            <p14:sldId id="580"/>
          </p14:sldIdLst>
        </p14:section>
        <p14:section name="Eklsploatacja PV" id="{FECF533E-CB74-5342-A7BC-550E58880B75}">
          <p14:sldIdLst>
            <p14:sldId id="581"/>
            <p14:sldId id="582"/>
            <p14:sldId id="583"/>
            <p14:sldId id="584"/>
            <p14:sldId id="585"/>
            <p14:sldId id="586"/>
            <p14:sldId id="587"/>
            <p14:sldId id="588"/>
            <p14:sldId id="589"/>
            <p14:sldId id="590"/>
            <p14:sldId id="591"/>
            <p14:sldId id="592"/>
            <p14:sldId id="593"/>
          </p14:sldIdLst>
        </p14:section>
        <p14:section name="BHP" id="{013E185A-A676-F74F-9446-C2C289EDED49}">
          <p14:sldIdLst>
            <p14:sldId id="594"/>
            <p14:sldId id="597"/>
            <p14:sldId id="598"/>
            <p14:sldId id="595"/>
            <p14:sldId id="596"/>
            <p14:sldId id="599"/>
            <p14:sldId id="600"/>
            <p14:sldId id="601"/>
          </p14:sldIdLst>
        </p14:section>
        <p14:section name="Realizacja" id="{A3C148CC-DB99-8D4F-85AB-E42373AF13C1}">
          <p14:sldIdLst>
            <p14:sldId id="602"/>
            <p14:sldId id="603"/>
            <p14:sldId id="604"/>
            <p14:sldId id="605"/>
            <p14:sldId id="606"/>
            <p14:sldId id="60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CE9B10-D42D-43CA-A837-D5BB2CC9CEA8}" v="1" dt="2026-05-11T09:30:32.915"/>
  </p1510:revLst>
</p1510:revInfo>
</file>

<file path=ppt/tableStyles.xml><?xml version="1.0" encoding="utf-8"?>
<a:tblStyleLst xmlns:a="http://schemas.openxmlformats.org/drawingml/2006/main" def="{5C22544A-7EE6-4342-B048-85BDC9FD1C3A}">
  <a:tblStyle styleId="{69C7853C-536D-4A76-A0AE-DD22124D55A5}" styleName="Styl z motywem 1 — Ak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Styl z motywem 1 — Ak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 z motywem 1 — Ak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38B1855-1B75-4FBE-930C-398BA8C253C6}" styleName="Styl z motywem 2 — Ak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 z motywem 2 — Ak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91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324" Type="http://schemas.openxmlformats.org/officeDocument/2006/relationships/slide" Target="slides/slide319.xml"/><Relationship Id="rId170" Type="http://schemas.openxmlformats.org/officeDocument/2006/relationships/slide" Target="slides/slide165.xml"/><Relationship Id="rId268" Type="http://schemas.openxmlformats.org/officeDocument/2006/relationships/slide" Target="slides/slide263.xml"/><Relationship Id="rId475" Type="http://schemas.openxmlformats.org/officeDocument/2006/relationships/slide" Target="slides/slide470.xml"/><Relationship Id="rId32" Type="http://schemas.openxmlformats.org/officeDocument/2006/relationships/slide" Target="slides/slide27.xml"/><Relationship Id="rId74" Type="http://schemas.openxmlformats.org/officeDocument/2006/relationships/slide" Target="slides/slide69.xml"/><Relationship Id="rId128" Type="http://schemas.openxmlformats.org/officeDocument/2006/relationships/slide" Target="slides/slide123.xml"/><Relationship Id="rId335" Type="http://schemas.openxmlformats.org/officeDocument/2006/relationships/slide" Target="slides/slide330.xml"/><Relationship Id="rId377" Type="http://schemas.openxmlformats.org/officeDocument/2006/relationships/slide" Target="slides/slide372.xml"/><Relationship Id="rId500" Type="http://schemas.openxmlformats.org/officeDocument/2006/relationships/slide" Target="slides/slide495.xml"/><Relationship Id="rId5" Type="http://schemas.openxmlformats.org/officeDocument/2006/relationships/slideMaster" Target="slideMasters/slideMaster2.xml"/><Relationship Id="rId181" Type="http://schemas.openxmlformats.org/officeDocument/2006/relationships/slide" Target="slides/slide176.xml"/><Relationship Id="rId237" Type="http://schemas.openxmlformats.org/officeDocument/2006/relationships/slide" Target="slides/slide232.xml"/><Relationship Id="rId402" Type="http://schemas.openxmlformats.org/officeDocument/2006/relationships/slide" Target="slides/slide397.xml"/><Relationship Id="rId279" Type="http://schemas.openxmlformats.org/officeDocument/2006/relationships/slide" Target="slides/slide274.xml"/><Relationship Id="rId444" Type="http://schemas.openxmlformats.org/officeDocument/2006/relationships/slide" Target="slides/slide439.xml"/><Relationship Id="rId486" Type="http://schemas.openxmlformats.org/officeDocument/2006/relationships/slide" Target="slides/slide481.xml"/><Relationship Id="rId43" Type="http://schemas.openxmlformats.org/officeDocument/2006/relationships/slide" Target="slides/slide38.xml"/><Relationship Id="rId139" Type="http://schemas.openxmlformats.org/officeDocument/2006/relationships/slide" Target="slides/slide134.xml"/><Relationship Id="rId290" Type="http://schemas.openxmlformats.org/officeDocument/2006/relationships/slide" Target="slides/slide285.xml"/><Relationship Id="rId304" Type="http://schemas.openxmlformats.org/officeDocument/2006/relationships/slide" Target="slides/slide299.xml"/><Relationship Id="rId346" Type="http://schemas.openxmlformats.org/officeDocument/2006/relationships/slide" Target="slides/slide341.xml"/><Relationship Id="rId388" Type="http://schemas.openxmlformats.org/officeDocument/2006/relationships/slide" Target="slides/slide383.xml"/><Relationship Id="rId511" Type="http://schemas.openxmlformats.org/officeDocument/2006/relationships/slide" Target="slides/slide506.xml"/><Relationship Id="rId85" Type="http://schemas.openxmlformats.org/officeDocument/2006/relationships/slide" Target="slides/slide80.xml"/><Relationship Id="rId150" Type="http://schemas.openxmlformats.org/officeDocument/2006/relationships/slide" Target="slides/slide145.xml"/><Relationship Id="rId192" Type="http://schemas.openxmlformats.org/officeDocument/2006/relationships/slide" Target="slides/slide187.xml"/><Relationship Id="rId206" Type="http://schemas.openxmlformats.org/officeDocument/2006/relationships/slide" Target="slides/slide201.xml"/><Relationship Id="rId413" Type="http://schemas.openxmlformats.org/officeDocument/2006/relationships/slide" Target="slides/slide408.xml"/><Relationship Id="rId248" Type="http://schemas.openxmlformats.org/officeDocument/2006/relationships/slide" Target="slides/slide243.xml"/><Relationship Id="rId455" Type="http://schemas.openxmlformats.org/officeDocument/2006/relationships/slide" Target="slides/slide450.xml"/><Relationship Id="rId497" Type="http://schemas.openxmlformats.org/officeDocument/2006/relationships/slide" Target="slides/slide492.xml"/><Relationship Id="rId12" Type="http://schemas.openxmlformats.org/officeDocument/2006/relationships/slide" Target="slides/slide7.xml"/><Relationship Id="rId108" Type="http://schemas.openxmlformats.org/officeDocument/2006/relationships/slide" Target="slides/slide103.xml"/><Relationship Id="rId315" Type="http://schemas.openxmlformats.org/officeDocument/2006/relationships/slide" Target="slides/slide310.xml"/><Relationship Id="rId357" Type="http://schemas.openxmlformats.org/officeDocument/2006/relationships/slide" Target="slides/slide352.xml"/><Relationship Id="rId522" Type="http://schemas.openxmlformats.org/officeDocument/2006/relationships/tableStyles" Target="tableStyles.xml"/><Relationship Id="rId54" Type="http://schemas.openxmlformats.org/officeDocument/2006/relationships/slide" Target="slides/slide49.xml"/><Relationship Id="rId96" Type="http://schemas.openxmlformats.org/officeDocument/2006/relationships/slide" Target="slides/slide91.xml"/><Relationship Id="rId161" Type="http://schemas.openxmlformats.org/officeDocument/2006/relationships/slide" Target="slides/slide156.xml"/><Relationship Id="rId217" Type="http://schemas.openxmlformats.org/officeDocument/2006/relationships/slide" Target="slides/slide212.xml"/><Relationship Id="rId399" Type="http://schemas.openxmlformats.org/officeDocument/2006/relationships/slide" Target="slides/slide394.xml"/><Relationship Id="rId259" Type="http://schemas.openxmlformats.org/officeDocument/2006/relationships/slide" Target="slides/slide254.xml"/><Relationship Id="rId424" Type="http://schemas.openxmlformats.org/officeDocument/2006/relationships/slide" Target="slides/slide419.xml"/><Relationship Id="rId466" Type="http://schemas.openxmlformats.org/officeDocument/2006/relationships/slide" Target="slides/slide461.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326" Type="http://schemas.openxmlformats.org/officeDocument/2006/relationships/slide" Target="slides/slide321.xml"/><Relationship Id="rId65" Type="http://schemas.openxmlformats.org/officeDocument/2006/relationships/slide" Target="slides/slide60.xml"/><Relationship Id="rId130" Type="http://schemas.openxmlformats.org/officeDocument/2006/relationships/slide" Target="slides/slide125.xml"/><Relationship Id="rId368" Type="http://schemas.openxmlformats.org/officeDocument/2006/relationships/slide" Target="slides/slide363.xml"/><Relationship Id="rId172" Type="http://schemas.openxmlformats.org/officeDocument/2006/relationships/slide" Target="slides/slide167.xml"/><Relationship Id="rId228" Type="http://schemas.openxmlformats.org/officeDocument/2006/relationships/slide" Target="slides/slide223.xml"/><Relationship Id="rId435" Type="http://schemas.openxmlformats.org/officeDocument/2006/relationships/slide" Target="slides/slide430.xml"/><Relationship Id="rId477" Type="http://schemas.openxmlformats.org/officeDocument/2006/relationships/slide" Target="slides/slide472.xml"/><Relationship Id="rId281" Type="http://schemas.openxmlformats.org/officeDocument/2006/relationships/slide" Target="slides/slide276.xml"/><Relationship Id="rId337" Type="http://schemas.openxmlformats.org/officeDocument/2006/relationships/slide" Target="slides/slide332.xml"/><Relationship Id="rId502" Type="http://schemas.openxmlformats.org/officeDocument/2006/relationships/slide" Target="slides/slide497.xml"/><Relationship Id="rId34" Type="http://schemas.openxmlformats.org/officeDocument/2006/relationships/slide" Target="slides/slide29.xml"/><Relationship Id="rId76" Type="http://schemas.openxmlformats.org/officeDocument/2006/relationships/slide" Target="slides/slide71.xml"/><Relationship Id="rId141" Type="http://schemas.openxmlformats.org/officeDocument/2006/relationships/slide" Target="slides/slide136.xml"/><Relationship Id="rId379" Type="http://schemas.openxmlformats.org/officeDocument/2006/relationships/slide" Target="slides/slide374.xml"/><Relationship Id="rId7" Type="http://schemas.openxmlformats.org/officeDocument/2006/relationships/slide" Target="slides/slide2.xml"/><Relationship Id="rId183" Type="http://schemas.openxmlformats.org/officeDocument/2006/relationships/slide" Target="slides/slide178.xml"/><Relationship Id="rId239" Type="http://schemas.openxmlformats.org/officeDocument/2006/relationships/slide" Target="slides/slide234.xml"/><Relationship Id="rId390" Type="http://schemas.openxmlformats.org/officeDocument/2006/relationships/slide" Target="slides/slide385.xml"/><Relationship Id="rId404" Type="http://schemas.openxmlformats.org/officeDocument/2006/relationships/slide" Target="slides/slide399.xml"/><Relationship Id="rId446" Type="http://schemas.openxmlformats.org/officeDocument/2006/relationships/slide" Target="slides/slide441.xml"/><Relationship Id="rId250" Type="http://schemas.openxmlformats.org/officeDocument/2006/relationships/slide" Target="slides/slide245.xml"/><Relationship Id="rId292" Type="http://schemas.openxmlformats.org/officeDocument/2006/relationships/slide" Target="slides/slide287.xml"/><Relationship Id="rId306" Type="http://schemas.openxmlformats.org/officeDocument/2006/relationships/slide" Target="slides/slide301.xml"/><Relationship Id="rId488" Type="http://schemas.openxmlformats.org/officeDocument/2006/relationships/slide" Target="slides/slide483.xml"/><Relationship Id="rId45" Type="http://schemas.openxmlformats.org/officeDocument/2006/relationships/slide" Target="slides/slide40.xml"/><Relationship Id="rId87" Type="http://schemas.openxmlformats.org/officeDocument/2006/relationships/slide" Target="slides/slide82.xml"/><Relationship Id="rId110" Type="http://schemas.openxmlformats.org/officeDocument/2006/relationships/slide" Target="slides/slide105.xml"/><Relationship Id="rId348" Type="http://schemas.openxmlformats.org/officeDocument/2006/relationships/slide" Target="slides/slide343.xml"/><Relationship Id="rId513" Type="http://schemas.openxmlformats.org/officeDocument/2006/relationships/slide" Target="slides/slide508.xml"/><Relationship Id="rId152" Type="http://schemas.openxmlformats.org/officeDocument/2006/relationships/slide" Target="slides/slide147.xml"/><Relationship Id="rId194" Type="http://schemas.openxmlformats.org/officeDocument/2006/relationships/slide" Target="slides/slide189.xml"/><Relationship Id="rId208" Type="http://schemas.openxmlformats.org/officeDocument/2006/relationships/slide" Target="slides/slide203.xml"/><Relationship Id="rId415" Type="http://schemas.openxmlformats.org/officeDocument/2006/relationships/slide" Target="slides/slide410.xml"/><Relationship Id="rId457" Type="http://schemas.openxmlformats.org/officeDocument/2006/relationships/slide" Target="slides/slide452.xml"/><Relationship Id="rId261" Type="http://schemas.openxmlformats.org/officeDocument/2006/relationships/slide" Target="slides/slide256.xml"/><Relationship Id="rId499" Type="http://schemas.openxmlformats.org/officeDocument/2006/relationships/slide" Target="slides/slide494.xml"/><Relationship Id="rId14" Type="http://schemas.openxmlformats.org/officeDocument/2006/relationships/slide" Target="slides/slide9.xml"/><Relationship Id="rId56" Type="http://schemas.openxmlformats.org/officeDocument/2006/relationships/slide" Target="slides/slide51.xml"/><Relationship Id="rId317" Type="http://schemas.openxmlformats.org/officeDocument/2006/relationships/slide" Target="slides/slide312.xml"/><Relationship Id="rId359" Type="http://schemas.openxmlformats.org/officeDocument/2006/relationships/slide" Target="slides/slide354.xml"/><Relationship Id="rId98" Type="http://schemas.openxmlformats.org/officeDocument/2006/relationships/slide" Target="slides/slide93.xml"/><Relationship Id="rId121" Type="http://schemas.openxmlformats.org/officeDocument/2006/relationships/slide" Target="slides/slide116.xml"/><Relationship Id="rId163" Type="http://schemas.openxmlformats.org/officeDocument/2006/relationships/slide" Target="slides/slide158.xml"/><Relationship Id="rId219" Type="http://schemas.openxmlformats.org/officeDocument/2006/relationships/slide" Target="slides/slide214.xml"/><Relationship Id="rId370" Type="http://schemas.openxmlformats.org/officeDocument/2006/relationships/slide" Target="slides/slide365.xml"/><Relationship Id="rId426" Type="http://schemas.openxmlformats.org/officeDocument/2006/relationships/slide" Target="slides/slide421.xml"/><Relationship Id="rId230" Type="http://schemas.openxmlformats.org/officeDocument/2006/relationships/slide" Target="slides/slide225.xml"/><Relationship Id="rId468" Type="http://schemas.openxmlformats.org/officeDocument/2006/relationships/slide" Target="slides/slide463.xml"/><Relationship Id="rId25" Type="http://schemas.openxmlformats.org/officeDocument/2006/relationships/slide" Target="slides/slide20.xml"/><Relationship Id="rId67" Type="http://schemas.openxmlformats.org/officeDocument/2006/relationships/slide" Target="slides/slide62.xml"/><Relationship Id="rId272" Type="http://schemas.openxmlformats.org/officeDocument/2006/relationships/slide" Target="slides/slide267.xml"/><Relationship Id="rId328" Type="http://schemas.openxmlformats.org/officeDocument/2006/relationships/slide" Target="slides/slide323.xml"/><Relationship Id="rId132" Type="http://schemas.openxmlformats.org/officeDocument/2006/relationships/slide" Target="slides/slide127.xml"/><Relationship Id="rId174" Type="http://schemas.openxmlformats.org/officeDocument/2006/relationships/slide" Target="slides/slide169.xml"/><Relationship Id="rId381" Type="http://schemas.openxmlformats.org/officeDocument/2006/relationships/slide" Target="slides/slide376.xml"/><Relationship Id="rId241" Type="http://schemas.openxmlformats.org/officeDocument/2006/relationships/slide" Target="slides/slide236.xml"/><Relationship Id="rId437" Type="http://schemas.openxmlformats.org/officeDocument/2006/relationships/slide" Target="slides/slide432.xml"/><Relationship Id="rId479" Type="http://schemas.openxmlformats.org/officeDocument/2006/relationships/slide" Target="slides/slide474.xml"/><Relationship Id="rId36" Type="http://schemas.openxmlformats.org/officeDocument/2006/relationships/slide" Target="slides/slide31.xml"/><Relationship Id="rId283" Type="http://schemas.openxmlformats.org/officeDocument/2006/relationships/slide" Target="slides/slide278.xml"/><Relationship Id="rId339" Type="http://schemas.openxmlformats.org/officeDocument/2006/relationships/slide" Target="slides/slide334.xml"/><Relationship Id="rId490" Type="http://schemas.openxmlformats.org/officeDocument/2006/relationships/slide" Target="slides/slide485.xml"/><Relationship Id="rId504" Type="http://schemas.openxmlformats.org/officeDocument/2006/relationships/slide" Target="slides/slide499.xml"/><Relationship Id="rId78" Type="http://schemas.openxmlformats.org/officeDocument/2006/relationships/slide" Target="slides/slide73.xml"/><Relationship Id="rId101" Type="http://schemas.openxmlformats.org/officeDocument/2006/relationships/slide" Target="slides/slide96.xml"/><Relationship Id="rId143" Type="http://schemas.openxmlformats.org/officeDocument/2006/relationships/slide" Target="slides/slide138.xml"/><Relationship Id="rId185" Type="http://schemas.openxmlformats.org/officeDocument/2006/relationships/slide" Target="slides/slide180.xml"/><Relationship Id="rId350" Type="http://schemas.openxmlformats.org/officeDocument/2006/relationships/slide" Target="slides/slide345.xml"/><Relationship Id="rId406" Type="http://schemas.openxmlformats.org/officeDocument/2006/relationships/slide" Target="slides/slide401.xml"/><Relationship Id="rId9" Type="http://schemas.openxmlformats.org/officeDocument/2006/relationships/slide" Target="slides/slide4.xml"/><Relationship Id="rId210" Type="http://schemas.openxmlformats.org/officeDocument/2006/relationships/slide" Target="slides/slide205.xml"/><Relationship Id="rId392" Type="http://schemas.openxmlformats.org/officeDocument/2006/relationships/slide" Target="slides/slide387.xml"/><Relationship Id="rId448" Type="http://schemas.openxmlformats.org/officeDocument/2006/relationships/slide" Target="slides/slide443.xml"/><Relationship Id="rId252" Type="http://schemas.openxmlformats.org/officeDocument/2006/relationships/slide" Target="slides/slide247.xml"/><Relationship Id="rId294" Type="http://schemas.openxmlformats.org/officeDocument/2006/relationships/slide" Target="slides/slide289.xml"/><Relationship Id="rId308" Type="http://schemas.openxmlformats.org/officeDocument/2006/relationships/slide" Target="slides/slide303.xml"/><Relationship Id="rId515" Type="http://schemas.openxmlformats.org/officeDocument/2006/relationships/slide" Target="slides/slide510.xml"/><Relationship Id="rId47" Type="http://schemas.openxmlformats.org/officeDocument/2006/relationships/slide" Target="slides/slide42.xml"/><Relationship Id="rId89" Type="http://schemas.openxmlformats.org/officeDocument/2006/relationships/slide" Target="slides/slide84.xml"/><Relationship Id="rId112" Type="http://schemas.openxmlformats.org/officeDocument/2006/relationships/slide" Target="slides/slide107.xml"/><Relationship Id="rId154" Type="http://schemas.openxmlformats.org/officeDocument/2006/relationships/slide" Target="slides/slide149.xml"/><Relationship Id="rId361" Type="http://schemas.openxmlformats.org/officeDocument/2006/relationships/slide" Target="slides/slide356.xml"/><Relationship Id="rId196" Type="http://schemas.openxmlformats.org/officeDocument/2006/relationships/slide" Target="slides/slide191.xml"/><Relationship Id="rId417" Type="http://schemas.openxmlformats.org/officeDocument/2006/relationships/slide" Target="slides/slide412.xml"/><Relationship Id="rId459" Type="http://schemas.openxmlformats.org/officeDocument/2006/relationships/slide" Target="slides/slide454.xml"/><Relationship Id="rId16" Type="http://schemas.openxmlformats.org/officeDocument/2006/relationships/slide" Target="slides/slide11.xml"/><Relationship Id="rId221" Type="http://schemas.openxmlformats.org/officeDocument/2006/relationships/slide" Target="slides/slide216.xml"/><Relationship Id="rId263" Type="http://schemas.openxmlformats.org/officeDocument/2006/relationships/slide" Target="slides/slide258.xml"/><Relationship Id="rId319" Type="http://schemas.openxmlformats.org/officeDocument/2006/relationships/slide" Target="slides/slide314.xml"/><Relationship Id="rId470" Type="http://schemas.openxmlformats.org/officeDocument/2006/relationships/slide" Target="slides/slide465.xml"/><Relationship Id="rId58" Type="http://schemas.openxmlformats.org/officeDocument/2006/relationships/slide" Target="slides/slide53.xml"/><Relationship Id="rId123" Type="http://schemas.openxmlformats.org/officeDocument/2006/relationships/slide" Target="slides/slide118.xml"/><Relationship Id="rId330" Type="http://schemas.openxmlformats.org/officeDocument/2006/relationships/slide" Target="slides/slide325.xml"/><Relationship Id="rId165" Type="http://schemas.openxmlformats.org/officeDocument/2006/relationships/slide" Target="slides/slide160.xml"/><Relationship Id="rId372" Type="http://schemas.openxmlformats.org/officeDocument/2006/relationships/slide" Target="slides/slide367.xml"/><Relationship Id="rId428" Type="http://schemas.openxmlformats.org/officeDocument/2006/relationships/slide" Target="slides/slide423.xml"/><Relationship Id="rId232" Type="http://schemas.openxmlformats.org/officeDocument/2006/relationships/slide" Target="slides/slide227.xml"/><Relationship Id="rId274" Type="http://schemas.openxmlformats.org/officeDocument/2006/relationships/slide" Target="slides/slide269.xml"/><Relationship Id="rId481" Type="http://schemas.openxmlformats.org/officeDocument/2006/relationships/slide" Target="slides/slide476.xml"/><Relationship Id="rId27" Type="http://schemas.openxmlformats.org/officeDocument/2006/relationships/slide" Target="slides/slide22.xml"/><Relationship Id="rId69" Type="http://schemas.openxmlformats.org/officeDocument/2006/relationships/slide" Target="slides/slide64.xml"/><Relationship Id="rId134" Type="http://schemas.openxmlformats.org/officeDocument/2006/relationships/slide" Target="slides/slide129.xml"/><Relationship Id="rId80" Type="http://schemas.openxmlformats.org/officeDocument/2006/relationships/slide" Target="slides/slide75.xml"/><Relationship Id="rId176" Type="http://schemas.openxmlformats.org/officeDocument/2006/relationships/slide" Target="slides/slide171.xml"/><Relationship Id="rId341" Type="http://schemas.openxmlformats.org/officeDocument/2006/relationships/slide" Target="slides/slide336.xml"/><Relationship Id="rId383" Type="http://schemas.openxmlformats.org/officeDocument/2006/relationships/slide" Target="slides/slide378.xml"/><Relationship Id="rId439" Type="http://schemas.openxmlformats.org/officeDocument/2006/relationships/slide" Target="slides/slide434.xml"/><Relationship Id="rId201" Type="http://schemas.openxmlformats.org/officeDocument/2006/relationships/slide" Target="slides/slide196.xml"/><Relationship Id="rId243" Type="http://schemas.openxmlformats.org/officeDocument/2006/relationships/slide" Target="slides/slide238.xml"/><Relationship Id="rId285" Type="http://schemas.openxmlformats.org/officeDocument/2006/relationships/slide" Target="slides/slide280.xml"/><Relationship Id="rId450" Type="http://schemas.openxmlformats.org/officeDocument/2006/relationships/slide" Target="slides/slide445.xml"/><Relationship Id="rId506" Type="http://schemas.openxmlformats.org/officeDocument/2006/relationships/slide" Target="slides/slide501.xml"/><Relationship Id="rId38" Type="http://schemas.openxmlformats.org/officeDocument/2006/relationships/slide" Target="slides/slide33.xml"/><Relationship Id="rId103" Type="http://schemas.openxmlformats.org/officeDocument/2006/relationships/slide" Target="slides/slide98.xml"/><Relationship Id="rId310" Type="http://schemas.openxmlformats.org/officeDocument/2006/relationships/slide" Target="slides/slide305.xml"/><Relationship Id="rId492" Type="http://schemas.openxmlformats.org/officeDocument/2006/relationships/slide" Target="slides/slide487.xml"/><Relationship Id="rId91" Type="http://schemas.openxmlformats.org/officeDocument/2006/relationships/slide" Target="slides/slide86.xml"/><Relationship Id="rId145" Type="http://schemas.openxmlformats.org/officeDocument/2006/relationships/slide" Target="slides/slide140.xml"/><Relationship Id="rId187" Type="http://schemas.openxmlformats.org/officeDocument/2006/relationships/slide" Target="slides/slide182.xml"/><Relationship Id="rId352" Type="http://schemas.openxmlformats.org/officeDocument/2006/relationships/slide" Target="slides/slide347.xml"/><Relationship Id="rId394" Type="http://schemas.openxmlformats.org/officeDocument/2006/relationships/slide" Target="slides/slide389.xml"/><Relationship Id="rId408" Type="http://schemas.openxmlformats.org/officeDocument/2006/relationships/slide" Target="slides/slide403.xml"/><Relationship Id="rId212" Type="http://schemas.openxmlformats.org/officeDocument/2006/relationships/slide" Target="slides/slide207.xml"/><Relationship Id="rId254" Type="http://schemas.openxmlformats.org/officeDocument/2006/relationships/slide" Target="slides/slide249.xml"/><Relationship Id="rId49" Type="http://schemas.openxmlformats.org/officeDocument/2006/relationships/slide" Target="slides/slide44.xml"/><Relationship Id="rId114" Type="http://schemas.openxmlformats.org/officeDocument/2006/relationships/slide" Target="slides/slide109.xml"/><Relationship Id="rId296" Type="http://schemas.openxmlformats.org/officeDocument/2006/relationships/slide" Target="slides/slide291.xml"/><Relationship Id="rId461" Type="http://schemas.openxmlformats.org/officeDocument/2006/relationships/slide" Target="slides/slide456.xml"/><Relationship Id="rId517" Type="http://schemas.openxmlformats.org/officeDocument/2006/relationships/slide" Target="slides/slide512.xml"/><Relationship Id="rId60" Type="http://schemas.openxmlformats.org/officeDocument/2006/relationships/slide" Target="slides/slide55.xml"/><Relationship Id="rId156" Type="http://schemas.openxmlformats.org/officeDocument/2006/relationships/slide" Target="slides/slide151.xml"/><Relationship Id="rId198" Type="http://schemas.openxmlformats.org/officeDocument/2006/relationships/slide" Target="slides/slide193.xml"/><Relationship Id="rId321" Type="http://schemas.openxmlformats.org/officeDocument/2006/relationships/slide" Target="slides/slide316.xml"/><Relationship Id="rId363" Type="http://schemas.openxmlformats.org/officeDocument/2006/relationships/slide" Target="slides/slide358.xml"/><Relationship Id="rId419" Type="http://schemas.openxmlformats.org/officeDocument/2006/relationships/slide" Target="slides/slide414.xml"/><Relationship Id="rId223" Type="http://schemas.openxmlformats.org/officeDocument/2006/relationships/slide" Target="slides/slide218.xml"/><Relationship Id="rId430" Type="http://schemas.openxmlformats.org/officeDocument/2006/relationships/slide" Target="slides/slide425.xml"/><Relationship Id="rId18" Type="http://schemas.openxmlformats.org/officeDocument/2006/relationships/slide" Target="slides/slide13.xml"/><Relationship Id="rId265" Type="http://schemas.openxmlformats.org/officeDocument/2006/relationships/slide" Target="slides/slide260.xml"/><Relationship Id="rId472" Type="http://schemas.openxmlformats.org/officeDocument/2006/relationships/slide" Target="slides/slide467.xml"/><Relationship Id="rId125" Type="http://schemas.openxmlformats.org/officeDocument/2006/relationships/slide" Target="slides/slide120.xml"/><Relationship Id="rId167" Type="http://schemas.openxmlformats.org/officeDocument/2006/relationships/slide" Target="slides/slide162.xml"/><Relationship Id="rId332" Type="http://schemas.openxmlformats.org/officeDocument/2006/relationships/slide" Target="slides/slide327.xml"/><Relationship Id="rId374" Type="http://schemas.openxmlformats.org/officeDocument/2006/relationships/slide" Target="slides/slide369.xml"/><Relationship Id="rId71" Type="http://schemas.openxmlformats.org/officeDocument/2006/relationships/slide" Target="slides/slide66.xml"/><Relationship Id="rId234" Type="http://schemas.openxmlformats.org/officeDocument/2006/relationships/slide" Target="slides/slide229.xml"/><Relationship Id="rId2" Type="http://schemas.openxmlformats.org/officeDocument/2006/relationships/customXml" Target="../customXml/item2.xml"/><Relationship Id="rId29" Type="http://schemas.openxmlformats.org/officeDocument/2006/relationships/slide" Target="slides/slide24.xml"/><Relationship Id="rId276" Type="http://schemas.openxmlformats.org/officeDocument/2006/relationships/slide" Target="slides/slide271.xml"/><Relationship Id="rId441" Type="http://schemas.openxmlformats.org/officeDocument/2006/relationships/slide" Target="slides/slide436.xml"/><Relationship Id="rId483" Type="http://schemas.openxmlformats.org/officeDocument/2006/relationships/slide" Target="slides/slide478.xml"/><Relationship Id="rId40" Type="http://schemas.openxmlformats.org/officeDocument/2006/relationships/slide" Target="slides/slide35.xml"/><Relationship Id="rId136" Type="http://schemas.openxmlformats.org/officeDocument/2006/relationships/slide" Target="slides/slide131.xml"/><Relationship Id="rId178" Type="http://schemas.openxmlformats.org/officeDocument/2006/relationships/slide" Target="slides/slide173.xml"/><Relationship Id="rId301" Type="http://schemas.openxmlformats.org/officeDocument/2006/relationships/slide" Target="slides/slide296.xml"/><Relationship Id="rId343" Type="http://schemas.openxmlformats.org/officeDocument/2006/relationships/slide" Target="slides/slide338.xml"/><Relationship Id="rId82" Type="http://schemas.openxmlformats.org/officeDocument/2006/relationships/slide" Target="slides/slide77.xml"/><Relationship Id="rId203" Type="http://schemas.openxmlformats.org/officeDocument/2006/relationships/slide" Target="slides/slide198.xml"/><Relationship Id="rId385" Type="http://schemas.openxmlformats.org/officeDocument/2006/relationships/slide" Target="slides/slide380.xml"/><Relationship Id="rId245" Type="http://schemas.openxmlformats.org/officeDocument/2006/relationships/slide" Target="slides/slide240.xml"/><Relationship Id="rId287" Type="http://schemas.openxmlformats.org/officeDocument/2006/relationships/slide" Target="slides/slide282.xml"/><Relationship Id="rId410" Type="http://schemas.openxmlformats.org/officeDocument/2006/relationships/slide" Target="slides/slide405.xml"/><Relationship Id="rId452" Type="http://schemas.openxmlformats.org/officeDocument/2006/relationships/slide" Target="slides/slide447.xml"/><Relationship Id="rId494" Type="http://schemas.openxmlformats.org/officeDocument/2006/relationships/slide" Target="slides/slide489.xml"/><Relationship Id="rId508" Type="http://schemas.openxmlformats.org/officeDocument/2006/relationships/slide" Target="slides/slide503.xml"/><Relationship Id="rId105" Type="http://schemas.openxmlformats.org/officeDocument/2006/relationships/slide" Target="slides/slide100.xml"/><Relationship Id="rId147" Type="http://schemas.openxmlformats.org/officeDocument/2006/relationships/slide" Target="slides/slide142.xml"/><Relationship Id="rId312" Type="http://schemas.openxmlformats.org/officeDocument/2006/relationships/slide" Target="slides/slide307.xml"/><Relationship Id="rId354" Type="http://schemas.openxmlformats.org/officeDocument/2006/relationships/slide" Target="slides/slide349.xml"/><Relationship Id="rId51" Type="http://schemas.openxmlformats.org/officeDocument/2006/relationships/slide" Target="slides/slide46.xml"/><Relationship Id="rId93" Type="http://schemas.openxmlformats.org/officeDocument/2006/relationships/slide" Target="slides/slide88.xml"/><Relationship Id="rId189" Type="http://schemas.openxmlformats.org/officeDocument/2006/relationships/slide" Target="slides/slide184.xml"/><Relationship Id="rId396" Type="http://schemas.openxmlformats.org/officeDocument/2006/relationships/slide" Target="slides/slide391.xml"/><Relationship Id="rId214" Type="http://schemas.openxmlformats.org/officeDocument/2006/relationships/slide" Target="slides/slide209.xml"/><Relationship Id="rId256" Type="http://schemas.openxmlformats.org/officeDocument/2006/relationships/slide" Target="slides/slide251.xml"/><Relationship Id="rId298" Type="http://schemas.openxmlformats.org/officeDocument/2006/relationships/slide" Target="slides/slide293.xml"/><Relationship Id="rId421" Type="http://schemas.openxmlformats.org/officeDocument/2006/relationships/slide" Target="slides/slide416.xml"/><Relationship Id="rId463" Type="http://schemas.openxmlformats.org/officeDocument/2006/relationships/slide" Target="slides/slide458.xml"/><Relationship Id="rId519" Type="http://schemas.openxmlformats.org/officeDocument/2006/relationships/presProps" Target="presProps.xml"/><Relationship Id="rId116" Type="http://schemas.openxmlformats.org/officeDocument/2006/relationships/slide" Target="slides/slide111.xml"/><Relationship Id="rId158" Type="http://schemas.openxmlformats.org/officeDocument/2006/relationships/slide" Target="slides/slide153.xml"/><Relationship Id="rId323" Type="http://schemas.openxmlformats.org/officeDocument/2006/relationships/slide" Target="slides/slide318.xml"/><Relationship Id="rId20" Type="http://schemas.openxmlformats.org/officeDocument/2006/relationships/slide" Target="slides/slide15.xml"/><Relationship Id="rId62" Type="http://schemas.openxmlformats.org/officeDocument/2006/relationships/slide" Target="slides/slide57.xml"/><Relationship Id="rId365" Type="http://schemas.openxmlformats.org/officeDocument/2006/relationships/slide" Target="slides/slide360.xml"/><Relationship Id="rId225" Type="http://schemas.openxmlformats.org/officeDocument/2006/relationships/slide" Target="slides/slide220.xml"/><Relationship Id="rId267" Type="http://schemas.openxmlformats.org/officeDocument/2006/relationships/slide" Target="slides/slide262.xml"/><Relationship Id="rId432" Type="http://schemas.openxmlformats.org/officeDocument/2006/relationships/slide" Target="slides/slide427.xml"/><Relationship Id="rId474" Type="http://schemas.openxmlformats.org/officeDocument/2006/relationships/slide" Target="slides/slide469.xml"/><Relationship Id="rId127" Type="http://schemas.openxmlformats.org/officeDocument/2006/relationships/slide" Target="slides/slide122.xml"/><Relationship Id="rId31" Type="http://schemas.openxmlformats.org/officeDocument/2006/relationships/slide" Target="slides/slide26.xml"/><Relationship Id="rId73" Type="http://schemas.openxmlformats.org/officeDocument/2006/relationships/slide" Target="slides/slide68.xml"/><Relationship Id="rId169" Type="http://schemas.openxmlformats.org/officeDocument/2006/relationships/slide" Target="slides/slide164.xml"/><Relationship Id="rId334" Type="http://schemas.openxmlformats.org/officeDocument/2006/relationships/slide" Target="slides/slide329.xml"/><Relationship Id="rId376" Type="http://schemas.openxmlformats.org/officeDocument/2006/relationships/slide" Target="slides/slide371.xml"/><Relationship Id="rId4" Type="http://schemas.openxmlformats.org/officeDocument/2006/relationships/slideMaster" Target="slideMasters/slideMaster1.xml"/><Relationship Id="rId180" Type="http://schemas.openxmlformats.org/officeDocument/2006/relationships/slide" Target="slides/slide175.xml"/><Relationship Id="rId236" Type="http://schemas.openxmlformats.org/officeDocument/2006/relationships/slide" Target="slides/slide231.xml"/><Relationship Id="rId278" Type="http://schemas.openxmlformats.org/officeDocument/2006/relationships/slide" Target="slides/slide273.xml"/><Relationship Id="rId401" Type="http://schemas.openxmlformats.org/officeDocument/2006/relationships/slide" Target="slides/slide396.xml"/><Relationship Id="rId443" Type="http://schemas.openxmlformats.org/officeDocument/2006/relationships/slide" Target="slides/slide438.xml"/><Relationship Id="rId303" Type="http://schemas.openxmlformats.org/officeDocument/2006/relationships/slide" Target="slides/slide298.xml"/><Relationship Id="rId485" Type="http://schemas.openxmlformats.org/officeDocument/2006/relationships/slide" Target="slides/slide480.xml"/><Relationship Id="rId42" Type="http://schemas.openxmlformats.org/officeDocument/2006/relationships/slide" Target="slides/slide37.xml"/><Relationship Id="rId84" Type="http://schemas.openxmlformats.org/officeDocument/2006/relationships/slide" Target="slides/slide79.xml"/><Relationship Id="rId138" Type="http://schemas.openxmlformats.org/officeDocument/2006/relationships/slide" Target="slides/slide133.xml"/><Relationship Id="rId345" Type="http://schemas.openxmlformats.org/officeDocument/2006/relationships/slide" Target="slides/slide340.xml"/><Relationship Id="rId387" Type="http://schemas.openxmlformats.org/officeDocument/2006/relationships/slide" Target="slides/slide382.xml"/><Relationship Id="rId510" Type="http://schemas.openxmlformats.org/officeDocument/2006/relationships/slide" Target="slides/slide505.xml"/><Relationship Id="rId191" Type="http://schemas.openxmlformats.org/officeDocument/2006/relationships/slide" Target="slides/slide186.xml"/><Relationship Id="rId205" Type="http://schemas.openxmlformats.org/officeDocument/2006/relationships/slide" Target="slides/slide200.xml"/><Relationship Id="rId247" Type="http://schemas.openxmlformats.org/officeDocument/2006/relationships/slide" Target="slides/slide242.xml"/><Relationship Id="rId412" Type="http://schemas.openxmlformats.org/officeDocument/2006/relationships/slide" Target="slides/slide407.xml"/><Relationship Id="rId107" Type="http://schemas.openxmlformats.org/officeDocument/2006/relationships/slide" Target="slides/slide102.xml"/><Relationship Id="rId289" Type="http://schemas.openxmlformats.org/officeDocument/2006/relationships/slide" Target="slides/slide284.xml"/><Relationship Id="rId454" Type="http://schemas.openxmlformats.org/officeDocument/2006/relationships/slide" Target="slides/slide449.xml"/><Relationship Id="rId496" Type="http://schemas.openxmlformats.org/officeDocument/2006/relationships/slide" Target="slides/slide491.xml"/><Relationship Id="rId11" Type="http://schemas.openxmlformats.org/officeDocument/2006/relationships/slide" Target="slides/slide6.xml"/><Relationship Id="rId53" Type="http://schemas.openxmlformats.org/officeDocument/2006/relationships/slide" Target="slides/slide48.xml"/><Relationship Id="rId149" Type="http://schemas.openxmlformats.org/officeDocument/2006/relationships/slide" Target="slides/slide144.xml"/><Relationship Id="rId314" Type="http://schemas.openxmlformats.org/officeDocument/2006/relationships/slide" Target="slides/slide309.xml"/><Relationship Id="rId356" Type="http://schemas.openxmlformats.org/officeDocument/2006/relationships/slide" Target="slides/slide351.xml"/><Relationship Id="rId398" Type="http://schemas.openxmlformats.org/officeDocument/2006/relationships/slide" Target="slides/slide393.xml"/><Relationship Id="rId521" Type="http://schemas.openxmlformats.org/officeDocument/2006/relationships/theme" Target="theme/theme1.xml"/><Relationship Id="rId95" Type="http://schemas.openxmlformats.org/officeDocument/2006/relationships/slide" Target="slides/slide90.xml"/><Relationship Id="rId160" Type="http://schemas.openxmlformats.org/officeDocument/2006/relationships/slide" Target="slides/slide155.xml"/><Relationship Id="rId216" Type="http://schemas.openxmlformats.org/officeDocument/2006/relationships/slide" Target="slides/slide211.xml"/><Relationship Id="rId423" Type="http://schemas.openxmlformats.org/officeDocument/2006/relationships/slide" Target="slides/slide418.xml"/><Relationship Id="rId258" Type="http://schemas.openxmlformats.org/officeDocument/2006/relationships/slide" Target="slides/slide253.xml"/><Relationship Id="rId465" Type="http://schemas.openxmlformats.org/officeDocument/2006/relationships/slide" Target="slides/slide460.xml"/><Relationship Id="rId22" Type="http://schemas.openxmlformats.org/officeDocument/2006/relationships/slide" Target="slides/slide17.xml"/><Relationship Id="rId64" Type="http://schemas.openxmlformats.org/officeDocument/2006/relationships/slide" Target="slides/slide59.xml"/><Relationship Id="rId118" Type="http://schemas.openxmlformats.org/officeDocument/2006/relationships/slide" Target="slides/slide113.xml"/><Relationship Id="rId325" Type="http://schemas.openxmlformats.org/officeDocument/2006/relationships/slide" Target="slides/slide320.xml"/><Relationship Id="rId367" Type="http://schemas.openxmlformats.org/officeDocument/2006/relationships/slide" Target="slides/slide362.xml"/><Relationship Id="rId171" Type="http://schemas.openxmlformats.org/officeDocument/2006/relationships/slide" Target="slides/slide166.xml"/><Relationship Id="rId227" Type="http://schemas.openxmlformats.org/officeDocument/2006/relationships/slide" Target="slides/slide222.xml"/><Relationship Id="rId269" Type="http://schemas.openxmlformats.org/officeDocument/2006/relationships/slide" Target="slides/slide264.xml"/><Relationship Id="rId434" Type="http://schemas.openxmlformats.org/officeDocument/2006/relationships/slide" Target="slides/slide429.xml"/><Relationship Id="rId476" Type="http://schemas.openxmlformats.org/officeDocument/2006/relationships/slide" Target="slides/slide471.xml"/><Relationship Id="rId33" Type="http://schemas.openxmlformats.org/officeDocument/2006/relationships/slide" Target="slides/slide28.xml"/><Relationship Id="rId129" Type="http://schemas.openxmlformats.org/officeDocument/2006/relationships/slide" Target="slides/slide124.xml"/><Relationship Id="rId280" Type="http://schemas.openxmlformats.org/officeDocument/2006/relationships/slide" Target="slides/slide275.xml"/><Relationship Id="rId336" Type="http://schemas.openxmlformats.org/officeDocument/2006/relationships/slide" Target="slides/slide331.xml"/><Relationship Id="rId501" Type="http://schemas.openxmlformats.org/officeDocument/2006/relationships/slide" Target="slides/slide496.xml"/><Relationship Id="rId75" Type="http://schemas.openxmlformats.org/officeDocument/2006/relationships/slide" Target="slides/slide70.xml"/><Relationship Id="rId140" Type="http://schemas.openxmlformats.org/officeDocument/2006/relationships/slide" Target="slides/slide135.xml"/><Relationship Id="rId182" Type="http://schemas.openxmlformats.org/officeDocument/2006/relationships/slide" Target="slides/slide177.xml"/><Relationship Id="rId378" Type="http://schemas.openxmlformats.org/officeDocument/2006/relationships/slide" Target="slides/slide373.xml"/><Relationship Id="rId403" Type="http://schemas.openxmlformats.org/officeDocument/2006/relationships/slide" Target="slides/slide398.xml"/><Relationship Id="rId6" Type="http://schemas.openxmlformats.org/officeDocument/2006/relationships/slide" Target="slides/slide1.xml"/><Relationship Id="rId238" Type="http://schemas.openxmlformats.org/officeDocument/2006/relationships/slide" Target="slides/slide233.xml"/><Relationship Id="rId445" Type="http://schemas.openxmlformats.org/officeDocument/2006/relationships/slide" Target="slides/slide440.xml"/><Relationship Id="rId487" Type="http://schemas.openxmlformats.org/officeDocument/2006/relationships/slide" Target="slides/slide482.xml"/><Relationship Id="rId291" Type="http://schemas.openxmlformats.org/officeDocument/2006/relationships/slide" Target="slides/slide286.xml"/><Relationship Id="rId305" Type="http://schemas.openxmlformats.org/officeDocument/2006/relationships/slide" Target="slides/slide300.xml"/><Relationship Id="rId347" Type="http://schemas.openxmlformats.org/officeDocument/2006/relationships/slide" Target="slides/slide342.xml"/><Relationship Id="rId512" Type="http://schemas.openxmlformats.org/officeDocument/2006/relationships/slide" Target="slides/slide507.xml"/><Relationship Id="rId44" Type="http://schemas.openxmlformats.org/officeDocument/2006/relationships/slide" Target="slides/slide39.xml"/><Relationship Id="rId86" Type="http://schemas.openxmlformats.org/officeDocument/2006/relationships/slide" Target="slides/slide81.xml"/><Relationship Id="rId151" Type="http://schemas.openxmlformats.org/officeDocument/2006/relationships/slide" Target="slides/slide146.xml"/><Relationship Id="rId389" Type="http://schemas.openxmlformats.org/officeDocument/2006/relationships/slide" Target="slides/slide384.xml"/><Relationship Id="rId193" Type="http://schemas.openxmlformats.org/officeDocument/2006/relationships/slide" Target="slides/slide188.xml"/><Relationship Id="rId207" Type="http://schemas.openxmlformats.org/officeDocument/2006/relationships/slide" Target="slides/slide202.xml"/><Relationship Id="rId249" Type="http://schemas.openxmlformats.org/officeDocument/2006/relationships/slide" Target="slides/slide244.xml"/><Relationship Id="rId414" Type="http://schemas.openxmlformats.org/officeDocument/2006/relationships/slide" Target="slides/slide409.xml"/><Relationship Id="rId456" Type="http://schemas.openxmlformats.org/officeDocument/2006/relationships/slide" Target="slides/slide451.xml"/><Relationship Id="rId498" Type="http://schemas.openxmlformats.org/officeDocument/2006/relationships/slide" Target="slides/slide493.xml"/><Relationship Id="rId13" Type="http://schemas.openxmlformats.org/officeDocument/2006/relationships/slide" Target="slides/slide8.xml"/><Relationship Id="rId109" Type="http://schemas.openxmlformats.org/officeDocument/2006/relationships/slide" Target="slides/slide104.xml"/><Relationship Id="rId260" Type="http://schemas.openxmlformats.org/officeDocument/2006/relationships/slide" Target="slides/slide255.xml"/><Relationship Id="rId316" Type="http://schemas.openxmlformats.org/officeDocument/2006/relationships/slide" Target="slides/slide311.xml"/><Relationship Id="rId523" Type="http://schemas.microsoft.com/office/2015/10/relationships/revisionInfo" Target="revisionInfo.xml"/><Relationship Id="rId55" Type="http://schemas.openxmlformats.org/officeDocument/2006/relationships/slide" Target="slides/slide50.xml"/><Relationship Id="rId97" Type="http://schemas.openxmlformats.org/officeDocument/2006/relationships/slide" Target="slides/slide92.xml"/><Relationship Id="rId120" Type="http://schemas.openxmlformats.org/officeDocument/2006/relationships/slide" Target="slides/slide115.xml"/><Relationship Id="rId358" Type="http://schemas.openxmlformats.org/officeDocument/2006/relationships/slide" Target="slides/slide353.xml"/><Relationship Id="rId162" Type="http://schemas.openxmlformats.org/officeDocument/2006/relationships/slide" Target="slides/slide157.xml"/><Relationship Id="rId218" Type="http://schemas.openxmlformats.org/officeDocument/2006/relationships/slide" Target="slides/slide213.xml"/><Relationship Id="rId425" Type="http://schemas.openxmlformats.org/officeDocument/2006/relationships/slide" Target="slides/slide420.xml"/><Relationship Id="rId467" Type="http://schemas.openxmlformats.org/officeDocument/2006/relationships/slide" Target="slides/slide462.xml"/><Relationship Id="rId271" Type="http://schemas.openxmlformats.org/officeDocument/2006/relationships/slide" Target="slides/slide266.xml"/><Relationship Id="rId24" Type="http://schemas.openxmlformats.org/officeDocument/2006/relationships/slide" Target="slides/slide19.xml"/><Relationship Id="rId66" Type="http://schemas.openxmlformats.org/officeDocument/2006/relationships/slide" Target="slides/slide61.xml"/><Relationship Id="rId131" Type="http://schemas.openxmlformats.org/officeDocument/2006/relationships/slide" Target="slides/slide126.xml"/><Relationship Id="rId327" Type="http://schemas.openxmlformats.org/officeDocument/2006/relationships/slide" Target="slides/slide322.xml"/><Relationship Id="rId369" Type="http://schemas.openxmlformats.org/officeDocument/2006/relationships/slide" Target="slides/slide364.xml"/><Relationship Id="rId173" Type="http://schemas.openxmlformats.org/officeDocument/2006/relationships/slide" Target="slides/slide168.xml"/><Relationship Id="rId229" Type="http://schemas.openxmlformats.org/officeDocument/2006/relationships/slide" Target="slides/slide224.xml"/><Relationship Id="rId380" Type="http://schemas.openxmlformats.org/officeDocument/2006/relationships/slide" Target="slides/slide375.xml"/><Relationship Id="rId436" Type="http://schemas.openxmlformats.org/officeDocument/2006/relationships/slide" Target="slides/slide431.xml"/><Relationship Id="rId240" Type="http://schemas.openxmlformats.org/officeDocument/2006/relationships/slide" Target="slides/slide235.xml"/><Relationship Id="rId478" Type="http://schemas.openxmlformats.org/officeDocument/2006/relationships/slide" Target="slides/slide473.xml"/><Relationship Id="rId35" Type="http://schemas.openxmlformats.org/officeDocument/2006/relationships/slide" Target="slides/slide30.xml"/><Relationship Id="rId77" Type="http://schemas.openxmlformats.org/officeDocument/2006/relationships/slide" Target="slides/slide72.xml"/><Relationship Id="rId100" Type="http://schemas.openxmlformats.org/officeDocument/2006/relationships/slide" Target="slides/slide95.xml"/><Relationship Id="rId282" Type="http://schemas.openxmlformats.org/officeDocument/2006/relationships/slide" Target="slides/slide277.xml"/><Relationship Id="rId338" Type="http://schemas.openxmlformats.org/officeDocument/2006/relationships/slide" Target="slides/slide333.xml"/><Relationship Id="rId503" Type="http://schemas.openxmlformats.org/officeDocument/2006/relationships/slide" Target="slides/slide498.xml"/><Relationship Id="rId8" Type="http://schemas.openxmlformats.org/officeDocument/2006/relationships/slide" Target="slides/slide3.xml"/><Relationship Id="rId142" Type="http://schemas.openxmlformats.org/officeDocument/2006/relationships/slide" Target="slides/slide137.xml"/><Relationship Id="rId184" Type="http://schemas.openxmlformats.org/officeDocument/2006/relationships/slide" Target="slides/slide179.xml"/><Relationship Id="rId391" Type="http://schemas.openxmlformats.org/officeDocument/2006/relationships/slide" Target="slides/slide386.xml"/><Relationship Id="rId405" Type="http://schemas.openxmlformats.org/officeDocument/2006/relationships/slide" Target="slides/slide400.xml"/><Relationship Id="rId447" Type="http://schemas.openxmlformats.org/officeDocument/2006/relationships/slide" Target="slides/slide442.xml"/><Relationship Id="rId251" Type="http://schemas.openxmlformats.org/officeDocument/2006/relationships/slide" Target="slides/slide246.xml"/><Relationship Id="rId489" Type="http://schemas.openxmlformats.org/officeDocument/2006/relationships/slide" Target="slides/slide484.xml"/><Relationship Id="rId46" Type="http://schemas.openxmlformats.org/officeDocument/2006/relationships/slide" Target="slides/slide41.xml"/><Relationship Id="rId293" Type="http://schemas.openxmlformats.org/officeDocument/2006/relationships/slide" Target="slides/slide288.xml"/><Relationship Id="rId307" Type="http://schemas.openxmlformats.org/officeDocument/2006/relationships/slide" Target="slides/slide302.xml"/><Relationship Id="rId349" Type="http://schemas.openxmlformats.org/officeDocument/2006/relationships/slide" Target="slides/slide344.xml"/><Relationship Id="rId514" Type="http://schemas.openxmlformats.org/officeDocument/2006/relationships/slide" Target="slides/slide509.xml"/><Relationship Id="rId88" Type="http://schemas.openxmlformats.org/officeDocument/2006/relationships/slide" Target="slides/slide83.xml"/><Relationship Id="rId111" Type="http://schemas.openxmlformats.org/officeDocument/2006/relationships/slide" Target="slides/slide106.xml"/><Relationship Id="rId153" Type="http://schemas.openxmlformats.org/officeDocument/2006/relationships/slide" Target="slides/slide148.xml"/><Relationship Id="rId195" Type="http://schemas.openxmlformats.org/officeDocument/2006/relationships/slide" Target="slides/slide190.xml"/><Relationship Id="rId209" Type="http://schemas.openxmlformats.org/officeDocument/2006/relationships/slide" Target="slides/slide204.xml"/><Relationship Id="rId360" Type="http://schemas.openxmlformats.org/officeDocument/2006/relationships/slide" Target="slides/slide355.xml"/><Relationship Id="rId416" Type="http://schemas.openxmlformats.org/officeDocument/2006/relationships/slide" Target="slides/slide411.xml"/><Relationship Id="rId220" Type="http://schemas.openxmlformats.org/officeDocument/2006/relationships/slide" Target="slides/slide215.xml"/><Relationship Id="rId458" Type="http://schemas.openxmlformats.org/officeDocument/2006/relationships/slide" Target="slides/slide453.xml"/><Relationship Id="rId15" Type="http://schemas.openxmlformats.org/officeDocument/2006/relationships/slide" Target="slides/slide10.xml"/><Relationship Id="rId57" Type="http://schemas.openxmlformats.org/officeDocument/2006/relationships/slide" Target="slides/slide52.xml"/><Relationship Id="rId262" Type="http://schemas.openxmlformats.org/officeDocument/2006/relationships/slide" Target="slides/slide257.xml"/><Relationship Id="rId318" Type="http://schemas.openxmlformats.org/officeDocument/2006/relationships/slide" Target="slides/slide313.xml"/><Relationship Id="rId99" Type="http://schemas.openxmlformats.org/officeDocument/2006/relationships/slide" Target="slides/slide94.xml"/><Relationship Id="rId122" Type="http://schemas.openxmlformats.org/officeDocument/2006/relationships/slide" Target="slides/slide117.xml"/><Relationship Id="rId164" Type="http://schemas.openxmlformats.org/officeDocument/2006/relationships/slide" Target="slides/slide159.xml"/><Relationship Id="rId371" Type="http://schemas.openxmlformats.org/officeDocument/2006/relationships/slide" Target="slides/slide366.xml"/><Relationship Id="rId427" Type="http://schemas.openxmlformats.org/officeDocument/2006/relationships/slide" Target="slides/slide422.xml"/><Relationship Id="rId469" Type="http://schemas.openxmlformats.org/officeDocument/2006/relationships/slide" Target="slides/slide464.xml"/><Relationship Id="rId26" Type="http://schemas.openxmlformats.org/officeDocument/2006/relationships/slide" Target="slides/slide21.xml"/><Relationship Id="rId231" Type="http://schemas.openxmlformats.org/officeDocument/2006/relationships/slide" Target="slides/slide226.xml"/><Relationship Id="rId273" Type="http://schemas.openxmlformats.org/officeDocument/2006/relationships/slide" Target="slides/slide268.xml"/><Relationship Id="rId329" Type="http://schemas.openxmlformats.org/officeDocument/2006/relationships/slide" Target="slides/slide324.xml"/><Relationship Id="rId480" Type="http://schemas.openxmlformats.org/officeDocument/2006/relationships/slide" Target="slides/slide475.xml"/><Relationship Id="rId68" Type="http://schemas.openxmlformats.org/officeDocument/2006/relationships/slide" Target="slides/slide63.xml"/><Relationship Id="rId133" Type="http://schemas.openxmlformats.org/officeDocument/2006/relationships/slide" Target="slides/slide128.xml"/><Relationship Id="rId175" Type="http://schemas.openxmlformats.org/officeDocument/2006/relationships/slide" Target="slides/slide170.xml"/><Relationship Id="rId340" Type="http://schemas.openxmlformats.org/officeDocument/2006/relationships/slide" Target="slides/slide335.xml"/><Relationship Id="rId200" Type="http://schemas.openxmlformats.org/officeDocument/2006/relationships/slide" Target="slides/slide195.xml"/><Relationship Id="rId382" Type="http://schemas.openxmlformats.org/officeDocument/2006/relationships/slide" Target="slides/slide377.xml"/><Relationship Id="rId438" Type="http://schemas.openxmlformats.org/officeDocument/2006/relationships/slide" Target="slides/slide433.xml"/><Relationship Id="rId242" Type="http://schemas.openxmlformats.org/officeDocument/2006/relationships/slide" Target="slides/slide237.xml"/><Relationship Id="rId284" Type="http://schemas.openxmlformats.org/officeDocument/2006/relationships/slide" Target="slides/slide279.xml"/><Relationship Id="rId491" Type="http://schemas.openxmlformats.org/officeDocument/2006/relationships/slide" Target="slides/slide486.xml"/><Relationship Id="rId505" Type="http://schemas.openxmlformats.org/officeDocument/2006/relationships/slide" Target="slides/slide500.xml"/><Relationship Id="rId37" Type="http://schemas.openxmlformats.org/officeDocument/2006/relationships/slide" Target="slides/slide32.xml"/><Relationship Id="rId79" Type="http://schemas.openxmlformats.org/officeDocument/2006/relationships/slide" Target="slides/slide74.xml"/><Relationship Id="rId102" Type="http://schemas.openxmlformats.org/officeDocument/2006/relationships/slide" Target="slides/slide97.xml"/><Relationship Id="rId144" Type="http://schemas.openxmlformats.org/officeDocument/2006/relationships/slide" Target="slides/slide139.xml"/><Relationship Id="rId90" Type="http://schemas.openxmlformats.org/officeDocument/2006/relationships/slide" Target="slides/slide85.xml"/><Relationship Id="rId186" Type="http://schemas.openxmlformats.org/officeDocument/2006/relationships/slide" Target="slides/slide181.xml"/><Relationship Id="rId351" Type="http://schemas.openxmlformats.org/officeDocument/2006/relationships/slide" Target="slides/slide346.xml"/><Relationship Id="rId393" Type="http://schemas.openxmlformats.org/officeDocument/2006/relationships/slide" Target="slides/slide388.xml"/><Relationship Id="rId407" Type="http://schemas.openxmlformats.org/officeDocument/2006/relationships/slide" Target="slides/slide402.xml"/><Relationship Id="rId449" Type="http://schemas.openxmlformats.org/officeDocument/2006/relationships/slide" Target="slides/slide444.xml"/><Relationship Id="rId211" Type="http://schemas.openxmlformats.org/officeDocument/2006/relationships/slide" Target="slides/slide206.xml"/><Relationship Id="rId253" Type="http://schemas.openxmlformats.org/officeDocument/2006/relationships/slide" Target="slides/slide248.xml"/><Relationship Id="rId295" Type="http://schemas.openxmlformats.org/officeDocument/2006/relationships/slide" Target="slides/slide290.xml"/><Relationship Id="rId309" Type="http://schemas.openxmlformats.org/officeDocument/2006/relationships/slide" Target="slides/slide304.xml"/><Relationship Id="rId460" Type="http://schemas.openxmlformats.org/officeDocument/2006/relationships/slide" Target="slides/slide455.xml"/><Relationship Id="rId516" Type="http://schemas.openxmlformats.org/officeDocument/2006/relationships/slide" Target="slides/slide511.xml"/><Relationship Id="rId48" Type="http://schemas.openxmlformats.org/officeDocument/2006/relationships/slide" Target="slides/slide43.xml"/><Relationship Id="rId113" Type="http://schemas.openxmlformats.org/officeDocument/2006/relationships/slide" Target="slides/slide108.xml"/><Relationship Id="rId320" Type="http://schemas.openxmlformats.org/officeDocument/2006/relationships/slide" Target="slides/slide315.xml"/><Relationship Id="rId155" Type="http://schemas.openxmlformats.org/officeDocument/2006/relationships/slide" Target="slides/slide150.xml"/><Relationship Id="rId197" Type="http://schemas.openxmlformats.org/officeDocument/2006/relationships/slide" Target="slides/slide192.xml"/><Relationship Id="rId362" Type="http://schemas.openxmlformats.org/officeDocument/2006/relationships/slide" Target="slides/slide357.xml"/><Relationship Id="rId418" Type="http://schemas.openxmlformats.org/officeDocument/2006/relationships/slide" Target="slides/slide413.xml"/><Relationship Id="rId222" Type="http://schemas.openxmlformats.org/officeDocument/2006/relationships/slide" Target="slides/slide217.xml"/><Relationship Id="rId264" Type="http://schemas.openxmlformats.org/officeDocument/2006/relationships/slide" Target="slides/slide259.xml"/><Relationship Id="rId471" Type="http://schemas.openxmlformats.org/officeDocument/2006/relationships/slide" Target="slides/slide466.xml"/><Relationship Id="rId17" Type="http://schemas.openxmlformats.org/officeDocument/2006/relationships/slide" Target="slides/slide12.xml"/><Relationship Id="rId59" Type="http://schemas.openxmlformats.org/officeDocument/2006/relationships/slide" Target="slides/slide54.xml"/><Relationship Id="rId124" Type="http://schemas.openxmlformats.org/officeDocument/2006/relationships/slide" Target="slides/slide119.xml"/><Relationship Id="rId70" Type="http://schemas.openxmlformats.org/officeDocument/2006/relationships/slide" Target="slides/slide65.xml"/><Relationship Id="rId166" Type="http://schemas.openxmlformats.org/officeDocument/2006/relationships/slide" Target="slides/slide161.xml"/><Relationship Id="rId331" Type="http://schemas.openxmlformats.org/officeDocument/2006/relationships/slide" Target="slides/slide326.xml"/><Relationship Id="rId373" Type="http://schemas.openxmlformats.org/officeDocument/2006/relationships/slide" Target="slides/slide368.xml"/><Relationship Id="rId429" Type="http://schemas.openxmlformats.org/officeDocument/2006/relationships/slide" Target="slides/slide424.xml"/><Relationship Id="rId1" Type="http://schemas.openxmlformats.org/officeDocument/2006/relationships/customXml" Target="../customXml/item1.xml"/><Relationship Id="rId233" Type="http://schemas.openxmlformats.org/officeDocument/2006/relationships/slide" Target="slides/slide228.xml"/><Relationship Id="rId440" Type="http://schemas.openxmlformats.org/officeDocument/2006/relationships/slide" Target="slides/slide435.xml"/><Relationship Id="rId28" Type="http://schemas.openxmlformats.org/officeDocument/2006/relationships/slide" Target="slides/slide23.xml"/><Relationship Id="rId275" Type="http://schemas.openxmlformats.org/officeDocument/2006/relationships/slide" Target="slides/slide270.xml"/><Relationship Id="rId300" Type="http://schemas.openxmlformats.org/officeDocument/2006/relationships/slide" Target="slides/slide295.xml"/><Relationship Id="rId482" Type="http://schemas.openxmlformats.org/officeDocument/2006/relationships/slide" Target="slides/slide477.xml"/><Relationship Id="rId81" Type="http://schemas.openxmlformats.org/officeDocument/2006/relationships/slide" Target="slides/slide76.xml"/><Relationship Id="rId135" Type="http://schemas.openxmlformats.org/officeDocument/2006/relationships/slide" Target="slides/slide130.xml"/><Relationship Id="rId177" Type="http://schemas.openxmlformats.org/officeDocument/2006/relationships/slide" Target="slides/slide172.xml"/><Relationship Id="rId342" Type="http://schemas.openxmlformats.org/officeDocument/2006/relationships/slide" Target="slides/slide337.xml"/><Relationship Id="rId384" Type="http://schemas.openxmlformats.org/officeDocument/2006/relationships/slide" Target="slides/slide379.xml"/><Relationship Id="rId202" Type="http://schemas.openxmlformats.org/officeDocument/2006/relationships/slide" Target="slides/slide197.xml"/><Relationship Id="rId244" Type="http://schemas.openxmlformats.org/officeDocument/2006/relationships/slide" Target="slides/slide239.xml"/><Relationship Id="rId39" Type="http://schemas.openxmlformats.org/officeDocument/2006/relationships/slide" Target="slides/slide34.xml"/><Relationship Id="rId286" Type="http://schemas.openxmlformats.org/officeDocument/2006/relationships/slide" Target="slides/slide281.xml"/><Relationship Id="rId451" Type="http://schemas.openxmlformats.org/officeDocument/2006/relationships/slide" Target="slides/slide446.xml"/><Relationship Id="rId493" Type="http://schemas.openxmlformats.org/officeDocument/2006/relationships/slide" Target="slides/slide488.xml"/><Relationship Id="rId507" Type="http://schemas.openxmlformats.org/officeDocument/2006/relationships/slide" Target="slides/slide502.xml"/><Relationship Id="rId50" Type="http://schemas.openxmlformats.org/officeDocument/2006/relationships/slide" Target="slides/slide45.xml"/><Relationship Id="rId104" Type="http://schemas.openxmlformats.org/officeDocument/2006/relationships/slide" Target="slides/slide99.xml"/><Relationship Id="rId146" Type="http://schemas.openxmlformats.org/officeDocument/2006/relationships/slide" Target="slides/slide141.xml"/><Relationship Id="rId188" Type="http://schemas.openxmlformats.org/officeDocument/2006/relationships/slide" Target="slides/slide183.xml"/><Relationship Id="rId311" Type="http://schemas.openxmlformats.org/officeDocument/2006/relationships/slide" Target="slides/slide306.xml"/><Relationship Id="rId353" Type="http://schemas.openxmlformats.org/officeDocument/2006/relationships/slide" Target="slides/slide348.xml"/><Relationship Id="rId395" Type="http://schemas.openxmlformats.org/officeDocument/2006/relationships/slide" Target="slides/slide390.xml"/><Relationship Id="rId409" Type="http://schemas.openxmlformats.org/officeDocument/2006/relationships/slide" Target="slides/slide404.xml"/><Relationship Id="rId92" Type="http://schemas.openxmlformats.org/officeDocument/2006/relationships/slide" Target="slides/slide87.xml"/><Relationship Id="rId213" Type="http://schemas.openxmlformats.org/officeDocument/2006/relationships/slide" Target="slides/slide208.xml"/><Relationship Id="rId420" Type="http://schemas.openxmlformats.org/officeDocument/2006/relationships/slide" Target="slides/slide415.xml"/><Relationship Id="rId255" Type="http://schemas.openxmlformats.org/officeDocument/2006/relationships/slide" Target="slides/slide250.xml"/><Relationship Id="rId297" Type="http://schemas.openxmlformats.org/officeDocument/2006/relationships/slide" Target="slides/slide292.xml"/><Relationship Id="rId462" Type="http://schemas.openxmlformats.org/officeDocument/2006/relationships/slide" Target="slides/slide457.xml"/><Relationship Id="rId518" Type="http://schemas.openxmlformats.org/officeDocument/2006/relationships/notesMaster" Target="notesMasters/notesMaster1.xml"/><Relationship Id="rId115" Type="http://schemas.openxmlformats.org/officeDocument/2006/relationships/slide" Target="slides/slide110.xml"/><Relationship Id="rId157" Type="http://schemas.openxmlformats.org/officeDocument/2006/relationships/slide" Target="slides/slide152.xml"/><Relationship Id="rId322" Type="http://schemas.openxmlformats.org/officeDocument/2006/relationships/slide" Target="slides/slide317.xml"/><Relationship Id="rId364" Type="http://schemas.openxmlformats.org/officeDocument/2006/relationships/slide" Target="slides/slide359.xml"/><Relationship Id="rId61" Type="http://schemas.openxmlformats.org/officeDocument/2006/relationships/slide" Target="slides/slide56.xml"/><Relationship Id="rId199" Type="http://schemas.openxmlformats.org/officeDocument/2006/relationships/slide" Target="slides/slide194.xml"/><Relationship Id="rId19" Type="http://schemas.openxmlformats.org/officeDocument/2006/relationships/slide" Target="slides/slide14.xml"/><Relationship Id="rId224" Type="http://schemas.openxmlformats.org/officeDocument/2006/relationships/slide" Target="slides/slide219.xml"/><Relationship Id="rId266" Type="http://schemas.openxmlformats.org/officeDocument/2006/relationships/slide" Target="slides/slide261.xml"/><Relationship Id="rId431" Type="http://schemas.openxmlformats.org/officeDocument/2006/relationships/slide" Target="slides/slide426.xml"/><Relationship Id="rId473" Type="http://schemas.openxmlformats.org/officeDocument/2006/relationships/slide" Target="slides/slide468.xml"/><Relationship Id="rId30" Type="http://schemas.openxmlformats.org/officeDocument/2006/relationships/slide" Target="slides/slide25.xml"/><Relationship Id="rId126" Type="http://schemas.openxmlformats.org/officeDocument/2006/relationships/slide" Target="slides/slide121.xml"/><Relationship Id="rId168" Type="http://schemas.openxmlformats.org/officeDocument/2006/relationships/slide" Target="slides/slide163.xml"/><Relationship Id="rId333" Type="http://schemas.openxmlformats.org/officeDocument/2006/relationships/slide" Target="slides/slide328.xml"/><Relationship Id="rId72" Type="http://schemas.openxmlformats.org/officeDocument/2006/relationships/slide" Target="slides/slide67.xml"/><Relationship Id="rId375" Type="http://schemas.openxmlformats.org/officeDocument/2006/relationships/slide" Target="slides/slide370.xml"/><Relationship Id="rId3" Type="http://schemas.openxmlformats.org/officeDocument/2006/relationships/customXml" Target="../customXml/item3.xml"/><Relationship Id="rId235" Type="http://schemas.openxmlformats.org/officeDocument/2006/relationships/slide" Target="slides/slide230.xml"/><Relationship Id="rId277" Type="http://schemas.openxmlformats.org/officeDocument/2006/relationships/slide" Target="slides/slide272.xml"/><Relationship Id="rId400" Type="http://schemas.openxmlformats.org/officeDocument/2006/relationships/slide" Target="slides/slide395.xml"/><Relationship Id="rId442" Type="http://schemas.openxmlformats.org/officeDocument/2006/relationships/slide" Target="slides/slide437.xml"/><Relationship Id="rId484" Type="http://schemas.openxmlformats.org/officeDocument/2006/relationships/slide" Target="slides/slide479.xml"/><Relationship Id="rId137" Type="http://schemas.openxmlformats.org/officeDocument/2006/relationships/slide" Target="slides/slide132.xml"/><Relationship Id="rId302" Type="http://schemas.openxmlformats.org/officeDocument/2006/relationships/slide" Target="slides/slide297.xml"/><Relationship Id="rId344" Type="http://schemas.openxmlformats.org/officeDocument/2006/relationships/slide" Target="slides/slide339.xml"/><Relationship Id="rId41" Type="http://schemas.openxmlformats.org/officeDocument/2006/relationships/slide" Target="slides/slide36.xml"/><Relationship Id="rId83" Type="http://schemas.openxmlformats.org/officeDocument/2006/relationships/slide" Target="slides/slide78.xml"/><Relationship Id="rId179" Type="http://schemas.openxmlformats.org/officeDocument/2006/relationships/slide" Target="slides/slide174.xml"/><Relationship Id="rId386" Type="http://schemas.openxmlformats.org/officeDocument/2006/relationships/slide" Target="slides/slide381.xml"/><Relationship Id="rId190" Type="http://schemas.openxmlformats.org/officeDocument/2006/relationships/slide" Target="slides/slide185.xml"/><Relationship Id="rId204" Type="http://schemas.openxmlformats.org/officeDocument/2006/relationships/slide" Target="slides/slide199.xml"/><Relationship Id="rId246" Type="http://schemas.openxmlformats.org/officeDocument/2006/relationships/slide" Target="slides/slide241.xml"/><Relationship Id="rId288" Type="http://schemas.openxmlformats.org/officeDocument/2006/relationships/slide" Target="slides/slide283.xml"/><Relationship Id="rId411" Type="http://schemas.openxmlformats.org/officeDocument/2006/relationships/slide" Target="slides/slide406.xml"/><Relationship Id="rId453" Type="http://schemas.openxmlformats.org/officeDocument/2006/relationships/slide" Target="slides/slide448.xml"/><Relationship Id="rId509" Type="http://schemas.openxmlformats.org/officeDocument/2006/relationships/slide" Target="slides/slide504.xml"/><Relationship Id="rId106" Type="http://schemas.openxmlformats.org/officeDocument/2006/relationships/slide" Target="slides/slide101.xml"/><Relationship Id="rId313" Type="http://schemas.openxmlformats.org/officeDocument/2006/relationships/slide" Target="slides/slide308.xml"/><Relationship Id="rId495" Type="http://schemas.openxmlformats.org/officeDocument/2006/relationships/slide" Target="slides/slide490.xml"/><Relationship Id="rId10" Type="http://schemas.openxmlformats.org/officeDocument/2006/relationships/slide" Target="slides/slide5.xml"/><Relationship Id="rId52" Type="http://schemas.openxmlformats.org/officeDocument/2006/relationships/slide" Target="slides/slide47.xml"/><Relationship Id="rId94" Type="http://schemas.openxmlformats.org/officeDocument/2006/relationships/slide" Target="slides/slide89.xml"/><Relationship Id="rId148" Type="http://schemas.openxmlformats.org/officeDocument/2006/relationships/slide" Target="slides/slide143.xml"/><Relationship Id="rId355" Type="http://schemas.openxmlformats.org/officeDocument/2006/relationships/slide" Target="slides/slide350.xml"/><Relationship Id="rId397" Type="http://schemas.openxmlformats.org/officeDocument/2006/relationships/slide" Target="slides/slide392.xml"/><Relationship Id="rId520" Type="http://schemas.openxmlformats.org/officeDocument/2006/relationships/viewProps" Target="viewProps.xml"/><Relationship Id="rId215" Type="http://schemas.openxmlformats.org/officeDocument/2006/relationships/slide" Target="slides/slide210.xml"/><Relationship Id="rId257" Type="http://schemas.openxmlformats.org/officeDocument/2006/relationships/slide" Target="slides/slide252.xml"/><Relationship Id="rId422" Type="http://schemas.openxmlformats.org/officeDocument/2006/relationships/slide" Target="slides/slide417.xml"/><Relationship Id="rId464" Type="http://schemas.openxmlformats.org/officeDocument/2006/relationships/slide" Target="slides/slide459.xml"/><Relationship Id="rId299" Type="http://schemas.openxmlformats.org/officeDocument/2006/relationships/slide" Target="slides/slide294.xml"/><Relationship Id="rId63" Type="http://schemas.openxmlformats.org/officeDocument/2006/relationships/slide" Target="slides/slide58.xml"/><Relationship Id="rId159" Type="http://schemas.openxmlformats.org/officeDocument/2006/relationships/slide" Target="slides/slide154.xml"/><Relationship Id="rId366" Type="http://schemas.openxmlformats.org/officeDocument/2006/relationships/slide" Target="slides/slide361.xml"/><Relationship Id="rId226" Type="http://schemas.openxmlformats.org/officeDocument/2006/relationships/slide" Target="slides/slide221.xml"/><Relationship Id="rId433" Type="http://schemas.openxmlformats.org/officeDocument/2006/relationships/slide" Target="slides/slide4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30A5A-662B-F84D-A2B6-1038008DBBE8}" type="datetimeFigureOut">
              <a:rPr lang="pl-PL" smtClean="0"/>
              <a:t>11.05.2026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912BB-319D-D549-87C6-6D7C620A364C}" type="slidenum">
              <a:rPr lang="pl-PL" smtClean="0"/>
              <a:t>‹#›</a:t>
            </a:fld>
            <a:endParaRPr lang="pl-PL"/>
          </a:p>
        </p:txBody>
      </p:sp>
    </p:spTree>
    <p:extLst>
      <p:ext uri="{BB962C8B-B14F-4D97-AF65-F5344CB8AC3E}">
        <p14:creationId xmlns:p14="http://schemas.microsoft.com/office/powerpoint/2010/main" val="3081283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0.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81.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82.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383.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384.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385.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386.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387.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388.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389.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0.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391.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392.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393.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394.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395.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396.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397.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398.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399.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00.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401.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402.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403.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404.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405.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406.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407.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408.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409.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0.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411.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412.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413.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414.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415.xml.rels><?xml version="1.0" encoding="UTF-8" standalone="yes"?>
<Relationships xmlns="http://schemas.openxmlformats.org/package/2006/relationships"><Relationship Id="rId2" Type="http://schemas.openxmlformats.org/officeDocument/2006/relationships/slide" Target="../slides/slide432.xml"/><Relationship Id="rId1" Type="http://schemas.openxmlformats.org/officeDocument/2006/relationships/notesMaster" Target="../notesMasters/notesMaster1.xml"/></Relationships>
</file>

<file path=ppt/notesSlides/_rels/notesSlide416.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417.xml.rels><?xml version="1.0" encoding="UTF-8" standalone="yes"?>
<Relationships xmlns="http://schemas.openxmlformats.org/package/2006/relationships"><Relationship Id="rId2" Type="http://schemas.openxmlformats.org/officeDocument/2006/relationships/slide" Target="../slides/slide434.xml"/><Relationship Id="rId1" Type="http://schemas.openxmlformats.org/officeDocument/2006/relationships/notesMaster" Target="../notesMasters/notesMaster1.xml"/></Relationships>
</file>

<file path=ppt/notesSlides/_rels/notesSlide418.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419.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0.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421.xml.rels><?xml version="1.0" encoding="UTF-8" standalone="yes"?>
<Relationships xmlns="http://schemas.openxmlformats.org/package/2006/relationships"><Relationship Id="rId2" Type="http://schemas.openxmlformats.org/officeDocument/2006/relationships/slide" Target="../slides/slide438.xml"/><Relationship Id="rId1" Type="http://schemas.openxmlformats.org/officeDocument/2006/relationships/notesMaster" Target="../notesMasters/notesMaster1.xml"/></Relationships>
</file>

<file path=ppt/notesSlides/_rels/notesSlide422.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423.xml.rels><?xml version="1.0" encoding="UTF-8" standalone="yes"?>
<Relationships xmlns="http://schemas.openxmlformats.org/package/2006/relationships"><Relationship Id="rId2" Type="http://schemas.openxmlformats.org/officeDocument/2006/relationships/slide" Target="../slides/slide440.xml"/><Relationship Id="rId1" Type="http://schemas.openxmlformats.org/officeDocument/2006/relationships/notesMaster" Target="../notesMasters/notesMaster1.xml"/></Relationships>
</file>

<file path=ppt/notesSlides/_rels/notesSlide424.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425.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426.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427.xml.rels><?xml version="1.0" encoding="UTF-8" standalone="yes"?>
<Relationships xmlns="http://schemas.openxmlformats.org/package/2006/relationships"><Relationship Id="rId2" Type="http://schemas.openxmlformats.org/officeDocument/2006/relationships/slide" Target="../slides/slide444.xml"/><Relationship Id="rId1" Type="http://schemas.openxmlformats.org/officeDocument/2006/relationships/notesMaster" Target="../notesMasters/notesMaster1.xml"/></Relationships>
</file>

<file path=ppt/notesSlides/_rels/notesSlide428.xml.rels><?xml version="1.0" encoding="UTF-8" standalone="yes"?>
<Relationships xmlns="http://schemas.openxmlformats.org/package/2006/relationships"><Relationship Id="rId2" Type="http://schemas.openxmlformats.org/officeDocument/2006/relationships/slide" Target="../slides/slide445.xml"/><Relationship Id="rId1" Type="http://schemas.openxmlformats.org/officeDocument/2006/relationships/notesMaster" Target="../notesMasters/notesMaster1.xml"/></Relationships>
</file>

<file path=ppt/notesSlides/_rels/notesSlide429.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0.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431.xml.rels><?xml version="1.0" encoding="UTF-8" standalone="yes"?>
<Relationships xmlns="http://schemas.openxmlformats.org/package/2006/relationships"><Relationship Id="rId2" Type="http://schemas.openxmlformats.org/officeDocument/2006/relationships/slide" Target="../slides/slide448.xml"/><Relationship Id="rId1" Type="http://schemas.openxmlformats.org/officeDocument/2006/relationships/notesMaster" Target="../notesMasters/notesMaster1.xml"/></Relationships>
</file>

<file path=ppt/notesSlides/_rels/notesSlide432.xml.rels><?xml version="1.0" encoding="UTF-8" standalone="yes"?>
<Relationships xmlns="http://schemas.openxmlformats.org/package/2006/relationships"><Relationship Id="rId2" Type="http://schemas.openxmlformats.org/officeDocument/2006/relationships/slide" Target="../slides/slide449.xml"/><Relationship Id="rId1" Type="http://schemas.openxmlformats.org/officeDocument/2006/relationships/notesMaster" Target="../notesMasters/notesMaster1.xml"/></Relationships>
</file>

<file path=ppt/notesSlides/_rels/notesSlide433.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434.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435.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436.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437.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438.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439.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0.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441.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442.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443.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444.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445.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446.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447.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448.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449.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0.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451.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452.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453.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454.xml.rels><?xml version="1.0" encoding="UTF-8" standalone="yes"?>
<Relationships xmlns="http://schemas.openxmlformats.org/package/2006/relationships"><Relationship Id="rId2" Type="http://schemas.openxmlformats.org/officeDocument/2006/relationships/slide" Target="../slides/slide471.xml"/><Relationship Id="rId1" Type="http://schemas.openxmlformats.org/officeDocument/2006/relationships/notesMaster" Target="../notesMasters/notesMaster1.xml"/></Relationships>
</file>

<file path=ppt/notesSlides/_rels/notesSlide455.xml.rels><?xml version="1.0" encoding="UTF-8" standalone="yes"?>
<Relationships xmlns="http://schemas.openxmlformats.org/package/2006/relationships"><Relationship Id="rId2" Type="http://schemas.openxmlformats.org/officeDocument/2006/relationships/slide" Target="../slides/slide472.xml"/><Relationship Id="rId1" Type="http://schemas.openxmlformats.org/officeDocument/2006/relationships/notesMaster" Target="../notesMasters/notesMaster1.xml"/></Relationships>
</file>

<file path=ppt/notesSlides/_rels/notesSlide456.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457.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458.xml.rels><?xml version="1.0" encoding="UTF-8" standalone="yes"?>
<Relationships xmlns="http://schemas.openxmlformats.org/package/2006/relationships"><Relationship Id="rId2" Type="http://schemas.openxmlformats.org/officeDocument/2006/relationships/slide" Target="../slides/slide475.xml"/><Relationship Id="rId1" Type="http://schemas.openxmlformats.org/officeDocument/2006/relationships/notesMaster" Target="../notesMasters/notesMaster1.xml"/></Relationships>
</file>

<file path=ppt/notesSlides/_rels/notesSlide459.xml.rels><?xml version="1.0" encoding="UTF-8" standalone="yes"?>
<Relationships xmlns="http://schemas.openxmlformats.org/package/2006/relationships"><Relationship Id="rId2" Type="http://schemas.openxmlformats.org/officeDocument/2006/relationships/slide" Target="../slides/slide4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0.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461.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462.xml.rels><?xml version="1.0" encoding="UTF-8" standalone="yes"?>
<Relationships xmlns="http://schemas.openxmlformats.org/package/2006/relationships"><Relationship Id="rId2" Type="http://schemas.openxmlformats.org/officeDocument/2006/relationships/slide" Target="../slides/slide479.xml"/><Relationship Id="rId1" Type="http://schemas.openxmlformats.org/officeDocument/2006/relationships/notesMaster" Target="../notesMasters/notesMaster1.xml"/></Relationships>
</file>

<file path=ppt/notesSlides/_rels/notesSlide463.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464.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465.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466.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467.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468.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469.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0.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471.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472.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473.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474.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475.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476.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477.xml.rels><?xml version="1.0" encoding="UTF-8" standalone="yes"?>
<Relationships xmlns="http://schemas.openxmlformats.org/package/2006/relationships"><Relationship Id="rId2" Type="http://schemas.openxmlformats.org/officeDocument/2006/relationships/slide" Target="../slides/slide494.xml"/><Relationship Id="rId1" Type="http://schemas.openxmlformats.org/officeDocument/2006/relationships/notesMaster" Target="../notesMasters/notesMaster1.xml"/></Relationships>
</file>

<file path=ppt/notesSlides/_rels/notesSlide478.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479.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0.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481.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482.xml.rels><?xml version="1.0" encoding="UTF-8" standalone="yes"?>
<Relationships xmlns="http://schemas.openxmlformats.org/package/2006/relationships"><Relationship Id="rId2" Type="http://schemas.openxmlformats.org/officeDocument/2006/relationships/slide" Target="../slides/slide499.xml"/><Relationship Id="rId1" Type="http://schemas.openxmlformats.org/officeDocument/2006/relationships/notesMaster" Target="../notesMasters/notesMaster1.xml"/></Relationships>
</file>

<file path=ppt/notesSlides/_rels/notesSlide483.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484.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485.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486.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487.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488.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489.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0.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491.xml.rels><?xml version="1.0" encoding="UTF-8" standalone="yes"?>
<Relationships xmlns="http://schemas.openxmlformats.org/package/2006/relationships"><Relationship Id="rId2" Type="http://schemas.openxmlformats.org/officeDocument/2006/relationships/slide" Target="../slides/slide508.xml"/><Relationship Id="rId1" Type="http://schemas.openxmlformats.org/officeDocument/2006/relationships/notesMaster" Target="../notesMasters/notesMaster1.xml"/></Relationships>
</file>

<file path=ppt/notesSlides/_rels/notesSlide492.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493.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_rels/notesSlide494.xml.rels><?xml version="1.0" encoding="UTF-8" standalone="yes"?>
<Relationships xmlns="http://schemas.openxmlformats.org/package/2006/relationships"><Relationship Id="rId2" Type="http://schemas.openxmlformats.org/officeDocument/2006/relationships/slide" Target="../slides/slide511.xml"/><Relationship Id="rId1" Type="http://schemas.openxmlformats.org/officeDocument/2006/relationships/notesMaster" Target="../notesMasters/notesMaster1.xml"/></Relationships>
</file>

<file path=ppt/notesSlides/_rels/notesSlide495.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79CAE-031D-BBD8-B2DA-64E9E3B8A8F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CDBF212-2C47-8F1B-1E55-1D3D75DA4B5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650AC42-3E2F-3516-02C0-4436178337E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6CF1C00-C71C-39BB-62C0-A8F2BDF624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6735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A548A-CB29-D5B4-C733-A213BC759DB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942653-C552-F2FD-5AFD-44E3B4B29C9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F166D9F-0E45-009A-C1E8-1D7399EA993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D6085B6-42B4-621F-896F-6EB84002C8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19057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01C84-B41B-D8D7-D1C5-20FE92D0D99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A9879D7-2F4B-AEE5-19A5-F26C91A0F8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85A814E-25B0-75A4-4454-193F9BF2107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45F4AC9-BC69-AEBF-8375-00E3ADF439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38940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1DC63-E167-84E6-7DEA-FEA58C1FCA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979B81A-0FB6-D923-64BF-44F821E2D9F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7625915-9C88-839E-D251-96E0B605EFE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B55393F-E57A-DB3F-DBEC-EEFB4677F6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916161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F7E42-83E0-D5E6-7D19-B55EA4538C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4CED7D-3139-5EE4-89EF-C5CFB33EF9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BB2EE07-28CF-C1CC-3A1B-6C0E5B58B60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9AADDCD-5546-281A-C3A3-045FFF2D1E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323785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5ACE8-E2F0-B2DB-0D7E-530B01840E1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A98A2E-CDAA-3E7A-E35A-BEBF5765227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389EC31-7944-7FA4-0B1B-1DF5E6FA912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C8BD6AF-59F8-9B42-FE98-8314EE3854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239974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138B0-F944-A244-BAC1-1346688066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F1F4E7-CE6F-A462-A9E8-9D04AC8451A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8BB04F1-61EE-0B75-E888-895A3E15A58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451E775-67AA-C0E0-DE74-155BE8ED6D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647282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D051-1FD2-5446-D9C1-A4AB1C85E4C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BE248B3-B966-66B1-CA3C-E96A1C312A3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96B203-FFA1-04CB-16E1-13ADA4DAF6C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616D90E-A2AA-209D-03C3-BAD07DC097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267356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3E794-80A1-F7C7-DF4D-F76CF66C1C5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0D7071-1737-5CEB-6B71-54D7F76B46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7A264D1-D288-5D18-A53D-DEF19BE384E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D141908-0BC8-41F4-8E00-DF95B4CC64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072640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F861A-AE52-33B9-ADC4-9CB9AAD70BC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80E047D-CFF6-B001-47F0-92F2BA5A17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4FE5DC-B295-90EA-23A9-9493D019FB6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40940B8-D5D8-F323-FF76-F1789082C5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652622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DDC1-8AC2-47E9-1C23-CB7937AB3F0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5F9C04E-ECD6-4353-BE0A-4120F4E1379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FA4A474-422A-0458-98D0-FC07A5C672A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32381BD-45A0-AECE-3C5C-BA94526CFF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689489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CCC8E-A34F-6010-B3FC-7FC413BE2F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1C51EC3-D9EB-13BB-877E-514C67C39C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940E1F-9EF7-88A0-86A1-341BA65F8C0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D964B86-17BA-789C-A434-FB22B81059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9067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67796-061E-86FD-8848-0A703E5E2C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B7BA95-DECD-4268-B608-5F46D64EB0C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640B13-6723-DEE4-7BF4-28C3CAAAD67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D59B499-01A1-CE1B-7BF3-A9E4085459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87387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E1640-1AD8-FA61-F8E1-E5F95AD334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E96D50-04F0-5E32-98C7-75E676DD73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CF1619E-F97B-06F9-2248-6601AAFBD56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765CDB7-163E-223F-B363-1F48CC318A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538322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3358-05AE-5B2E-F813-12F063A602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8796A3-FED0-F218-9221-A40CAFFBEC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1BEB7D7-5C17-F9EA-0734-670CBDBFF4B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51C0DB8-61B2-530B-82BA-E592AD91E2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758291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74796-9ED8-60E2-36E0-84E68C325F3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217AC88-B45C-026B-476E-BD18B3F1715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16FC984-4C08-EE67-46DC-D1483B3E2AC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E648FD4-654F-D9B5-6657-AE19494F18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369119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99CD5-ABC2-E6A5-469A-47BEBA6841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80EF1AF-BA41-9997-9F03-09742E22281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A8652F1-956D-2FE1-BE28-0BC6FA88104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89E2DDE-5792-675E-14B4-54D9464741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062622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A38A9-F3DC-FFD5-B49E-EBD1E82BC9B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B622965-6308-5C6C-7005-536C3DEDCE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988BD6D-BDFD-D881-624D-06DE3A1EBA3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B70E013-C65F-F512-A4BC-FBE0156D22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619686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4C060-02DF-00CF-6EA3-A65DC422BD9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042CCA0-C27C-C265-0873-7B8E869785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2EFD11-70BD-DB87-5E22-9EA243302D3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6A1E59F-CECF-9ECE-B225-4BF066329A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274148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C5B26-D7B1-9A13-78F6-65E057F39C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B028B48-BEB1-060F-EDF8-AF76DEF1B3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A417A5E-239B-7923-788D-0BE36942393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DF068D1-0418-D3D6-31BD-DAE998EBA5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432903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63353-B2AE-F35C-124F-6569EF299E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47B989-1D29-6DCA-7FD3-E641D34C1F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40A1161-2385-C62B-9F04-D15344BD55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B5D668D-A41A-2173-5758-BD6A9FE73F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086168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3C02F-151F-2E69-83CF-4A3FDE8655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A1BEF75-DEFD-47E5-37BC-C6D1F4ED82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DB9654-4F88-1DA9-A8FF-059CCD8FD01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BB49B9A-9BE2-C330-6FF4-FB40969883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882316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B8728-5EDF-AD21-76BB-3465EC3650C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DEDD4A-AEB8-C82F-7199-604AB4CDF2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BDF11B-E897-AB59-04C6-07D011660AB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6D100F0-8BDF-88F4-DA4F-0EF4846E3A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1309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62CB1-7FAB-18D1-033E-92ADE3CB6F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EDA309-EC90-F6D2-AB32-3F2F4FC580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82F5A1F-8903-348B-BF80-64C655D3143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A7F860B-EA54-2573-4FC9-E07FD0DCDD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394066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4161-3D26-8952-E0B7-92072DB61C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744CA05-E710-D917-5041-A3D88E88AC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93CDBC-E6D3-CF04-0C01-ED8F13E0CF8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D04F758-CC24-21FE-60C3-05B593721C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327576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F85C8-C012-229C-18B0-6F9E17F6A7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6951AEF-80EF-13D9-1F7D-77E3F58994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35D993-5389-40E2-55A8-6B97F7606B4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9B8C021-1CB8-6891-94A7-D442E3011C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247899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AEB50-EC0E-1684-0BDA-A6EE68DEE5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F103B73-9580-EF5C-EE48-7549C4AAE5C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807106-EA3C-D8AC-E27B-82A65057226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69B5129-3708-D43A-1825-F72785CD85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034310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9867A-85ED-5C17-16FA-6877CF03B4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2F8745-8329-68AB-2BA2-94AF1680EF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CD4C66-2B66-1E6E-917E-17C41629AF5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8E7C320-5B72-AC82-29B5-BD2020E0D4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029058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FE8B-5BCA-F1E6-8AF3-4B5CD545328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2E44EFA-1B79-58A3-8358-FEA179768B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6B0E09-097E-E5D1-F614-728FB27B16A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A831D66-2BDE-27C3-D6F6-4D5CEE9E48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218063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DB69-3B0F-26B1-734C-FE218C0397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A0BB48-EA52-EDA2-2CCA-095F16A241D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877680-28D3-E132-6435-F1A1E6736F2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60067D0-8962-CC17-681C-A31A684E8F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996949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158B-8141-4441-5B43-10E6389110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769B75-FC8C-ED00-3938-33EDD8C85F5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FEEEFF2-B320-570E-7B28-82CCB0B5ABD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869FB00-0373-419B-5A1A-9C19919BDC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871255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FDDE9-AD13-0DA2-BD72-6CEDAC2215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2771CF-0F3E-F732-0F22-244A2857AD8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D11F71-DD28-4945-55AD-578AB060ADC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6CF33C2-C415-DA2A-45C1-3CAC164E1A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065470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45B7E-8790-7698-93E4-D358DAFCBA4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B4644F-96FE-1935-45E0-F486DFE2D4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151465-F099-9CE6-5A82-6224EEFBE51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61D2008-1B28-C463-B523-E956276BEC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411206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3BA1B-45B9-D82D-B405-CF9FA39F200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7D18B9A-B952-D241-DBD1-39329D70AB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26A671F-8CFF-2286-7FD2-5EABFAC38EE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FDFFD5C-5012-06A9-D4EC-37D093B109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755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EBA2-14B6-D7E6-5A55-82CCBCA8ED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8C560C-FA06-A03A-4290-22190F3218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D9DFCC-31BF-ACC2-F215-4BF5AD22B6D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2B0ED99-2A32-5514-9280-FB50806B72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4157579"/>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33C8-DDCF-1F94-F8FC-EC99E5779DE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B5CC6C-D619-37BB-060E-E2C87D31525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7861B1-39DF-7587-2B2A-D40D8A0E6D9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7B8F36B-1452-06C6-1254-18CDF36641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289459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DA825-7741-57F6-AC39-48B7061A294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2C94B76-3746-EC34-AFD5-8155350E4C8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A3E2AB-8384-D3E3-5C86-5A751593AAF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2BD01EB-5E27-AE9E-C19A-BA3A94A93B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8135303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0DE3-7D66-72BD-28F3-F4A6FD20A8E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6B9A5F-1C06-6526-5B65-A89A4A25672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604F115-4E77-FF6E-3503-DF03000B88C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46561AE-0487-315A-3E2A-3CF9EFB0A2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685289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42DC0-7BB2-E80F-94E2-FE4C99B3EA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60DEE11-9912-C41F-B475-B621066D240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D1FFA52-B4F1-1F29-2D29-B42DFDDB781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FCA50EC-2AC1-111C-AF37-3053F68BFF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246526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C1B29-C906-144D-30D5-1343DC03D1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8CBE8B-ADF3-4F06-9B41-F057347C4A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9C62689-DF2A-F99F-E128-624B191D6C9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B0A0D6B-CFDD-8FA2-A37A-2C89F3F98F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277099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FC94D-DF52-DB3D-EF8F-630D7F4A250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8408CE-909D-8B2B-370D-9E36741D49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B7C272E-1F18-278F-0A5F-A70A05B6AD2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9B4EAE4-912F-0213-72D9-FD1FBBA365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568222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11AD0-9F85-C631-B0A5-E629E2431F2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EEFB0D7-9F93-4882-45B2-4521A81A1B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1D6810-635D-6A87-B1A4-4DD1BF58E61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F40DAF6-CDBB-045E-53C8-8239FCD510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623118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9D282-F7B5-3AF4-0176-6626EA6A5FB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50F5E5E-3080-D5F9-6EA2-03763195E1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7AA88A-8010-6EC2-59BD-CC08F9CC1A6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E777816-5335-BF65-CE36-569C77F01A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882377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C1ED-4CC3-B38C-D5A3-583463A1AFF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576D3F-4158-1C59-32EC-39C827EA1E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D5D4AA-8408-66BC-2ADB-3CFC42263AB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AD4A198-519A-5997-8093-A60D301C2E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14550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2994-DCD4-90D8-4236-8D26B02A6DB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EA076CE-8E81-85D9-C39F-EB7F802A67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8D9A23E-3943-94BE-6045-E5C0B15A102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29348CA-35FE-D01D-2B99-2D734BBB27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2531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1542B-EEC7-0416-0181-78FB0A49863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E1DF74-27D3-9AC8-285E-D94B5FB1095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3E8183C-73B6-3AFC-C1B6-FF7D3F2CAB2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0815323-2132-A4AA-8A12-90468DBEA7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01530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DBB58-9A43-E645-08EF-EFB93800026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0E2232B-7AC8-10C7-25D9-78FEEA9FED8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721478-24E0-07FA-8478-44E67B96A9F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BB4C104-EC81-5B80-46E8-34A6988E97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538292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7C2CE-4A04-7D6C-4A59-2F3898A5B5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FC67F9-422D-7549-0B55-F99232109F0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F3CDC6-D43D-EF7B-194A-69D59431736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3450808-88B0-7AF4-3C4E-EA21A57C41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6809660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67783-8EEF-977C-6A83-7AFC1CCC093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2312F66-DF3C-9531-0F67-6C14DB9FC4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1D746BD-5D44-55EB-BAEA-40A6CC63FE9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ABAECBB-229C-2291-79DB-ECAD1C12C8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751526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3398E-4E32-F80E-BF73-1B6F1EAABA6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1C219A-92C8-CEA9-DCBA-AEDAD3FC193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C502F0-4024-55AC-1CB5-CC74DEF263F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8AB0E2C-4B07-A3AD-8921-28E9636824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979305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8EEA9-BFA4-C620-F381-6D80004F79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622D2F-AF13-06A6-C9E5-6294446288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6DA529-E0D8-E581-A2CD-CF000139132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44F6349-AE36-31DB-824C-C505688D17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635110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6BD59-9033-44FB-F340-1AE4D832BA0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3D70E0-465F-91E9-6353-C17DB62E742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041222-78D1-0163-37C4-46C9B4CC550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69AD1B8-6B00-DC9D-DBF1-45BC2BA7FB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922621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7F84E-F8E3-7F78-B085-01380932690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96FCDB5-BEEB-2771-5778-A9AA591E37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751B8A-C837-B613-845D-0D0B989630E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0D7C865-0CFD-68F0-31E7-F66DCB017A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943420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679F3-29B9-9FD4-286F-E74A3BFEB8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989D565-D9FF-B4D8-5135-591F25F145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6B63308-7F36-8731-D3CD-B44CBCD7A83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C6E5C16-C02D-648A-9D83-67491C7FBF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879229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9BD6F-FC8A-91C1-0407-603E88DE17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CB092E-D9AD-0CFC-95C5-27966A49CB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6EB298B-0558-29C6-7FA6-F04B4F5F830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6FE831B-466B-398F-15A9-76B5C76590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439595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15990-1514-2A7D-0769-5B5C4F0313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26993F-84CA-27CB-56AA-E92ADEAE024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1731E7F-F6D1-513E-4460-0C6E88919C7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9391932-2836-A59A-2429-728031413A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133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16DCA-FA4C-3DE0-B085-F01057FC490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31ED8D6-4A47-EEE6-CFAA-1DFABBCCA2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8E89A9-74B6-34EE-D56D-7BF902F2AE1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3CFDEEE-EB4E-48B6-0CEC-69FC1227C7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176943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6144B-1807-8920-1174-31E4AA30A18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AF6A1C-A66E-2A2A-A2AB-729D39A546F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BEC8716-23C2-6EA5-E200-3A892D8F9A2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7BD33EB-ACFC-1507-90AD-54D564F44B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599778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FCFEF-EC28-A314-61BB-765FB34576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32D1A3-788F-0CEE-1D8D-57C8647A71F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3426A45-1F5E-4477-878E-74CC16112EA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DB76AE9-CD3B-1705-3B3D-80C32CF880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359524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4A8BD-4AC7-4DEE-D10A-45A1EF5FC14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F5D989D-6E83-B101-B8A2-F9AC014960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6CFE5EC-BF64-F512-DDDC-6079E772E87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1CA05BE-57AF-820C-2680-149638E770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914372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D4A9-3796-1B05-B79E-E39B0415F4C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BCFA0EF-6FAD-E431-1F9F-4542CC105F0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B95B77F-BE7F-1070-CB81-DDD16302E00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82EA0E6-5655-DE5B-77AB-A9DEEFB54D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186497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1F861-B013-6277-234A-16F59438D3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58A0655-1DFF-AEAC-9AFC-C325E3C655E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6A69DFE-896A-AF93-031F-1F03BD186C5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3991E34-F062-B438-6A51-AB783A4A6E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132771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83750-1DAD-57BA-E91D-F61E7FDECA4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FE98A7-85E6-F2EB-95E1-1607CE7E76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DD001F-CA97-E4F0-F1BD-94670E22BE6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AD7E0D4-4D0A-D2A1-44AE-20BE5883C2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20623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65584-1279-EE15-DA55-16A7DA1B275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4B7691-7B7F-8CE5-1528-2DCF87A36C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B48642-9A80-A0FA-8DAA-9189038D9BF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1685FE1-039A-8E52-E981-7D12A61E91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750422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81EFE-5B77-A98D-4C34-5C20AADDC0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63D4AA-76BB-0B1D-186C-21D31836CFB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F49A60-8CF1-595C-3FB4-BAF1D55D194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FA21BB9-A69C-CA5F-B9F5-288EE12F8E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13661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59A2F-0C23-A6E8-935D-1FBF50B6CA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757D21-92F2-1A6C-6400-4771D312691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55B4C0-836F-97C5-488E-EFBA68225C9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C4E8F31-EC2C-193A-7B6D-76B9762240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774617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949D-8A68-C355-3007-191ED2E42F1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37A3099-D996-5005-5586-E196EAE1BB1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E807A7D-A8D4-AB4D-3D76-71C76916AD1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1DAA2CB-607D-89E7-6BC6-B4CDDD9DAD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2085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6B29-8A05-A279-A802-CDB418C21A9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1AE404-9D0E-25E2-3056-1E10948EBBC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10C32A8-9821-FCB7-C683-8D4214A71A6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846D1ED-6E5A-0D94-6FEA-20749F3FD2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672495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0E5B8-E291-19DB-7D5D-198B627CB3C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7BD67D-1E1C-5BE1-0E01-C85598EC6B2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AC0E931-6042-92ED-A1E4-5E1F2F2F250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CA67213-B02E-3853-0096-103EB4F1EA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8780462"/>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F91B4-C693-A687-39FF-0A74C52188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2751F0-EE5A-59B2-FCA0-FFFAE4A330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05BD32-EBBB-39FE-21E7-7910B882965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816526C-F401-1818-DB42-E2F65F681A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269776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C6E5E-27E7-DC86-7C98-CAF64AE1B55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B1A4F1-F70B-265F-18EE-B02A6979784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35E1F4-486E-C781-BD89-2A67D549415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F91A9DE-E36B-B2AD-F65A-066F51B18D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2725116"/>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B7F45-B701-A79D-07D6-24F055C3D5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D26D251-BFC9-AB22-2EA4-C98C5F29C88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7FB8D81-96BE-A9AB-8F52-32B05220CDE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51A996F-C1FF-865B-1C42-3C99AB84FB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875101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CDA88-04E8-4F6D-74D3-22EC86D7F1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9331D5-EF38-E3E7-05E9-D40A4A1807D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FEBF95F-FFA8-B144-C87D-C6529CE622E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404ABDC-5F9A-390E-D019-D5BE4585FC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24710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65F912BB-319D-D549-87C6-6D7C620A364C}" type="slidenum">
              <a:rPr lang="pl-PL" smtClean="0"/>
              <a:t>181</a:t>
            </a:fld>
            <a:endParaRPr lang="pl-PL"/>
          </a:p>
        </p:txBody>
      </p:sp>
    </p:spTree>
    <p:extLst>
      <p:ext uri="{BB962C8B-B14F-4D97-AF65-F5344CB8AC3E}">
        <p14:creationId xmlns:p14="http://schemas.microsoft.com/office/powerpoint/2010/main" val="46205131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3DC61-EA24-5DE8-581E-84163C6A764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C99B324-D7A5-CA9E-EB17-48C35FBA88A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19015DB-7B1A-FAD1-D46A-E74BDBCC984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4FFE57F-07A4-E0FB-9680-D4F2DE437BD4}"/>
              </a:ext>
            </a:extLst>
          </p:cNvPr>
          <p:cNvSpPr>
            <a:spLocks noGrp="1"/>
          </p:cNvSpPr>
          <p:nvPr>
            <p:ph type="sldNum" sz="quarter" idx="5"/>
          </p:nvPr>
        </p:nvSpPr>
        <p:spPr/>
        <p:txBody>
          <a:bodyPr/>
          <a:lstStyle/>
          <a:p>
            <a:fld id="{65F912BB-319D-D549-87C6-6D7C620A364C}" type="slidenum">
              <a:rPr lang="pl-PL" smtClean="0"/>
              <a:t>182</a:t>
            </a:fld>
            <a:endParaRPr lang="pl-PL"/>
          </a:p>
        </p:txBody>
      </p:sp>
    </p:spTree>
    <p:extLst>
      <p:ext uri="{BB962C8B-B14F-4D97-AF65-F5344CB8AC3E}">
        <p14:creationId xmlns:p14="http://schemas.microsoft.com/office/powerpoint/2010/main" val="29209359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B200D-AD19-2FAB-347D-F2A2360F01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81C30D5-6A61-A14B-F5E7-DC10829B6DD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CEA93F6-537A-C78C-2810-42B592C6382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EF34F4F-3629-4CCC-7BCA-B04F34B5C071}"/>
              </a:ext>
            </a:extLst>
          </p:cNvPr>
          <p:cNvSpPr>
            <a:spLocks noGrp="1"/>
          </p:cNvSpPr>
          <p:nvPr>
            <p:ph type="sldNum" sz="quarter" idx="5"/>
          </p:nvPr>
        </p:nvSpPr>
        <p:spPr/>
        <p:txBody>
          <a:bodyPr/>
          <a:lstStyle/>
          <a:p>
            <a:fld id="{65F912BB-319D-D549-87C6-6D7C620A364C}" type="slidenum">
              <a:rPr lang="pl-PL" smtClean="0"/>
              <a:t>183</a:t>
            </a:fld>
            <a:endParaRPr lang="pl-PL"/>
          </a:p>
        </p:txBody>
      </p:sp>
    </p:spTree>
    <p:extLst>
      <p:ext uri="{BB962C8B-B14F-4D97-AF65-F5344CB8AC3E}">
        <p14:creationId xmlns:p14="http://schemas.microsoft.com/office/powerpoint/2010/main" val="34835630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EFE2D-67FE-BBAC-66F0-2EA9D809941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4053585-AD6B-D36D-DCA2-703310022E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5723AA5-DF75-DD20-ED93-8347BF8EC96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80AF375-47D1-6A82-993F-36604EF65274}"/>
              </a:ext>
            </a:extLst>
          </p:cNvPr>
          <p:cNvSpPr>
            <a:spLocks noGrp="1"/>
          </p:cNvSpPr>
          <p:nvPr>
            <p:ph type="sldNum" sz="quarter" idx="5"/>
          </p:nvPr>
        </p:nvSpPr>
        <p:spPr/>
        <p:txBody>
          <a:bodyPr/>
          <a:lstStyle/>
          <a:p>
            <a:fld id="{65F912BB-319D-D549-87C6-6D7C620A364C}" type="slidenum">
              <a:rPr lang="pl-PL" smtClean="0"/>
              <a:t>184</a:t>
            </a:fld>
            <a:endParaRPr lang="pl-PL"/>
          </a:p>
        </p:txBody>
      </p:sp>
    </p:spTree>
    <p:extLst>
      <p:ext uri="{BB962C8B-B14F-4D97-AF65-F5344CB8AC3E}">
        <p14:creationId xmlns:p14="http://schemas.microsoft.com/office/powerpoint/2010/main" val="413995527"/>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921F5-4630-E982-E353-592B0301F8F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0FCB76-C2E9-C432-D0B1-3D6C642F18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5CC720-F33B-249A-C44C-0A670F0A974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647D0B7-3422-8FDF-85EC-47C92039E24C}"/>
              </a:ext>
            </a:extLst>
          </p:cNvPr>
          <p:cNvSpPr>
            <a:spLocks noGrp="1"/>
          </p:cNvSpPr>
          <p:nvPr>
            <p:ph type="sldNum" sz="quarter" idx="5"/>
          </p:nvPr>
        </p:nvSpPr>
        <p:spPr/>
        <p:txBody>
          <a:bodyPr/>
          <a:lstStyle/>
          <a:p>
            <a:fld id="{65F912BB-319D-D549-87C6-6D7C620A364C}" type="slidenum">
              <a:rPr lang="pl-PL" smtClean="0"/>
              <a:t>185</a:t>
            </a:fld>
            <a:endParaRPr lang="pl-PL"/>
          </a:p>
        </p:txBody>
      </p:sp>
    </p:spTree>
    <p:extLst>
      <p:ext uri="{BB962C8B-B14F-4D97-AF65-F5344CB8AC3E}">
        <p14:creationId xmlns:p14="http://schemas.microsoft.com/office/powerpoint/2010/main" val="2800594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23263-8858-C684-5A43-FBBA16CF089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3AB2B4-7EE3-20E0-F2FE-00C7E1AA9A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506AE28-B4F4-E208-4A50-49F1D3F78CE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2A94268-7B11-DD38-1174-AEAED5AE9F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7269565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DE155-AE30-EA9D-C806-4865A1B05EA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631876F-61A0-340B-79FD-3C1FCA39CA0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4865DC-B131-EBB3-E7DB-361AB4A37A4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D87008F-4C20-FF0E-5371-DD240C85D58C}"/>
              </a:ext>
            </a:extLst>
          </p:cNvPr>
          <p:cNvSpPr>
            <a:spLocks noGrp="1"/>
          </p:cNvSpPr>
          <p:nvPr>
            <p:ph type="sldNum" sz="quarter" idx="5"/>
          </p:nvPr>
        </p:nvSpPr>
        <p:spPr/>
        <p:txBody>
          <a:bodyPr/>
          <a:lstStyle/>
          <a:p>
            <a:fld id="{65F912BB-319D-D549-87C6-6D7C620A364C}" type="slidenum">
              <a:rPr lang="pl-PL" smtClean="0"/>
              <a:t>187</a:t>
            </a:fld>
            <a:endParaRPr lang="pl-PL"/>
          </a:p>
        </p:txBody>
      </p:sp>
    </p:spTree>
    <p:extLst>
      <p:ext uri="{BB962C8B-B14F-4D97-AF65-F5344CB8AC3E}">
        <p14:creationId xmlns:p14="http://schemas.microsoft.com/office/powerpoint/2010/main" val="328618557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89C20-BEBD-1F64-08FE-EDA1814685B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A4B508B-5200-140E-D195-C88AB59E9C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44FDAF9-DE7B-D320-3E39-F5C9DDFD597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235587F-2EC3-F066-6A61-506398DEC8DE}"/>
              </a:ext>
            </a:extLst>
          </p:cNvPr>
          <p:cNvSpPr>
            <a:spLocks noGrp="1"/>
          </p:cNvSpPr>
          <p:nvPr>
            <p:ph type="sldNum" sz="quarter" idx="5"/>
          </p:nvPr>
        </p:nvSpPr>
        <p:spPr/>
        <p:txBody>
          <a:bodyPr/>
          <a:lstStyle/>
          <a:p>
            <a:fld id="{65F912BB-319D-D549-87C6-6D7C620A364C}" type="slidenum">
              <a:rPr lang="pl-PL" smtClean="0"/>
              <a:t>188</a:t>
            </a:fld>
            <a:endParaRPr lang="pl-PL"/>
          </a:p>
        </p:txBody>
      </p:sp>
    </p:spTree>
    <p:extLst>
      <p:ext uri="{BB962C8B-B14F-4D97-AF65-F5344CB8AC3E}">
        <p14:creationId xmlns:p14="http://schemas.microsoft.com/office/powerpoint/2010/main" val="3723999147"/>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80C6D-EAF0-F179-B00E-AA04BB9ACCE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1613D4-38FB-546A-FE68-FF6A69F225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7D2B2D9-6397-9CB3-CAC7-18BE5917CF8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C625754-33F1-C446-EE18-8BD40B93909D}"/>
              </a:ext>
            </a:extLst>
          </p:cNvPr>
          <p:cNvSpPr>
            <a:spLocks noGrp="1"/>
          </p:cNvSpPr>
          <p:nvPr>
            <p:ph type="sldNum" sz="quarter" idx="5"/>
          </p:nvPr>
        </p:nvSpPr>
        <p:spPr/>
        <p:txBody>
          <a:bodyPr/>
          <a:lstStyle/>
          <a:p>
            <a:fld id="{65F912BB-319D-D549-87C6-6D7C620A364C}" type="slidenum">
              <a:rPr lang="pl-PL" smtClean="0"/>
              <a:t>189</a:t>
            </a:fld>
            <a:endParaRPr lang="pl-PL"/>
          </a:p>
        </p:txBody>
      </p:sp>
    </p:spTree>
    <p:extLst>
      <p:ext uri="{BB962C8B-B14F-4D97-AF65-F5344CB8AC3E}">
        <p14:creationId xmlns:p14="http://schemas.microsoft.com/office/powerpoint/2010/main" val="1704795295"/>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0F148-420F-D6D5-E0A2-67332307256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4813E7-4FBF-1860-D9E6-7CA0205F91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AFCCA4E-E0A4-D74E-2BD8-8041BF85CCC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6287F59-B307-1512-8EEC-A53744A2F110}"/>
              </a:ext>
            </a:extLst>
          </p:cNvPr>
          <p:cNvSpPr>
            <a:spLocks noGrp="1"/>
          </p:cNvSpPr>
          <p:nvPr>
            <p:ph type="sldNum" sz="quarter" idx="5"/>
          </p:nvPr>
        </p:nvSpPr>
        <p:spPr/>
        <p:txBody>
          <a:bodyPr/>
          <a:lstStyle/>
          <a:p>
            <a:fld id="{65F912BB-319D-D549-87C6-6D7C620A364C}" type="slidenum">
              <a:rPr lang="pl-PL" smtClean="0"/>
              <a:t>190</a:t>
            </a:fld>
            <a:endParaRPr lang="pl-PL"/>
          </a:p>
        </p:txBody>
      </p:sp>
    </p:spTree>
    <p:extLst>
      <p:ext uri="{BB962C8B-B14F-4D97-AF65-F5344CB8AC3E}">
        <p14:creationId xmlns:p14="http://schemas.microsoft.com/office/powerpoint/2010/main" val="24293545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FE16E-C8D7-546D-7D95-4B3E3E221D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7ABEB4E-1B2E-8DC4-EEA3-9F09D62D4DC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E5E5E0-CF84-A29A-E4EC-DCFEF17E9E8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66FD6FA-0960-0CEA-82D1-88074D18573F}"/>
              </a:ext>
            </a:extLst>
          </p:cNvPr>
          <p:cNvSpPr>
            <a:spLocks noGrp="1"/>
          </p:cNvSpPr>
          <p:nvPr>
            <p:ph type="sldNum" sz="quarter" idx="5"/>
          </p:nvPr>
        </p:nvSpPr>
        <p:spPr/>
        <p:txBody>
          <a:bodyPr/>
          <a:lstStyle/>
          <a:p>
            <a:fld id="{65F912BB-319D-D549-87C6-6D7C620A364C}" type="slidenum">
              <a:rPr lang="pl-PL" smtClean="0"/>
              <a:t>191</a:t>
            </a:fld>
            <a:endParaRPr lang="pl-PL"/>
          </a:p>
        </p:txBody>
      </p:sp>
    </p:spTree>
    <p:extLst>
      <p:ext uri="{BB962C8B-B14F-4D97-AF65-F5344CB8AC3E}">
        <p14:creationId xmlns:p14="http://schemas.microsoft.com/office/powerpoint/2010/main" val="1509714834"/>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E4100-4EF7-F06C-7449-8210E63FB79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A166F15-4195-809F-5AB4-7653A2A56C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70EDFD1-91F0-43EF-F913-83DC200AC9A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676EE02-C944-0095-D191-9D923252DDE1}"/>
              </a:ext>
            </a:extLst>
          </p:cNvPr>
          <p:cNvSpPr>
            <a:spLocks noGrp="1"/>
          </p:cNvSpPr>
          <p:nvPr>
            <p:ph type="sldNum" sz="quarter" idx="5"/>
          </p:nvPr>
        </p:nvSpPr>
        <p:spPr/>
        <p:txBody>
          <a:bodyPr/>
          <a:lstStyle/>
          <a:p>
            <a:fld id="{65F912BB-319D-D549-87C6-6D7C620A364C}" type="slidenum">
              <a:rPr lang="pl-PL" smtClean="0"/>
              <a:t>192</a:t>
            </a:fld>
            <a:endParaRPr lang="pl-PL"/>
          </a:p>
        </p:txBody>
      </p:sp>
    </p:spTree>
    <p:extLst>
      <p:ext uri="{BB962C8B-B14F-4D97-AF65-F5344CB8AC3E}">
        <p14:creationId xmlns:p14="http://schemas.microsoft.com/office/powerpoint/2010/main" val="1323492090"/>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8F532-E3EF-4438-1133-503BF560944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AEBDD93-950F-01AB-A4E1-10EAB37E00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AA64EA-1F30-6041-314E-00060BADB97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726C2B6-07A0-3A64-B0C5-0964A109889E}"/>
              </a:ext>
            </a:extLst>
          </p:cNvPr>
          <p:cNvSpPr>
            <a:spLocks noGrp="1"/>
          </p:cNvSpPr>
          <p:nvPr>
            <p:ph type="sldNum" sz="quarter" idx="5"/>
          </p:nvPr>
        </p:nvSpPr>
        <p:spPr/>
        <p:txBody>
          <a:bodyPr/>
          <a:lstStyle/>
          <a:p>
            <a:fld id="{65F912BB-319D-D549-87C6-6D7C620A364C}" type="slidenum">
              <a:rPr lang="pl-PL" smtClean="0"/>
              <a:t>193</a:t>
            </a:fld>
            <a:endParaRPr lang="pl-PL"/>
          </a:p>
        </p:txBody>
      </p:sp>
    </p:spTree>
    <p:extLst>
      <p:ext uri="{BB962C8B-B14F-4D97-AF65-F5344CB8AC3E}">
        <p14:creationId xmlns:p14="http://schemas.microsoft.com/office/powerpoint/2010/main" val="193216268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BDFDC-D93F-F731-FDEF-E08F7CEE0C9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D062B37-6B4A-EEDA-B14B-17F2F5CAADF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ABED05-E9B5-0A86-9C0F-A3E25745F28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EA114A9-3500-ED06-B2C0-CB4DE795ED95}"/>
              </a:ext>
            </a:extLst>
          </p:cNvPr>
          <p:cNvSpPr>
            <a:spLocks noGrp="1"/>
          </p:cNvSpPr>
          <p:nvPr>
            <p:ph type="sldNum" sz="quarter" idx="5"/>
          </p:nvPr>
        </p:nvSpPr>
        <p:spPr/>
        <p:txBody>
          <a:bodyPr/>
          <a:lstStyle/>
          <a:p>
            <a:fld id="{65F912BB-319D-D549-87C6-6D7C620A364C}" type="slidenum">
              <a:rPr lang="pl-PL" smtClean="0"/>
              <a:t>194</a:t>
            </a:fld>
            <a:endParaRPr lang="pl-PL"/>
          </a:p>
        </p:txBody>
      </p:sp>
    </p:spTree>
    <p:extLst>
      <p:ext uri="{BB962C8B-B14F-4D97-AF65-F5344CB8AC3E}">
        <p14:creationId xmlns:p14="http://schemas.microsoft.com/office/powerpoint/2010/main" val="1293970897"/>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5BC7C-FB62-E937-BBFF-7AE5811B14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819638-A688-8116-1E61-BD290A8FD5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BA2C91A-C29F-BDB7-1060-5ABA8A5F4AD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53D0923-C941-840A-8303-7859A7D21C48}"/>
              </a:ext>
            </a:extLst>
          </p:cNvPr>
          <p:cNvSpPr>
            <a:spLocks noGrp="1"/>
          </p:cNvSpPr>
          <p:nvPr>
            <p:ph type="sldNum" sz="quarter" idx="5"/>
          </p:nvPr>
        </p:nvSpPr>
        <p:spPr/>
        <p:txBody>
          <a:bodyPr/>
          <a:lstStyle/>
          <a:p>
            <a:fld id="{65F912BB-319D-D549-87C6-6D7C620A364C}" type="slidenum">
              <a:rPr lang="pl-PL" smtClean="0"/>
              <a:t>195</a:t>
            </a:fld>
            <a:endParaRPr lang="pl-PL"/>
          </a:p>
        </p:txBody>
      </p:sp>
    </p:spTree>
    <p:extLst>
      <p:ext uri="{BB962C8B-B14F-4D97-AF65-F5344CB8AC3E}">
        <p14:creationId xmlns:p14="http://schemas.microsoft.com/office/powerpoint/2010/main" val="427917265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23440-7E6A-066D-6EE1-153FAC07C0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8E7DC05-BAFF-7001-6DE7-B94242D3578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BC83D2-1BD3-1F31-4B48-F4B967D1392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DCE7ABF-2159-95D2-ACC0-7EE7E2CB2409}"/>
              </a:ext>
            </a:extLst>
          </p:cNvPr>
          <p:cNvSpPr>
            <a:spLocks noGrp="1"/>
          </p:cNvSpPr>
          <p:nvPr>
            <p:ph type="sldNum" sz="quarter" idx="5"/>
          </p:nvPr>
        </p:nvSpPr>
        <p:spPr/>
        <p:txBody>
          <a:bodyPr/>
          <a:lstStyle/>
          <a:p>
            <a:fld id="{65F912BB-319D-D549-87C6-6D7C620A364C}" type="slidenum">
              <a:rPr lang="pl-PL" smtClean="0"/>
              <a:t>196</a:t>
            </a:fld>
            <a:endParaRPr lang="pl-PL"/>
          </a:p>
        </p:txBody>
      </p:sp>
    </p:spTree>
    <p:extLst>
      <p:ext uri="{BB962C8B-B14F-4D97-AF65-F5344CB8AC3E}">
        <p14:creationId xmlns:p14="http://schemas.microsoft.com/office/powerpoint/2010/main" val="2105256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B5B1E-0F97-285D-08BD-4803BB990FE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5FDEBF-E2ED-2271-1435-D7092C438C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1A781ED-0943-2CD2-E194-E41615E89EC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99E805E-C964-2AA9-9BF1-C6057C800D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2678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552D8-BEF6-DD9F-F4EA-9B2E33D119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50CA7E9-9CEF-F4FA-9659-9691C066703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BC004F-E318-6254-AAD4-5B82A4205E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6C509F2-0AA4-77E3-5ECA-2CEA4376240C}"/>
              </a:ext>
            </a:extLst>
          </p:cNvPr>
          <p:cNvSpPr>
            <a:spLocks noGrp="1"/>
          </p:cNvSpPr>
          <p:nvPr>
            <p:ph type="sldNum" sz="quarter" idx="5"/>
          </p:nvPr>
        </p:nvSpPr>
        <p:spPr/>
        <p:txBody>
          <a:bodyPr/>
          <a:lstStyle/>
          <a:p>
            <a:fld id="{65F912BB-319D-D549-87C6-6D7C620A364C}" type="slidenum">
              <a:rPr lang="pl-PL" smtClean="0"/>
              <a:t>197</a:t>
            </a:fld>
            <a:endParaRPr lang="pl-PL"/>
          </a:p>
        </p:txBody>
      </p:sp>
    </p:spTree>
    <p:extLst>
      <p:ext uri="{BB962C8B-B14F-4D97-AF65-F5344CB8AC3E}">
        <p14:creationId xmlns:p14="http://schemas.microsoft.com/office/powerpoint/2010/main" val="3429870624"/>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AE3F0-19F1-121E-F831-5805CF8B6CF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623517-22D7-8A2A-EFF6-60D8213D2B5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5CB708-3005-532F-970A-5CCE09C3145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1E451B9-6411-6675-B685-23E2446F5946}"/>
              </a:ext>
            </a:extLst>
          </p:cNvPr>
          <p:cNvSpPr>
            <a:spLocks noGrp="1"/>
          </p:cNvSpPr>
          <p:nvPr>
            <p:ph type="sldNum" sz="quarter" idx="5"/>
          </p:nvPr>
        </p:nvSpPr>
        <p:spPr/>
        <p:txBody>
          <a:bodyPr/>
          <a:lstStyle/>
          <a:p>
            <a:fld id="{65F912BB-319D-D549-87C6-6D7C620A364C}" type="slidenum">
              <a:rPr lang="pl-PL" smtClean="0"/>
              <a:t>198</a:t>
            </a:fld>
            <a:endParaRPr lang="pl-PL"/>
          </a:p>
        </p:txBody>
      </p:sp>
    </p:spTree>
    <p:extLst>
      <p:ext uri="{BB962C8B-B14F-4D97-AF65-F5344CB8AC3E}">
        <p14:creationId xmlns:p14="http://schemas.microsoft.com/office/powerpoint/2010/main" val="542281282"/>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F2EE6-99AC-D1A3-F1FF-D92A7E4CBC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0C13537-1F67-9076-D723-AA206930146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E854C3-0144-3094-23A7-C90CD2CCAB8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5E2F4CE-5837-249D-6F4F-12D74A75F7C4}"/>
              </a:ext>
            </a:extLst>
          </p:cNvPr>
          <p:cNvSpPr>
            <a:spLocks noGrp="1"/>
          </p:cNvSpPr>
          <p:nvPr>
            <p:ph type="sldNum" sz="quarter" idx="5"/>
          </p:nvPr>
        </p:nvSpPr>
        <p:spPr/>
        <p:txBody>
          <a:bodyPr/>
          <a:lstStyle/>
          <a:p>
            <a:fld id="{65F912BB-319D-D549-87C6-6D7C620A364C}" type="slidenum">
              <a:rPr lang="pl-PL" smtClean="0"/>
              <a:t>199</a:t>
            </a:fld>
            <a:endParaRPr lang="pl-PL"/>
          </a:p>
        </p:txBody>
      </p:sp>
    </p:spTree>
    <p:extLst>
      <p:ext uri="{BB962C8B-B14F-4D97-AF65-F5344CB8AC3E}">
        <p14:creationId xmlns:p14="http://schemas.microsoft.com/office/powerpoint/2010/main" val="2478765109"/>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F1247-D9F3-36AE-F110-B95AF41A07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8E65A0B-B1E3-4A5C-2216-53F2C1C8D80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48C30E7-0EE0-4134-28A6-F3CF83A6767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8D9F252-F56A-F3F2-DF5F-A4BC250AAE8C}"/>
              </a:ext>
            </a:extLst>
          </p:cNvPr>
          <p:cNvSpPr>
            <a:spLocks noGrp="1"/>
          </p:cNvSpPr>
          <p:nvPr>
            <p:ph type="sldNum" sz="quarter" idx="5"/>
          </p:nvPr>
        </p:nvSpPr>
        <p:spPr/>
        <p:txBody>
          <a:bodyPr/>
          <a:lstStyle/>
          <a:p>
            <a:fld id="{65F912BB-319D-D549-87C6-6D7C620A364C}" type="slidenum">
              <a:rPr lang="pl-PL" smtClean="0"/>
              <a:t>200</a:t>
            </a:fld>
            <a:endParaRPr lang="pl-PL"/>
          </a:p>
        </p:txBody>
      </p:sp>
    </p:spTree>
    <p:extLst>
      <p:ext uri="{BB962C8B-B14F-4D97-AF65-F5344CB8AC3E}">
        <p14:creationId xmlns:p14="http://schemas.microsoft.com/office/powerpoint/2010/main" val="3666850605"/>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D9B8-AC4C-F87B-5664-478A4A2BE52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541C38A-B9D3-D7F1-B5C2-D2C313E051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559EC4A-79A8-4259-4F79-AEA47CCEDD3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4858693-E4E0-A76A-5154-4B16F07E77A2}"/>
              </a:ext>
            </a:extLst>
          </p:cNvPr>
          <p:cNvSpPr>
            <a:spLocks noGrp="1"/>
          </p:cNvSpPr>
          <p:nvPr>
            <p:ph type="sldNum" sz="quarter" idx="5"/>
          </p:nvPr>
        </p:nvSpPr>
        <p:spPr/>
        <p:txBody>
          <a:bodyPr/>
          <a:lstStyle/>
          <a:p>
            <a:fld id="{65F912BB-319D-D549-87C6-6D7C620A364C}" type="slidenum">
              <a:rPr lang="pl-PL" smtClean="0"/>
              <a:t>201</a:t>
            </a:fld>
            <a:endParaRPr lang="pl-PL"/>
          </a:p>
        </p:txBody>
      </p:sp>
    </p:spTree>
    <p:extLst>
      <p:ext uri="{BB962C8B-B14F-4D97-AF65-F5344CB8AC3E}">
        <p14:creationId xmlns:p14="http://schemas.microsoft.com/office/powerpoint/2010/main" val="3673856925"/>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373A6-1CF5-20CA-9860-EDCDC079B7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2F04229-8DEF-7C86-008F-716C93A626F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C86B78-495C-4B61-9EAF-0F64B980E1D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4A3CC06-0F70-3292-D5DF-4712B26582E2}"/>
              </a:ext>
            </a:extLst>
          </p:cNvPr>
          <p:cNvSpPr>
            <a:spLocks noGrp="1"/>
          </p:cNvSpPr>
          <p:nvPr>
            <p:ph type="sldNum" sz="quarter" idx="5"/>
          </p:nvPr>
        </p:nvSpPr>
        <p:spPr/>
        <p:txBody>
          <a:bodyPr/>
          <a:lstStyle/>
          <a:p>
            <a:fld id="{65F912BB-319D-D549-87C6-6D7C620A364C}" type="slidenum">
              <a:rPr lang="pl-PL" smtClean="0"/>
              <a:t>202</a:t>
            </a:fld>
            <a:endParaRPr lang="pl-PL"/>
          </a:p>
        </p:txBody>
      </p:sp>
    </p:spTree>
    <p:extLst>
      <p:ext uri="{BB962C8B-B14F-4D97-AF65-F5344CB8AC3E}">
        <p14:creationId xmlns:p14="http://schemas.microsoft.com/office/powerpoint/2010/main" val="463161155"/>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DB471-EEDA-AAF4-336B-3D08289B7A8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2AD549D-1A15-D8E9-C0D3-210CB7ADB61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7F3AA1-F7F8-D3D5-0174-D438C13912D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1C2F968-7580-87C4-3064-99F75166E21A}"/>
              </a:ext>
            </a:extLst>
          </p:cNvPr>
          <p:cNvSpPr>
            <a:spLocks noGrp="1"/>
          </p:cNvSpPr>
          <p:nvPr>
            <p:ph type="sldNum" sz="quarter" idx="5"/>
          </p:nvPr>
        </p:nvSpPr>
        <p:spPr/>
        <p:txBody>
          <a:bodyPr/>
          <a:lstStyle/>
          <a:p>
            <a:fld id="{65F912BB-319D-D549-87C6-6D7C620A364C}" type="slidenum">
              <a:rPr lang="pl-PL" smtClean="0"/>
              <a:t>203</a:t>
            </a:fld>
            <a:endParaRPr lang="pl-PL"/>
          </a:p>
        </p:txBody>
      </p:sp>
    </p:spTree>
    <p:extLst>
      <p:ext uri="{BB962C8B-B14F-4D97-AF65-F5344CB8AC3E}">
        <p14:creationId xmlns:p14="http://schemas.microsoft.com/office/powerpoint/2010/main" val="390716417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E421-1BFA-3284-4765-973ABC3171E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F9B8FE-BD82-EA33-0D5E-E14E03934D9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E2B385B-2169-B03C-89DB-FC4335D6BB8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CE13C7D-DFE8-AE5E-6904-67AB451D0103}"/>
              </a:ext>
            </a:extLst>
          </p:cNvPr>
          <p:cNvSpPr>
            <a:spLocks noGrp="1"/>
          </p:cNvSpPr>
          <p:nvPr>
            <p:ph type="sldNum" sz="quarter" idx="5"/>
          </p:nvPr>
        </p:nvSpPr>
        <p:spPr/>
        <p:txBody>
          <a:bodyPr/>
          <a:lstStyle/>
          <a:p>
            <a:fld id="{65F912BB-319D-D549-87C6-6D7C620A364C}" type="slidenum">
              <a:rPr lang="pl-PL" smtClean="0"/>
              <a:t>204</a:t>
            </a:fld>
            <a:endParaRPr lang="pl-PL"/>
          </a:p>
        </p:txBody>
      </p:sp>
    </p:spTree>
    <p:extLst>
      <p:ext uri="{BB962C8B-B14F-4D97-AF65-F5344CB8AC3E}">
        <p14:creationId xmlns:p14="http://schemas.microsoft.com/office/powerpoint/2010/main" val="917722879"/>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D21AB-DA48-23B9-5230-18C22E209CD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75FFF61-179E-B745-7A4A-F88E2EBCC39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CC6E4E5-C662-0793-9693-472CBE631C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E618F31-337D-0EDE-7B9B-0570D3F49E74}"/>
              </a:ext>
            </a:extLst>
          </p:cNvPr>
          <p:cNvSpPr>
            <a:spLocks noGrp="1"/>
          </p:cNvSpPr>
          <p:nvPr>
            <p:ph type="sldNum" sz="quarter" idx="5"/>
          </p:nvPr>
        </p:nvSpPr>
        <p:spPr/>
        <p:txBody>
          <a:bodyPr/>
          <a:lstStyle/>
          <a:p>
            <a:fld id="{65F912BB-319D-D549-87C6-6D7C620A364C}" type="slidenum">
              <a:rPr lang="pl-PL" smtClean="0"/>
              <a:t>205</a:t>
            </a:fld>
            <a:endParaRPr lang="pl-PL"/>
          </a:p>
        </p:txBody>
      </p:sp>
    </p:spTree>
    <p:extLst>
      <p:ext uri="{BB962C8B-B14F-4D97-AF65-F5344CB8AC3E}">
        <p14:creationId xmlns:p14="http://schemas.microsoft.com/office/powerpoint/2010/main" val="903847352"/>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C8F76-E884-670D-3FE4-3F585BBF524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8740BE9-CABA-7DE3-0368-728E29FCD6E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4EAF654-8071-C412-08B5-7EAA2DACBE5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78CF3C2-B73E-8A5F-9809-9A0A661916BB}"/>
              </a:ext>
            </a:extLst>
          </p:cNvPr>
          <p:cNvSpPr>
            <a:spLocks noGrp="1"/>
          </p:cNvSpPr>
          <p:nvPr>
            <p:ph type="sldNum" sz="quarter" idx="5"/>
          </p:nvPr>
        </p:nvSpPr>
        <p:spPr/>
        <p:txBody>
          <a:bodyPr/>
          <a:lstStyle/>
          <a:p>
            <a:fld id="{65F912BB-319D-D549-87C6-6D7C620A364C}" type="slidenum">
              <a:rPr lang="pl-PL" smtClean="0"/>
              <a:t>206</a:t>
            </a:fld>
            <a:endParaRPr lang="pl-PL"/>
          </a:p>
        </p:txBody>
      </p:sp>
    </p:spTree>
    <p:extLst>
      <p:ext uri="{BB962C8B-B14F-4D97-AF65-F5344CB8AC3E}">
        <p14:creationId xmlns:p14="http://schemas.microsoft.com/office/powerpoint/2010/main" val="588880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F2659-8030-0AE5-993B-09340A14949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D7502DA-BEC9-D37C-2EDC-62FE11158E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DDE276-8E3C-C9DE-D9F6-DC4A4CC56D2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1916D68-DC3C-5542-CB0F-DD4164CD6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7939323"/>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3A9A8-714E-76EB-5BAB-25FFE56253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67DAC8-795B-F615-5F7C-D1737E0844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5D16A0-60F3-691C-6E26-A1A691CD5A1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2AA765D-41F7-52EA-0964-19805501F096}"/>
              </a:ext>
            </a:extLst>
          </p:cNvPr>
          <p:cNvSpPr>
            <a:spLocks noGrp="1"/>
          </p:cNvSpPr>
          <p:nvPr>
            <p:ph type="sldNum" sz="quarter" idx="5"/>
          </p:nvPr>
        </p:nvSpPr>
        <p:spPr/>
        <p:txBody>
          <a:bodyPr/>
          <a:lstStyle/>
          <a:p>
            <a:fld id="{65F912BB-319D-D549-87C6-6D7C620A364C}" type="slidenum">
              <a:rPr lang="pl-PL" smtClean="0"/>
              <a:t>207</a:t>
            </a:fld>
            <a:endParaRPr lang="pl-PL"/>
          </a:p>
        </p:txBody>
      </p:sp>
    </p:spTree>
    <p:extLst>
      <p:ext uri="{BB962C8B-B14F-4D97-AF65-F5344CB8AC3E}">
        <p14:creationId xmlns:p14="http://schemas.microsoft.com/office/powerpoint/2010/main" val="151975497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D1C09-8E12-672A-3CDF-F315B0B58E2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B21282-42AA-0804-342F-FD6E3060F15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4C8590A-01E3-AFD5-B3B4-62A744949E0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D262DAE-6087-C7C0-8E36-5C1E23310909}"/>
              </a:ext>
            </a:extLst>
          </p:cNvPr>
          <p:cNvSpPr>
            <a:spLocks noGrp="1"/>
          </p:cNvSpPr>
          <p:nvPr>
            <p:ph type="sldNum" sz="quarter" idx="5"/>
          </p:nvPr>
        </p:nvSpPr>
        <p:spPr/>
        <p:txBody>
          <a:bodyPr/>
          <a:lstStyle/>
          <a:p>
            <a:fld id="{65F912BB-319D-D549-87C6-6D7C620A364C}" type="slidenum">
              <a:rPr lang="pl-PL" smtClean="0"/>
              <a:t>208</a:t>
            </a:fld>
            <a:endParaRPr lang="pl-PL"/>
          </a:p>
        </p:txBody>
      </p:sp>
    </p:spTree>
    <p:extLst>
      <p:ext uri="{BB962C8B-B14F-4D97-AF65-F5344CB8AC3E}">
        <p14:creationId xmlns:p14="http://schemas.microsoft.com/office/powerpoint/2010/main" val="2034629448"/>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650E-4E8D-47A2-706B-1242010411A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CE84505-F38F-E4C9-84C6-79505D4DDA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456679-90F4-2948-5529-CCD753B3F57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C57ECF9-E7F6-ADF6-4BB9-ADEBA97DB526}"/>
              </a:ext>
            </a:extLst>
          </p:cNvPr>
          <p:cNvSpPr>
            <a:spLocks noGrp="1"/>
          </p:cNvSpPr>
          <p:nvPr>
            <p:ph type="sldNum" sz="quarter" idx="5"/>
          </p:nvPr>
        </p:nvSpPr>
        <p:spPr/>
        <p:txBody>
          <a:bodyPr/>
          <a:lstStyle/>
          <a:p>
            <a:fld id="{65F912BB-319D-D549-87C6-6D7C620A364C}" type="slidenum">
              <a:rPr lang="pl-PL" smtClean="0"/>
              <a:t>209</a:t>
            </a:fld>
            <a:endParaRPr lang="pl-PL"/>
          </a:p>
        </p:txBody>
      </p:sp>
    </p:spTree>
    <p:extLst>
      <p:ext uri="{BB962C8B-B14F-4D97-AF65-F5344CB8AC3E}">
        <p14:creationId xmlns:p14="http://schemas.microsoft.com/office/powerpoint/2010/main" val="331553630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46896-0900-687D-7C7B-CB085CAA826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8C9210E-8547-5168-BCDB-013794399AD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8301EE3-23E1-2E78-5C79-956D2F24100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DCAD9AC-BCA0-D08E-2335-9EF38166DF6F}"/>
              </a:ext>
            </a:extLst>
          </p:cNvPr>
          <p:cNvSpPr>
            <a:spLocks noGrp="1"/>
          </p:cNvSpPr>
          <p:nvPr>
            <p:ph type="sldNum" sz="quarter" idx="5"/>
          </p:nvPr>
        </p:nvSpPr>
        <p:spPr/>
        <p:txBody>
          <a:bodyPr/>
          <a:lstStyle/>
          <a:p>
            <a:fld id="{65F912BB-319D-D549-87C6-6D7C620A364C}" type="slidenum">
              <a:rPr lang="pl-PL" smtClean="0"/>
              <a:t>210</a:t>
            </a:fld>
            <a:endParaRPr lang="pl-PL"/>
          </a:p>
        </p:txBody>
      </p:sp>
    </p:spTree>
    <p:extLst>
      <p:ext uri="{BB962C8B-B14F-4D97-AF65-F5344CB8AC3E}">
        <p14:creationId xmlns:p14="http://schemas.microsoft.com/office/powerpoint/2010/main" val="3939202394"/>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B78AD-81E5-9DCE-959F-5EE17EB7E3A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82623A-9700-898D-5545-06E1BB7E359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E5DE97D-9A8D-0F17-F0F3-C40652D92D3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2C53CB1-38D7-70F4-D90B-8E149948D745}"/>
              </a:ext>
            </a:extLst>
          </p:cNvPr>
          <p:cNvSpPr>
            <a:spLocks noGrp="1"/>
          </p:cNvSpPr>
          <p:nvPr>
            <p:ph type="sldNum" sz="quarter" idx="5"/>
          </p:nvPr>
        </p:nvSpPr>
        <p:spPr/>
        <p:txBody>
          <a:bodyPr/>
          <a:lstStyle/>
          <a:p>
            <a:fld id="{65F912BB-319D-D549-87C6-6D7C620A364C}" type="slidenum">
              <a:rPr lang="pl-PL" smtClean="0"/>
              <a:t>211</a:t>
            </a:fld>
            <a:endParaRPr lang="pl-PL"/>
          </a:p>
        </p:txBody>
      </p:sp>
    </p:spTree>
    <p:extLst>
      <p:ext uri="{BB962C8B-B14F-4D97-AF65-F5344CB8AC3E}">
        <p14:creationId xmlns:p14="http://schemas.microsoft.com/office/powerpoint/2010/main" val="2575133729"/>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D3A12-6EEE-ABE6-FE94-18E08C9472C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AA036C-DB11-5233-EA9E-0419F07F2F7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DE1DB56-FA02-C201-EB97-A8615D62C72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EEEF457-8827-2D26-2095-AA3DE6CB4873}"/>
              </a:ext>
            </a:extLst>
          </p:cNvPr>
          <p:cNvSpPr>
            <a:spLocks noGrp="1"/>
          </p:cNvSpPr>
          <p:nvPr>
            <p:ph type="sldNum" sz="quarter" idx="5"/>
          </p:nvPr>
        </p:nvSpPr>
        <p:spPr/>
        <p:txBody>
          <a:bodyPr/>
          <a:lstStyle/>
          <a:p>
            <a:fld id="{65F912BB-319D-D549-87C6-6D7C620A364C}" type="slidenum">
              <a:rPr lang="pl-PL" smtClean="0"/>
              <a:t>212</a:t>
            </a:fld>
            <a:endParaRPr lang="pl-PL"/>
          </a:p>
        </p:txBody>
      </p:sp>
    </p:spTree>
    <p:extLst>
      <p:ext uri="{BB962C8B-B14F-4D97-AF65-F5344CB8AC3E}">
        <p14:creationId xmlns:p14="http://schemas.microsoft.com/office/powerpoint/2010/main" val="2409623013"/>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9EB9C-FF7D-0438-B867-0D79B1FF21B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163DBBB-5AC5-583D-2649-B06125369B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186557-5189-3958-04A4-B168E86279F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456E13C-42B1-6037-1BC2-C2ED430AFE35}"/>
              </a:ext>
            </a:extLst>
          </p:cNvPr>
          <p:cNvSpPr>
            <a:spLocks noGrp="1"/>
          </p:cNvSpPr>
          <p:nvPr>
            <p:ph type="sldNum" sz="quarter" idx="5"/>
          </p:nvPr>
        </p:nvSpPr>
        <p:spPr/>
        <p:txBody>
          <a:bodyPr/>
          <a:lstStyle/>
          <a:p>
            <a:fld id="{65F912BB-319D-D549-87C6-6D7C620A364C}" type="slidenum">
              <a:rPr lang="pl-PL" smtClean="0"/>
              <a:t>213</a:t>
            </a:fld>
            <a:endParaRPr lang="pl-PL"/>
          </a:p>
        </p:txBody>
      </p:sp>
    </p:spTree>
    <p:extLst>
      <p:ext uri="{BB962C8B-B14F-4D97-AF65-F5344CB8AC3E}">
        <p14:creationId xmlns:p14="http://schemas.microsoft.com/office/powerpoint/2010/main" val="1258146765"/>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4386-DCBB-7759-8991-EE04B640913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A5BE911-D584-E410-F794-EB29AB827F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EE590B4-24DA-098C-94D9-6C44F44EA4A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7DBC219-874B-5BAC-5314-99FED53D40AD}"/>
              </a:ext>
            </a:extLst>
          </p:cNvPr>
          <p:cNvSpPr>
            <a:spLocks noGrp="1"/>
          </p:cNvSpPr>
          <p:nvPr>
            <p:ph type="sldNum" sz="quarter" idx="5"/>
          </p:nvPr>
        </p:nvSpPr>
        <p:spPr/>
        <p:txBody>
          <a:bodyPr/>
          <a:lstStyle/>
          <a:p>
            <a:fld id="{65F912BB-319D-D549-87C6-6D7C620A364C}" type="slidenum">
              <a:rPr lang="pl-PL" smtClean="0"/>
              <a:t>214</a:t>
            </a:fld>
            <a:endParaRPr lang="pl-PL"/>
          </a:p>
        </p:txBody>
      </p:sp>
    </p:spTree>
    <p:extLst>
      <p:ext uri="{BB962C8B-B14F-4D97-AF65-F5344CB8AC3E}">
        <p14:creationId xmlns:p14="http://schemas.microsoft.com/office/powerpoint/2010/main" val="1867233478"/>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1F132-2534-57A0-57A5-1CA3C2CE6A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48C26B0-27DD-21C3-43C1-1F0BDCC852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31DA21F-8B0E-338C-BBF5-7666AC4985F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52DD1BA-B281-4A37-35A8-F32E84673425}"/>
              </a:ext>
            </a:extLst>
          </p:cNvPr>
          <p:cNvSpPr>
            <a:spLocks noGrp="1"/>
          </p:cNvSpPr>
          <p:nvPr>
            <p:ph type="sldNum" sz="quarter" idx="5"/>
          </p:nvPr>
        </p:nvSpPr>
        <p:spPr/>
        <p:txBody>
          <a:bodyPr/>
          <a:lstStyle/>
          <a:p>
            <a:fld id="{65F912BB-319D-D549-87C6-6D7C620A364C}" type="slidenum">
              <a:rPr lang="pl-PL" smtClean="0"/>
              <a:t>215</a:t>
            </a:fld>
            <a:endParaRPr lang="pl-PL"/>
          </a:p>
        </p:txBody>
      </p:sp>
    </p:spTree>
    <p:extLst>
      <p:ext uri="{BB962C8B-B14F-4D97-AF65-F5344CB8AC3E}">
        <p14:creationId xmlns:p14="http://schemas.microsoft.com/office/powerpoint/2010/main" val="1093837633"/>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6396F-D433-E93C-2388-D8DEB8C685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932674-68F3-F365-E2F2-F89C62B5F29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C35C60C-75A0-4124-BE0A-25B3B98998C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6B36E99-55CC-4CEF-84F8-FA0C5C35561E}"/>
              </a:ext>
            </a:extLst>
          </p:cNvPr>
          <p:cNvSpPr>
            <a:spLocks noGrp="1"/>
          </p:cNvSpPr>
          <p:nvPr>
            <p:ph type="sldNum" sz="quarter" idx="5"/>
          </p:nvPr>
        </p:nvSpPr>
        <p:spPr/>
        <p:txBody>
          <a:bodyPr/>
          <a:lstStyle/>
          <a:p>
            <a:fld id="{65F912BB-319D-D549-87C6-6D7C620A364C}" type="slidenum">
              <a:rPr lang="pl-PL" smtClean="0"/>
              <a:t>216</a:t>
            </a:fld>
            <a:endParaRPr lang="pl-PL"/>
          </a:p>
        </p:txBody>
      </p:sp>
    </p:spTree>
    <p:extLst>
      <p:ext uri="{BB962C8B-B14F-4D97-AF65-F5344CB8AC3E}">
        <p14:creationId xmlns:p14="http://schemas.microsoft.com/office/powerpoint/2010/main" val="2541569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E4234-BDF4-5767-6F97-03628329F4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F4C5EBF-D1D1-5654-DF5F-01D8794855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8AA752-016E-AD32-CD1C-CCF688916D5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B701211-96D4-88E1-C88D-0D374B627A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9281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3C79-9D49-0E32-9E66-11AF79D998D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70E749-ADCD-A2F9-A02F-48B72C9050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A7F652-54F8-1C90-7283-B11785094A5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6C69A98-C45F-2A4D-0503-AB76959F49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93437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3AE1-5650-5C13-2A8C-841F5705BF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885588D-EA43-F0E0-1A62-4766C86D9AD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CC88170-30CB-460A-5F52-2629903A6B0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BED0038-D56F-82F1-B8F4-987118DAB383}"/>
              </a:ext>
            </a:extLst>
          </p:cNvPr>
          <p:cNvSpPr>
            <a:spLocks noGrp="1"/>
          </p:cNvSpPr>
          <p:nvPr>
            <p:ph type="sldNum" sz="quarter" idx="5"/>
          </p:nvPr>
        </p:nvSpPr>
        <p:spPr/>
        <p:txBody>
          <a:bodyPr/>
          <a:lstStyle/>
          <a:p>
            <a:fld id="{65F912BB-319D-D549-87C6-6D7C620A364C}" type="slidenum">
              <a:rPr lang="pl-PL" smtClean="0"/>
              <a:t>217</a:t>
            </a:fld>
            <a:endParaRPr lang="pl-PL"/>
          </a:p>
        </p:txBody>
      </p:sp>
    </p:spTree>
    <p:extLst>
      <p:ext uri="{BB962C8B-B14F-4D97-AF65-F5344CB8AC3E}">
        <p14:creationId xmlns:p14="http://schemas.microsoft.com/office/powerpoint/2010/main" val="3190481578"/>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01C83-6514-1C2C-5708-9022D7D8C53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3D500F-474D-B2EF-B63C-19CC1D4A746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C386D8-FF52-A4BB-75D7-90BB2C51BC4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3705AD6-3C0D-5262-7FD0-6BD1503C7731}"/>
              </a:ext>
            </a:extLst>
          </p:cNvPr>
          <p:cNvSpPr>
            <a:spLocks noGrp="1"/>
          </p:cNvSpPr>
          <p:nvPr>
            <p:ph type="sldNum" sz="quarter" idx="5"/>
          </p:nvPr>
        </p:nvSpPr>
        <p:spPr/>
        <p:txBody>
          <a:bodyPr/>
          <a:lstStyle/>
          <a:p>
            <a:fld id="{65F912BB-319D-D549-87C6-6D7C620A364C}" type="slidenum">
              <a:rPr lang="pl-PL" smtClean="0"/>
              <a:t>218</a:t>
            </a:fld>
            <a:endParaRPr lang="pl-PL"/>
          </a:p>
        </p:txBody>
      </p:sp>
    </p:spTree>
    <p:extLst>
      <p:ext uri="{BB962C8B-B14F-4D97-AF65-F5344CB8AC3E}">
        <p14:creationId xmlns:p14="http://schemas.microsoft.com/office/powerpoint/2010/main" val="1839871608"/>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32F1E-7FDA-F6AE-EFB9-2844FFE7AB0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8CDDEA6-7E2A-BE26-C44D-769AD4ED109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20CE8AC-3F20-F72D-A897-7C682AA0631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20565AE-7AF8-2994-A4A3-334DD935A0D2}"/>
              </a:ext>
            </a:extLst>
          </p:cNvPr>
          <p:cNvSpPr>
            <a:spLocks noGrp="1"/>
          </p:cNvSpPr>
          <p:nvPr>
            <p:ph type="sldNum" sz="quarter" idx="5"/>
          </p:nvPr>
        </p:nvSpPr>
        <p:spPr/>
        <p:txBody>
          <a:bodyPr/>
          <a:lstStyle/>
          <a:p>
            <a:fld id="{65F912BB-319D-D549-87C6-6D7C620A364C}" type="slidenum">
              <a:rPr lang="pl-PL" smtClean="0"/>
              <a:t>219</a:t>
            </a:fld>
            <a:endParaRPr lang="pl-PL"/>
          </a:p>
        </p:txBody>
      </p:sp>
    </p:spTree>
    <p:extLst>
      <p:ext uri="{BB962C8B-B14F-4D97-AF65-F5344CB8AC3E}">
        <p14:creationId xmlns:p14="http://schemas.microsoft.com/office/powerpoint/2010/main" val="2979646842"/>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76E0F-590A-2A14-B4DE-59292AEACC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4349FF6-3B1D-81DE-88EA-D4E83157DE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E7D30E-2003-7973-9182-565BFBF3844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AFB9F0B-465A-DD7C-787A-1BAE777A3073}"/>
              </a:ext>
            </a:extLst>
          </p:cNvPr>
          <p:cNvSpPr>
            <a:spLocks noGrp="1"/>
          </p:cNvSpPr>
          <p:nvPr>
            <p:ph type="sldNum" sz="quarter" idx="5"/>
          </p:nvPr>
        </p:nvSpPr>
        <p:spPr/>
        <p:txBody>
          <a:bodyPr/>
          <a:lstStyle/>
          <a:p>
            <a:fld id="{65F912BB-319D-D549-87C6-6D7C620A364C}" type="slidenum">
              <a:rPr lang="pl-PL" smtClean="0"/>
              <a:t>220</a:t>
            </a:fld>
            <a:endParaRPr lang="pl-PL"/>
          </a:p>
        </p:txBody>
      </p:sp>
    </p:spTree>
    <p:extLst>
      <p:ext uri="{BB962C8B-B14F-4D97-AF65-F5344CB8AC3E}">
        <p14:creationId xmlns:p14="http://schemas.microsoft.com/office/powerpoint/2010/main" val="4115095648"/>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B5F6F-C4D5-DF0E-9A18-2A5D9CC3209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420CF5C-B99A-8318-CD4E-29D42870D6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8428EBF-16DE-C7D6-351A-5DE9AA0B524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FAC5959-7E9C-8DA7-9372-30F178B1FEC3}"/>
              </a:ext>
            </a:extLst>
          </p:cNvPr>
          <p:cNvSpPr>
            <a:spLocks noGrp="1"/>
          </p:cNvSpPr>
          <p:nvPr>
            <p:ph type="sldNum" sz="quarter" idx="5"/>
          </p:nvPr>
        </p:nvSpPr>
        <p:spPr/>
        <p:txBody>
          <a:bodyPr/>
          <a:lstStyle/>
          <a:p>
            <a:fld id="{65F912BB-319D-D549-87C6-6D7C620A364C}" type="slidenum">
              <a:rPr lang="pl-PL" smtClean="0"/>
              <a:t>221</a:t>
            </a:fld>
            <a:endParaRPr lang="pl-PL"/>
          </a:p>
        </p:txBody>
      </p:sp>
    </p:spTree>
    <p:extLst>
      <p:ext uri="{BB962C8B-B14F-4D97-AF65-F5344CB8AC3E}">
        <p14:creationId xmlns:p14="http://schemas.microsoft.com/office/powerpoint/2010/main" val="3544709129"/>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B9849-C762-731A-E221-289CA5118A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383712-638E-224A-3362-72273FCA709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D16C77D-3871-F80C-BDBE-72A57E9E50C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9AE9419-57A9-FB62-6358-6D4793855188}"/>
              </a:ext>
            </a:extLst>
          </p:cNvPr>
          <p:cNvSpPr>
            <a:spLocks noGrp="1"/>
          </p:cNvSpPr>
          <p:nvPr>
            <p:ph type="sldNum" sz="quarter" idx="5"/>
          </p:nvPr>
        </p:nvSpPr>
        <p:spPr/>
        <p:txBody>
          <a:bodyPr/>
          <a:lstStyle/>
          <a:p>
            <a:fld id="{65F912BB-319D-D549-87C6-6D7C620A364C}" type="slidenum">
              <a:rPr lang="pl-PL" smtClean="0"/>
              <a:t>222</a:t>
            </a:fld>
            <a:endParaRPr lang="pl-PL"/>
          </a:p>
        </p:txBody>
      </p:sp>
    </p:spTree>
    <p:extLst>
      <p:ext uri="{BB962C8B-B14F-4D97-AF65-F5344CB8AC3E}">
        <p14:creationId xmlns:p14="http://schemas.microsoft.com/office/powerpoint/2010/main" val="1957668555"/>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4AFB4-25DE-2F6D-1918-F806DD6CEB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680842C-A9DE-E4C3-7BB4-75CA4055603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3CE843F-9EB6-D050-FE73-5028D560102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E68F7F1-4F0A-A517-A343-2D7E1DCA1634}"/>
              </a:ext>
            </a:extLst>
          </p:cNvPr>
          <p:cNvSpPr>
            <a:spLocks noGrp="1"/>
          </p:cNvSpPr>
          <p:nvPr>
            <p:ph type="sldNum" sz="quarter" idx="5"/>
          </p:nvPr>
        </p:nvSpPr>
        <p:spPr/>
        <p:txBody>
          <a:bodyPr/>
          <a:lstStyle/>
          <a:p>
            <a:fld id="{65F912BB-319D-D549-87C6-6D7C620A364C}" type="slidenum">
              <a:rPr lang="pl-PL" smtClean="0"/>
              <a:t>223</a:t>
            </a:fld>
            <a:endParaRPr lang="pl-PL"/>
          </a:p>
        </p:txBody>
      </p:sp>
    </p:spTree>
    <p:extLst>
      <p:ext uri="{BB962C8B-B14F-4D97-AF65-F5344CB8AC3E}">
        <p14:creationId xmlns:p14="http://schemas.microsoft.com/office/powerpoint/2010/main" val="2876163608"/>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7D63-7B90-8F5E-47B0-9544F794958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E9065D4-1330-65B0-9452-C9C9E18D31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8FA1941-8C3D-5062-96E2-72B89E9388A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1CF2BBF-487A-C037-E621-0CB1F3422232}"/>
              </a:ext>
            </a:extLst>
          </p:cNvPr>
          <p:cNvSpPr>
            <a:spLocks noGrp="1"/>
          </p:cNvSpPr>
          <p:nvPr>
            <p:ph type="sldNum" sz="quarter" idx="5"/>
          </p:nvPr>
        </p:nvSpPr>
        <p:spPr/>
        <p:txBody>
          <a:bodyPr/>
          <a:lstStyle/>
          <a:p>
            <a:fld id="{65F912BB-319D-D549-87C6-6D7C620A364C}" type="slidenum">
              <a:rPr lang="pl-PL" smtClean="0"/>
              <a:t>224</a:t>
            </a:fld>
            <a:endParaRPr lang="pl-PL"/>
          </a:p>
        </p:txBody>
      </p:sp>
    </p:spTree>
    <p:extLst>
      <p:ext uri="{BB962C8B-B14F-4D97-AF65-F5344CB8AC3E}">
        <p14:creationId xmlns:p14="http://schemas.microsoft.com/office/powerpoint/2010/main" val="197822123"/>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BE4AC-481E-6692-86B7-54ED81CAA04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56D3253-BD41-0444-DAC8-DBBA173727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4C109BA-BCD8-3F71-8A2F-2C83FD8F82F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A4AB466-93BF-5EEC-653C-A3CEA1EC53B9}"/>
              </a:ext>
            </a:extLst>
          </p:cNvPr>
          <p:cNvSpPr>
            <a:spLocks noGrp="1"/>
          </p:cNvSpPr>
          <p:nvPr>
            <p:ph type="sldNum" sz="quarter" idx="5"/>
          </p:nvPr>
        </p:nvSpPr>
        <p:spPr/>
        <p:txBody>
          <a:bodyPr/>
          <a:lstStyle/>
          <a:p>
            <a:fld id="{65F912BB-319D-D549-87C6-6D7C620A364C}" type="slidenum">
              <a:rPr lang="pl-PL" smtClean="0"/>
              <a:t>225</a:t>
            </a:fld>
            <a:endParaRPr lang="pl-PL"/>
          </a:p>
        </p:txBody>
      </p:sp>
    </p:spTree>
    <p:extLst>
      <p:ext uri="{BB962C8B-B14F-4D97-AF65-F5344CB8AC3E}">
        <p14:creationId xmlns:p14="http://schemas.microsoft.com/office/powerpoint/2010/main" val="2750626298"/>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50F6-4C0D-F7A0-2CAA-2E9E61E2C80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F8D9B0E-B9FB-CA4F-39DD-D46D5529FE7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7B909F1-0823-B2AA-F3F3-EC6092CDADF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EEA1970-EDB8-C664-9986-A22061DE25E1}"/>
              </a:ext>
            </a:extLst>
          </p:cNvPr>
          <p:cNvSpPr>
            <a:spLocks noGrp="1"/>
          </p:cNvSpPr>
          <p:nvPr>
            <p:ph type="sldNum" sz="quarter" idx="5"/>
          </p:nvPr>
        </p:nvSpPr>
        <p:spPr/>
        <p:txBody>
          <a:bodyPr/>
          <a:lstStyle/>
          <a:p>
            <a:fld id="{65F912BB-319D-D549-87C6-6D7C620A364C}" type="slidenum">
              <a:rPr lang="pl-PL" smtClean="0"/>
              <a:t>226</a:t>
            </a:fld>
            <a:endParaRPr lang="pl-PL"/>
          </a:p>
        </p:txBody>
      </p:sp>
    </p:spTree>
    <p:extLst>
      <p:ext uri="{BB962C8B-B14F-4D97-AF65-F5344CB8AC3E}">
        <p14:creationId xmlns:p14="http://schemas.microsoft.com/office/powerpoint/2010/main" val="1732093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3061D-80CB-7DB8-59FA-B794924F064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A2A241F-FB42-7E2F-5977-3748AEE89B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0CA576-A9FC-6AD3-8DF9-07B0B108243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5906C3A-6E60-F8FD-782F-3CA023DCD8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4538079"/>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02383-C31F-676D-CF26-1E4108DCA6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2C4EB7-E234-8465-EEA7-4D65B08578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913FAA2-B83C-292E-32F9-0606D458C4D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0EB7DD4-3427-4D05-7C85-4668FAB0EAF2}"/>
              </a:ext>
            </a:extLst>
          </p:cNvPr>
          <p:cNvSpPr>
            <a:spLocks noGrp="1"/>
          </p:cNvSpPr>
          <p:nvPr>
            <p:ph type="sldNum" sz="quarter" idx="5"/>
          </p:nvPr>
        </p:nvSpPr>
        <p:spPr/>
        <p:txBody>
          <a:bodyPr/>
          <a:lstStyle/>
          <a:p>
            <a:fld id="{65F912BB-319D-D549-87C6-6D7C620A364C}" type="slidenum">
              <a:rPr lang="pl-PL" smtClean="0"/>
              <a:t>227</a:t>
            </a:fld>
            <a:endParaRPr lang="pl-PL"/>
          </a:p>
        </p:txBody>
      </p:sp>
    </p:spTree>
    <p:extLst>
      <p:ext uri="{BB962C8B-B14F-4D97-AF65-F5344CB8AC3E}">
        <p14:creationId xmlns:p14="http://schemas.microsoft.com/office/powerpoint/2010/main" val="386867634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8353C-C365-19EB-11F3-C459B8FD4A5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40E5FA3-4D7C-55E9-39B4-5E8D4D75F1F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A13D018-D53B-86B0-DE25-9290B2590AC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249EA86-AB64-AD0F-8CDB-A2F841F28226}"/>
              </a:ext>
            </a:extLst>
          </p:cNvPr>
          <p:cNvSpPr>
            <a:spLocks noGrp="1"/>
          </p:cNvSpPr>
          <p:nvPr>
            <p:ph type="sldNum" sz="quarter" idx="5"/>
          </p:nvPr>
        </p:nvSpPr>
        <p:spPr/>
        <p:txBody>
          <a:bodyPr/>
          <a:lstStyle/>
          <a:p>
            <a:fld id="{65F912BB-319D-D549-87C6-6D7C620A364C}" type="slidenum">
              <a:rPr lang="pl-PL" smtClean="0"/>
              <a:t>228</a:t>
            </a:fld>
            <a:endParaRPr lang="pl-PL"/>
          </a:p>
        </p:txBody>
      </p:sp>
    </p:spTree>
    <p:extLst>
      <p:ext uri="{BB962C8B-B14F-4D97-AF65-F5344CB8AC3E}">
        <p14:creationId xmlns:p14="http://schemas.microsoft.com/office/powerpoint/2010/main" val="616381140"/>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BDC10-B4F0-9773-697F-C73A140962A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62B94B-1776-A750-35D8-2AB9C58B555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C90B6F-24BA-E3A9-7C2F-B7D59D86D24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4D5B68C-B785-C483-4EF6-B9A2FB79B480}"/>
              </a:ext>
            </a:extLst>
          </p:cNvPr>
          <p:cNvSpPr>
            <a:spLocks noGrp="1"/>
          </p:cNvSpPr>
          <p:nvPr>
            <p:ph type="sldNum" sz="quarter" idx="5"/>
          </p:nvPr>
        </p:nvSpPr>
        <p:spPr/>
        <p:txBody>
          <a:bodyPr/>
          <a:lstStyle/>
          <a:p>
            <a:fld id="{65F912BB-319D-D549-87C6-6D7C620A364C}" type="slidenum">
              <a:rPr lang="pl-PL" smtClean="0"/>
              <a:t>229</a:t>
            </a:fld>
            <a:endParaRPr lang="pl-PL"/>
          </a:p>
        </p:txBody>
      </p:sp>
    </p:spTree>
    <p:extLst>
      <p:ext uri="{BB962C8B-B14F-4D97-AF65-F5344CB8AC3E}">
        <p14:creationId xmlns:p14="http://schemas.microsoft.com/office/powerpoint/2010/main" val="588461892"/>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72370-54BF-7ECB-DA30-7797EA91E00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77DD2BB-CD62-3489-6439-4370F731251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914C62-72FA-1C4F-D378-A207AB65956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1FCB2AA-4930-252E-F7F3-A5E9FB511AF5}"/>
              </a:ext>
            </a:extLst>
          </p:cNvPr>
          <p:cNvSpPr>
            <a:spLocks noGrp="1"/>
          </p:cNvSpPr>
          <p:nvPr>
            <p:ph type="sldNum" sz="quarter" idx="5"/>
          </p:nvPr>
        </p:nvSpPr>
        <p:spPr/>
        <p:txBody>
          <a:bodyPr/>
          <a:lstStyle/>
          <a:p>
            <a:fld id="{65F912BB-319D-D549-87C6-6D7C620A364C}" type="slidenum">
              <a:rPr lang="pl-PL" smtClean="0"/>
              <a:t>230</a:t>
            </a:fld>
            <a:endParaRPr lang="pl-PL"/>
          </a:p>
        </p:txBody>
      </p:sp>
    </p:spTree>
    <p:extLst>
      <p:ext uri="{BB962C8B-B14F-4D97-AF65-F5344CB8AC3E}">
        <p14:creationId xmlns:p14="http://schemas.microsoft.com/office/powerpoint/2010/main" val="4114382284"/>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DD57A-0D28-F0F3-7D58-6E8627939A4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90B297-8CB3-39A3-3E19-E2889E9B8B6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7A48A37-6664-AF9B-E28A-8EAD94A9EFE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A681D90-F85C-BB86-B152-2D6B9137BFCF}"/>
              </a:ext>
            </a:extLst>
          </p:cNvPr>
          <p:cNvSpPr>
            <a:spLocks noGrp="1"/>
          </p:cNvSpPr>
          <p:nvPr>
            <p:ph type="sldNum" sz="quarter" idx="5"/>
          </p:nvPr>
        </p:nvSpPr>
        <p:spPr/>
        <p:txBody>
          <a:bodyPr/>
          <a:lstStyle/>
          <a:p>
            <a:fld id="{65F912BB-319D-D549-87C6-6D7C620A364C}" type="slidenum">
              <a:rPr lang="pl-PL" smtClean="0"/>
              <a:t>231</a:t>
            </a:fld>
            <a:endParaRPr lang="pl-PL"/>
          </a:p>
        </p:txBody>
      </p:sp>
    </p:spTree>
    <p:extLst>
      <p:ext uri="{BB962C8B-B14F-4D97-AF65-F5344CB8AC3E}">
        <p14:creationId xmlns:p14="http://schemas.microsoft.com/office/powerpoint/2010/main" val="2255364227"/>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1E267-B93B-A073-02EB-243F971F2E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90419D-6194-A167-92EA-5C689127538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589E391-9EF0-D2B4-EA01-257AA506BB0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19B602F-7AD3-4203-30D2-D922093E2335}"/>
              </a:ext>
            </a:extLst>
          </p:cNvPr>
          <p:cNvSpPr>
            <a:spLocks noGrp="1"/>
          </p:cNvSpPr>
          <p:nvPr>
            <p:ph type="sldNum" sz="quarter" idx="5"/>
          </p:nvPr>
        </p:nvSpPr>
        <p:spPr/>
        <p:txBody>
          <a:bodyPr/>
          <a:lstStyle/>
          <a:p>
            <a:fld id="{65F912BB-319D-D549-87C6-6D7C620A364C}" type="slidenum">
              <a:rPr lang="pl-PL" smtClean="0"/>
              <a:t>232</a:t>
            </a:fld>
            <a:endParaRPr lang="pl-PL"/>
          </a:p>
        </p:txBody>
      </p:sp>
    </p:spTree>
    <p:extLst>
      <p:ext uri="{BB962C8B-B14F-4D97-AF65-F5344CB8AC3E}">
        <p14:creationId xmlns:p14="http://schemas.microsoft.com/office/powerpoint/2010/main" val="41518227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66344-5408-74B4-9E1E-F44FE4F54E1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271D09-4CBC-3350-BACD-1C5D5499AB6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96E400-B5F9-08A9-3A46-990271CCE03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7207F27-62E5-D12F-C9BB-0B95E824B14C}"/>
              </a:ext>
            </a:extLst>
          </p:cNvPr>
          <p:cNvSpPr>
            <a:spLocks noGrp="1"/>
          </p:cNvSpPr>
          <p:nvPr>
            <p:ph type="sldNum" sz="quarter" idx="5"/>
          </p:nvPr>
        </p:nvSpPr>
        <p:spPr/>
        <p:txBody>
          <a:bodyPr/>
          <a:lstStyle/>
          <a:p>
            <a:fld id="{65F912BB-319D-D549-87C6-6D7C620A364C}" type="slidenum">
              <a:rPr lang="pl-PL" smtClean="0"/>
              <a:t>233</a:t>
            </a:fld>
            <a:endParaRPr lang="pl-PL"/>
          </a:p>
        </p:txBody>
      </p:sp>
    </p:spTree>
    <p:extLst>
      <p:ext uri="{BB962C8B-B14F-4D97-AF65-F5344CB8AC3E}">
        <p14:creationId xmlns:p14="http://schemas.microsoft.com/office/powerpoint/2010/main" val="2644775106"/>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7C541-8EC1-5A68-0F21-7BE32B10E5C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770A30A-154B-4353-DD00-9CDB825694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555956-3C90-0727-2D79-CE536DD5A7C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D10F33E-CC3F-6DBE-A98C-DD51694E0125}"/>
              </a:ext>
            </a:extLst>
          </p:cNvPr>
          <p:cNvSpPr>
            <a:spLocks noGrp="1"/>
          </p:cNvSpPr>
          <p:nvPr>
            <p:ph type="sldNum" sz="quarter" idx="5"/>
          </p:nvPr>
        </p:nvSpPr>
        <p:spPr/>
        <p:txBody>
          <a:bodyPr/>
          <a:lstStyle/>
          <a:p>
            <a:fld id="{65F912BB-319D-D549-87C6-6D7C620A364C}" type="slidenum">
              <a:rPr lang="pl-PL" smtClean="0"/>
              <a:t>234</a:t>
            </a:fld>
            <a:endParaRPr lang="pl-PL"/>
          </a:p>
        </p:txBody>
      </p:sp>
    </p:spTree>
    <p:extLst>
      <p:ext uri="{BB962C8B-B14F-4D97-AF65-F5344CB8AC3E}">
        <p14:creationId xmlns:p14="http://schemas.microsoft.com/office/powerpoint/2010/main" val="3939591859"/>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C3EF5-F894-638C-4C88-BF3EEC61C69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F7017A5-1EAA-1CC8-97BC-C5C7D2B676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52B234-72B4-8360-EBC2-141FA1A59FE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71AA417-7E14-ADE3-1E69-77CCB5B4BEF2}"/>
              </a:ext>
            </a:extLst>
          </p:cNvPr>
          <p:cNvSpPr>
            <a:spLocks noGrp="1"/>
          </p:cNvSpPr>
          <p:nvPr>
            <p:ph type="sldNum" sz="quarter" idx="5"/>
          </p:nvPr>
        </p:nvSpPr>
        <p:spPr/>
        <p:txBody>
          <a:bodyPr/>
          <a:lstStyle/>
          <a:p>
            <a:fld id="{65F912BB-319D-D549-87C6-6D7C620A364C}" type="slidenum">
              <a:rPr lang="pl-PL" smtClean="0"/>
              <a:t>235</a:t>
            </a:fld>
            <a:endParaRPr lang="pl-PL"/>
          </a:p>
        </p:txBody>
      </p:sp>
    </p:spTree>
    <p:extLst>
      <p:ext uri="{BB962C8B-B14F-4D97-AF65-F5344CB8AC3E}">
        <p14:creationId xmlns:p14="http://schemas.microsoft.com/office/powerpoint/2010/main" val="4167850495"/>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F38A-279D-58FA-4D21-24F1772C5B1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BF2640D-8F97-7B9E-EF93-B09EF4C7AD7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AE5AB22-75AC-5B9A-311A-8D25FFE24C6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39A0B1D-3995-8360-DE02-67EEF9F090D3}"/>
              </a:ext>
            </a:extLst>
          </p:cNvPr>
          <p:cNvSpPr>
            <a:spLocks noGrp="1"/>
          </p:cNvSpPr>
          <p:nvPr>
            <p:ph type="sldNum" sz="quarter" idx="5"/>
          </p:nvPr>
        </p:nvSpPr>
        <p:spPr/>
        <p:txBody>
          <a:bodyPr/>
          <a:lstStyle/>
          <a:p>
            <a:fld id="{65F912BB-319D-D549-87C6-6D7C620A364C}" type="slidenum">
              <a:rPr lang="pl-PL" smtClean="0"/>
              <a:t>236</a:t>
            </a:fld>
            <a:endParaRPr lang="pl-PL"/>
          </a:p>
        </p:txBody>
      </p:sp>
    </p:spTree>
    <p:extLst>
      <p:ext uri="{BB962C8B-B14F-4D97-AF65-F5344CB8AC3E}">
        <p14:creationId xmlns:p14="http://schemas.microsoft.com/office/powerpoint/2010/main" val="4034560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36EB3-9805-34F2-58FF-4BAAFAAF19A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72A67E-6E1C-7460-BCFF-F524B291215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E49404-12A5-E3DA-F17F-6179F32D797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FD54739-2610-2849-4F71-2C3F7B475A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3972923"/>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CE86-8B0B-0898-805A-F9BBA016E2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CDA25EC-EC67-BCE6-F4CB-F05EE118B79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F4FA5F4-803D-1E8D-C494-F752A947068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8638CA1-5E64-6158-D592-55DDD75F9F22}"/>
              </a:ext>
            </a:extLst>
          </p:cNvPr>
          <p:cNvSpPr>
            <a:spLocks noGrp="1"/>
          </p:cNvSpPr>
          <p:nvPr>
            <p:ph type="sldNum" sz="quarter" idx="5"/>
          </p:nvPr>
        </p:nvSpPr>
        <p:spPr/>
        <p:txBody>
          <a:bodyPr/>
          <a:lstStyle/>
          <a:p>
            <a:fld id="{65F912BB-319D-D549-87C6-6D7C620A364C}" type="slidenum">
              <a:rPr lang="pl-PL" smtClean="0"/>
              <a:t>237</a:t>
            </a:fld>
            <a:endParaRPr lang="pl-PL"/>
          </a:p>
        </p:txBody>
      </p:sp>
    </p:spTree>
    <p:extLst>
      <p:ext uri="{BB962C8B-B14F-4D97-AF65-F5344CB8AC3E}">
        <p14:creationId xmlns:p14="http://schemas.microsoft.com/office/powerpoint/2010/main" val="4119267585"/>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1476F-467E-9E71-488E-0D75D7E73F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3172C4-B6A6-C2CF-2850-CC7A105837D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9EE9701-8667-8FBF-8E94-3EC63C117AA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44E9415-9D3C-1C1C-A429-C13F1A8AD718}"/>
              </a:ext>
            </a:extLst>
          </p:cNvPr>
          <p:cNvSpPr>
            <a:spLocks noGrp="1"/>
          </p:cNvSpPr>
          <p:nvPr>
            <p:ph type="sldNum" sz="quarter" idx="5"/>
          </p:nvPr>
        </p:nvSpPr>
        <p:spPr/>
        <p:txBody>
          <a:bodyPr/>
          <a:lstStyle/>
          <a:p>
            <a:fld id="{65F912BB-319D-D549-87C6-6D7C620A364C}" type="slidenum">
              <a:rPr lang="pl-PL" smtClean="0"/>
              <a:t>238</a:t>
            </a:fld>
            <a:endParaRPr lang="pl-PL"/>
          </a:p>
        </p:txBody>
      </p:sp>
    </p:spTree>
    <p:extLst>
      <p:ext uri="{BB962C8B-B14F-4D97-AF65-F5344CB8AC3E}">
        <p14:creationId xmlns:p14="http://schemas.microsoft.com/office/powerpoint/2010/main" val="1887036280"/>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53175-124D-F61F-F3A3-A14A28E2E7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5AF0A95-97CF-E566-4328-D0704692469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9C86A31-0FAA-0430-3209-90917B986D9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351C5AD-A786-4069-37EF-521D3E8BB48B}"/>
              </a:ext>
            </a:extLst>
          </p:cNvPr>
          <p:cNvSpPr>
            <a:spLocks noGrp="1"/>
          </p:cNvSpPr>
          <p:nvPr>
            <p:ph type="sldNum" sz="quarter" idx="5"/>
          </p:nvPr>
        </p:nvSpPr>
        <p:spPr/>
        <p:txBody>
          <a:bodyPr/>
          <a:lstStyle/>
          <a:p>
            <a:fld id="{65F912BB-319D-D549-87C6-6D7C620A364C}" type="slidenum">
              <a:rPr lang="pl-PL" smtClean="0"/>
              <a:t>239</a:t>
            </a:fld>
            <a:endParaRPr lang="pl-PL"/>
          </a:p>
        </p:txBody>
      </p:sp>
    </p:spTree>
    <p:extLst>
      <p:ext uri="{BB962C8B-B14F-4D97-AF65-F5344CB8AC3E}">
        <p14:creationId xmlns:p14="http://schemas.microsoft.com/office/powerpoint/2010/main" val="2656193837"/>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4BA44-46A4-02CB-516C-952B05F548C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C54E5B9-5D3D-6FC6-5E3E-077D54036CE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84A2FB3-3C7B-5E9D-CD6E-DAD676B2928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DB0A768-D9D2-412E-3C94-913E22474B94}"/>
              </a:ext>
            </a:extLst>
          </p:cNvPr>
          <p:cNvSpPr>
            <a:spLocks noGrp="1"/>
          </p:cNvSpPr>
          <p:nvPr>
            <p:ph type="sldNum" sz="quarter" idx="5"/>
          </p:nvPr>
        </p:nvSpPr>
        <p:spPr/>
        <p:txBody>
          <a:bodyPr/>
          <a:lstStyle/>
          <a:p>
            <a:fld id="{65F912BB-319D-D549-87C6-6D7C620A364C}" type="slidenum">
              <a:rPr lang="pl-PL" smtClean="0"/>
              <a:t>240</a:t>
            </a:fld>
            <a:endParaRPr lang="pl-PL"/>
          </a:p>
        </p:txBody>
      </p:sp>
    </p:spTree>
    <p:extLst>
      <p:ext uri="{BB962C8B-B14F-4D97-AF65-F5344CB8AC3E}">
        <p14:creationId xmlns:p14="http://schemas.microsoft.com/office/powerpoint/2010/main" val="2169466026"/>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FE287-4C2B-6E6F-DACC-618B7F870BA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EE2BD18-A92B-047A-DB35-8744CF3A3C2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01EBE9-F2E9-666B-1293-5B0F4146047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F6F2571-55F9-D9B9-9DA0-E3FFA6F4CFC2}"/>
              </a:ext>
            </a:extLst>
          </p:cNvPr>
          <p:cNvSpPr>
            <a:spLocks noGrp="1"/>
          </p:cNvSpPr>
          <p:nvPr>
            <p:ph type="sldNum" sz="quarter" idx="5"/>
          </p:nvPr>
        </p:nvSpPr>
        <p:spPr/>
        <p:txBody>
          <a:bodyPr/>
          <a:lstStyle/>
          <a:p>
            <a:fld id="{65F912BB-319D-D549-87C6-6D7C620A364C}" type="slidenum">
              <a:rPr lang="pl-PL" smtClean="0"/>
              <a:t>241</a:t>
            </a:fld>
            <a:endParaRPr lang="pl-PL"/>
          </a:p>
        </p:txBody>
      </p:sp>
    </p:spTree>
    <p:extLst>
      <p:ext uri="{BB962C8B-B14F-4D97-AF65-F5344CB8AC3E}">
        <p14:creationId xmlns:p14="http://schemas.microsoft.com/office/powerpoint/2010/main" val="2689270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42F4D-4DBD-FD3E-9749-5599B7EF8C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02B596-26F0-6A99-4DCC-E8707347DB8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74074C-8707-18DD-05B3-0F1A37F4D70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0026068-BD25-118A-54A8-85ECC86E4631}"/>
              </a:ext>
            </a:extLst>
          </p:cNvPr>
          <p:cNvSpPr>
            <a:spLocks noGrp="1"/>
          </p:cNvSpPr>
          <p:nvPr>
            <p:ph type="sldNum" sz="quarter" idx="5"/>
          </p:nvPr>
        </p:nvSpPr>
        <p:spPr/>
        <p:txBody>
          <a:bodyPr/>
          <a:lstStyle/>
          <a:p>
            <a:fld id="{65F912BB-319D-D549-87C6-6D7C620A364C}" type="slidenum">
              <a:rPr lang="pl-PL" smtClean="0"/>
              <a:t>242</a:t>
            </a:fld>
            <a:endParaRPr lang="pl-PL"/>
          </a:p>
        </p:txBody>
      </p:sp>
    </p:spTree>
    <p:extLst>
      <p:ext uri="{BB962C8B-B14F-4D97-AF65-F5344CB8AC3E}">
        <p14:creationId xmlns:p14="http://schemas.microsoft.com/office/powerpoint/2010/main" val="3763227970"/>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9A690-710F-03E0-FCC4-AAF7D7A25B4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E13B8FE-858C-64FF-DA00-96563F3CF07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670F6B9-934E-985A-8F0B-B1A4EBE77A0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A98BEC1-458D-BF4F-A299-3BA7AF0A4FD7}"/>
              </a:ext>
            </a:extLst>
          </p:cNvPr>
          <p:cNvSpPr>
            <a:spLocks noGrp="1"/>
          </p:cNvSpPr>
          <p:nvPr>
            <p:ph type="sldNum" sz="quarter" idx="5"/>
          </p:nvPr>
        </p:nvSpPr>
        <p:spPr/>
        <p:txBody>
          <a:bodyPr/>
          <a:lstStyle/>
          <a:p>
            <a:fld id="{65F912BB-319D-D549-87C6-6D7C620A364C}" type="slidenum">
              <a:rPr lang="pl-PL" smtClean="0"/>
              <a:t>243</a:t>
            </a:fld>
            <a:endParaRPr lang="pl-PL"/>
          </a:p>
        </p:txBody>
      </p:sp>
    </p:spTree>
    <p:extLst>
      <p:ext uri="{BB962C8B-B14F-4D97-AF65-F5344CB8AC3E}">
        <p14:creationId xmlns:p14="http://schemas.microsoft.com/office/powerpoint/2010/main" val="870587586"/>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6DA97-440C-F100-240B-2BF0E6354B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F4DD4D-18E0-581A-EC73-36D3D19FF0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BA94104-E249-4C4D-878F-19FE6507982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5E3DE20-6CD8-AE89-EB9F-79613438B9FF}"/>
              </a:ext>
            </a:extLst>
          </p:cNvPr>
          <p:cNvSpPr>
            <a:spLocks noGrp="1"/>
          </p:cNvSpPr>
          <p:nvPr>
            <p:ph type="sldNum" sz="quarter" idx="5"/>
          </p:nvPr>
        </p:nvSpPr>
        <p:spPr/>
        <p:txBody>
          <a:bodyPr/>
          <a:lstStyle/>
          <a:p>
            <a:fld id="{65F912BB-319D-D549-87C6-6D7C620A364C}" type="slidenum">
              <a:rPr lang="pl-PL" smtClean="0"/>
              <a:t>244</a:t>
            </a:fld>
            <a:endParaRPr lang="pl-PL"/>
          </a:p>
        </p:txBody>
      </p:sp>
    </p:spTree>
    <p:extLst>
      <p:ext uri="{BB962C8B-B14F-4D97-AF65-F5344CB8AC3E}">
        <p14:creationId xmlns:p14="http://schemas.microsoft.com/office/powerpoint/2010/main" val="651790033"/>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AB4AC-2278-C7D7-8AB2-7C5FA88DD01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2DDBACC-EBDD-ABD7-5954-4CAD8AF2F6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3DC9691-FED7-FE61-D7CD-A28892D740B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2812967-758B-A510-651C-82D86D561BC5}"/>
              </a:ext>
            </a:extLst>
          </p:cNvPr>
          <p:cNvSpPr>
            <a:spLocks noGrp="1"/>
          </p:cNvSpPr>
          <p:nvPr>
            <p:ph type="sldNum" sz="quarter" idx="5"/>
          </p:nvPr>
        </p:nvSpPr>
        <p:spPr/>
        <p:txBody>
          <a:bodyPr/>
          <a:lstStyle/>
          <a:p>
            <a:fld id="{65F912BB-319D-D549-87C6-6D7C620A364C}" type="slidenum">
              <a:rPr lang="pl-PL" smtClean="0"/>
              <a:t>245</a:t>
            </a:fld>
            <a:endParaRPr lang="pl-PL"/>
          </a:p>
        </p:txBody>
      </p:sp>
    </p:spTree>
    <p:extLst>
      <p:ext uri="{BB962C8B-B14F-4D97-AF65-F5344CB8AC3E}">
        <p14:creationId xmlns:p14="http://schemas.microsoft.com/office/powerpoint/2010/main" val="2578196327"/>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A1F3D-94F4-38CC-7662-4E1B0FC53D4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F05F57-6358-1A62-09F0-5D900DBB23F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0A6A1FA-AD2F-8CA7-B39A-57EE33BE9CA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003B7E0-14A0-7166-00D8-469ABCC00574}"/>
              </a:ext>
            </a:extLst>
          </p:cNvPr>
          <p:cNvSpPr>
            <a:spLocks noGrp="1"/>
          </p:cNvSpPr>
          <p:nvPr>
            <p:ph type="sldNum" sz="quarter" idx="5"/>
          </p:nvPr>
        </p:nvSpPr>
        <p:spPr/>
        <p:txBody>
          <a:bodyPr/>
          <a:lstStyle/>
          <a:p>
            <a:fld id="{65F912BB-319D-D549-87C6-6D7C620A364C}" type="slidenum">
              <a:rPr lang="pl-PL" smtClean="0"/>
              <a:t>246</a:t>
            </a:fld>
            <a:endParaRPr lang="pl-PL"/>
          </a:p>
        </p:txBody>
      </p:sp>
    </p:spTree>
    <p:extLst>
      <p:ext uri="{BB962C8B-B14F-4D97-AF65-F5344CB8AC3E}">
        <p14:creationId xmlns:p14="http://schemas.microsoft.com/office/powerpoint/2010/main" val="3336118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96593-85E0-B94C-EA79-A07E8E9898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C1B4A2B-CB1A-CFC7-4ED1-DF224A2B164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8EA26E0-9749-FA7D-6CAE-E148AEB69E1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8F39F7A-7115-08F2-8805-215DC7BF29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2794007"/>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30C84-3A6C-8D35-7496-3E23AB26990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B91882-94E6-A4CB-7A0C-FB5F6AEFE90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947B4B-B775-F25D-98B8-BFC7B57C59A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D9E3991-8017-AA69-3551-BFF86BF2A2AA}"/>
              </a:ext>
            </a:extLst>
          </p:cNvPr>
          <p:cNvSpPr>
            <a:spLocks noGrp="1"/>
          </p:cNvSpPr>
          <p:nvPr>
            <p:ph type="sldNum" sz="quarter" idx="5"/>
          </p:nvPr>
        </p:nvSpPr>
        <p:spPr/>
        <p:txBody>
          <a:bodyPr/>
          <a:lstStyle/>
          <a:p>
            <a:fld id="{65F912BB-319D-D549-87C6-6D7C620A364C}" type="slidenum">
              <a:rPr lang="pl-PL" smtClean="0"/>
              <a:t>247</a:t>
            </a:fld>
            <a:endParaRPr lang="pl-PL"/>
          </a:p>
        </p:txBody>
      </p:sp>
    </p:spTree>
    <p:extLst>
      <p:ext uri="{BB962C8B-B14F-4D97-AF65-F5344CB8AC3E}">
        <p14:creationId xmlns:p14="http://schemas.microsoft.com/office/powerpoint/2010/main" val="2137350334"/>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94249-967E-47E1-383E-E7B8C897FEE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6366C3-C8FA-1111-4D2C-3081095E48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B27886E-1B62-32BE-EE11-E20F883140A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71DE2D8-94D8-8C14-58BE-D49A14F21E49}"/>
              </a:ext>
            </a:extLst>
          </p:cNvPr>
          <p:cNvSpPr>
            <a:spLocks noGrp="1"/>
          </p:cNvSpPr>
          <p:nvPr>
            <p:ph type="sldNum" sz="quarter" idx="5"/>
          </p:nvPr>
        </p:nvSpPr>
        <p:spPr/>
        <p:txBody>
          <a:bodyPr/>
          <a:lstStyle/>
          <a:p>
            <a:fld id="{65F912BB-319D-D549-87C6-6D7C620A364C}" type="slidenum">
              <a:rPr lang="pl-PL" smtClean="0"/>
              <a:t>248</a:t>
            </a:fld>
            <a:endParaRPr lang="pl-PL"/>
          </a:p>
        </p:txBody>
      </p:sp>
    </p:spTree>
    <p:extLst>
      <p:ext uri="{BB962C8B-B14F-4D97-AF65-F5344CB8AC3E}">
        <p14:creationId xmlns:p14="http://schemas.microsoft.com/office/powerpoint/2010/main" val="2235229588"/>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6BC41-8359-D103-C7C0-9706A471F1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A8AAFA2-1756-CCA6-94B6-858B7AC8F1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AE0A576-8913-7893-D515-BFB6A708C6B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8021A92-22FF-DDAB-6C0D-853310CF4D40}"/>
              </a:ext>
            </a:extLst>
          </p:cNvPr>
          <p:cNvSpPr>
            <a:spLocks noGrp="1"/>
          </p:cNvSpPr>
          <p:nvPr>
            <p:ph type="sldNum" sz="quarter" idx="5"/>
          </p:nvPr>
        </p:nvSpPr>
        <p:spPr/>
        <p:txBody>
          <a:bodyPr/>
          <a:lstStyle/>
          <a:p>
            <a:fld id="{65F912BB-319D-D549-87C6-6D7C620A364C}" type="slidenum">
              <a:rPr lang="pl-PL" smtClean="0"/>
              <a:t>249</a:t>
            </a:fld>
            <a:endParaRPr lang="pl-PL"/>
          </a:p>
        </p:txBody>
      </p:sp>
    </p:spTree>
    <p:extLst>
      <p:ext uri="{BB962C8B-B14F-4D97-AF65-F5344CB8AC3E}">
        <p14:creationId xmlns:p14="http://schemas.microsoft.com/office/powerpoint/2010/main" val="751232678"/>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5D0C5-22E1-2F00-AA47-7D137FB0AA3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3BBEA0D-ABB5-7BEB-DCF6-18B63068B1C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ADD0518-2DDA-1D7C-C367-058E85A424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8E3E42B-19D7-490B-471B-61124345B96F}"/>
              </a:ext>
            </a:extLst>
          </p:cNvPr>
          <p:cNvSpPr>
            <a:spLocks noGrp="1"/>
          </p:cNvSpPr>
          <p:nvPr>
            <p:ph type="sldNum" sz="quarter" idx="5"/>
          </p:nvPr>
        </p:nvSpPr>
        <p:spPr/>
        <p:txBody>
          <a:bodyPr/>
          <a:lstStyle/>
          <a:p>
            <a:fld id="{65F912BB-319D-D549-87C6-6D7C620A364C}" type="slidenum">
              <a:rPr lang="pl-PL" smtClean="0"/>
              <a:t>250</a:t>
            </a:fld>
            <a:endParaRPr lang="pl-PL"/>
          </a:p>
        </p:txBody>
      </p:sp>
    </p:spTree>
    <p:extLst>
      <p:ext uri="{BB962C8B-B14F-4D97-AF65-F5344CB8AC3E}">
        <p14:creationId xmlns:p14="http://schemas.microsoft.com/office/powerpoint/2010/main" val="662855317"/>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272F4-0874-EEF1-7375-8E5A04DE1C8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3161EE-E0AC-41FD-11D4-7541FB2D035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B9DEE6E-B300-B97E-46FD-59CA587C50E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D892766-9090-5B7B-2EEE-44D7FC12EA7B}"/>
              </a:ext>
            </a:extLst>
          </p:cNvPr>
          <p:cNvSpPr>
            <a:spLocks noGrp="1"/>
          </p:cNvSpPr>
          <p:nvPr>
            <p:ph type="sldNum" sz="quarter" idx="5"/>
          </p:nvPr>
        </p:nvSpPr>
        <p:spPr/>
        <p:txBody>
          <a:bodyPr/>
          <a:lstStyle/>
          <a:p>
            <a:fld id="{65F912BB-319D-D549-87C6-6D7C620A364C}" type="slidenum">
              <a:rPr lang="pl-PL" smtClean="0"/>
              <a:t>251</a:t>
            </a:fld>
            <a:endParaRPr lang="pl-PL"/>
          </a:p>
        </p:txBody>
      </p:sp>
    </p:spTree>
    <p:extLst>
      <p:ext uri="{BB962C8B-B14F-4D97-AF65-F5344CB8AC3E}">
        <p14:creationId xmlns:p14="http://schemas.microsoft.com/office/powerpoint/2010/main" val="171927967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52837-2822-AD14-D859-8D54BA3FC78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95B2578-29EF-D8F4-11B5-028868D700A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5EDF47-90CF-D034-D952-143AA7F9969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5F36F98-2952-218F-5ED0-C0B57B58282B}"/>
              </a:ext>
            </a:extLst>
          </p:cNvPr>
          <p:cNvSpPr>
            <a:spLocks noGrp="1"/>
          </p:cNvSpPr>
          <p:nvPr>
            <p:ph type="sldNum" sz="quarter" idx="5"/>
          </p:nvPr>
        </p:nvSpPr>
        <p:spPr/>
        <p:txBody>
          <a:bodyPr/>
          <a:lstStyle/>
          <a:p>
            <a:fld id="{65F912BB-319D-D549-87C6-6D7C620A364C}" type="slidenum">
              <a:rPr lang="pl-PL" smtClean="0"/>
              <a:t>252</a:t>
            </a:fld>
            <a:endParaRPr lang="pl-PL"/>
          </a:p>
        </p:txBody>
      </p:sp>
    </p:spTree>
    <p:extLst>
      <p:ext uri="{BB962C8B-B14F-4D97-AF65-F5344CB8AC3E}">
        <p14:creationId xmlns:p14="http://schemas.microsoft.com/office/powerpoint/2010/main" val="3789252123"/>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BF20C-F68A-751A-F03D-11BA50B516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707CA5-84AC-DE77-DDCB-3A406103E09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1E10109-AB95-1773-912B-471F6289482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00B81C6-2533-1C86-63DA-3C226510B6D5}"/>
              </a:ext>
            </a:extLst>
          </p:cNvPr>
          <p:cNvSpPr>
            <a:spLocks noGrp="1"/>
          </p:cNvSpPr>
          <p:nvPr>
            <p:ph type="sldNum" sz="quarter" idx="5"/>
          </p:nvPr>
        </p:nvSpPr>
        <p:spPr/>
        <p:txBody>
          <a:bodyPr/>
          <a:lstStyle/>
          <a:p>
            <a:fld id="{65F912BB-319D-D549-87C6-6D7C620A364C}" type="slidenum">
              <a:rPr lang="pl-PL" smtClean="0"/>
              <a:t>253</a:t>
            </a:fld>
            <a:endParaRPr lang="pl-PL"/>
          </a:p>
        </p:txBody>
      </p:sp>
    </p:spTree>
    <p:extLst>
      <p:ext uri="{BB962C8B-B14F-4D97-AF65-F5344CB8AC3E}">
        <p14:creationId xmlns:p14="http://schemas.microsoft.com/office/powerpoint/2010/main" val="4135008218"/>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0594-571C-5F73-8890-019A2657CF9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90E1861-1F43-F50D-DE17-6A3A0823564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183BEEE-E717-876D-10B0-A2CC1E11F6D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CB57377-4D82-B7AD-6624-375559D34368}"/>
              </a:ext>
            </a:extLst>
          </p:cNvPr>
          <p:cNvSpPr>
            <a:spLocks noGrp="1"/>
          </p:cNvSpPr>
          <p:nvPr>
            <p:ph type="sldNum" sz="quarter" idx="5"/>
          </p:nvPr>
        </p:nvSpPr>
        <p:spPr/>
        <p:txBody>
          <a:bodyPr/>
          <a:lstStyle/>
          <a:p>
            <a:fld id="{65F912BB-319D-D549-87C6-6D7C620A364C}" type="slidenum">
              <a:rPr lang="pl-PL" smtClean="0"/>
              <a:t>254</a:t>
            </a:fld>
            <a:endParaRPr lang="pl-PL"/>
          </a:p>
        </p:txBody>
      </p:sp>
    </p:spTree>
    <p:extLst>
      <p:ext uri="{BB962C8B-B14F-4D97-AF65-F5344CB8AC3E}">
        <p14:creationId xmlns:p14="http://schemas.microsoft.com/office/powerpoint/2010/main" val="3585819244"/>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13CB1-0466-3480-2CE4-578612592ED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D8AAD22-F699-EB69-6087-BB67A672FEF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1A5B71-0003-EC9B-FCBB-4F94B4AB87B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AD0FE38-2553-AB47-BA63-0B1B6C432041}"/>
              </a:ext>
            </a:extLst>
          </p:cNvPr>
          <p:cNvSpPr>
            <a:spLocks noGrp="1"/>
          </p:cNvSpPr>
          <p:nvPr>
            <p:ph type="sldNum" sz="quarter" idx="5"/>
          </p:nvPr>
        </p:nvSpPr>
        <p:spPr/>
        <p:txBody>
          <a:bodyPr/>
          <a:lstStyle/>
          <a:p>
            <a:fld id="{65F912BB-319D-D549-87C6-6D7C620A364C}" type="slidenum">
              <a:rPr lang="pl-PL" smtClean="0"/>
              <a:t>255</a:t>
            </a:fld>
            <a:endParaRPr lang="pl-PL"/>
          </a:p>
        </p:txBody>
      </p:sp>
    </p:spTree>
    <p:extLst>
      <p:ext uri="{BB962C8B-B14F-4D97-AF65-F5344CB8AC3E}">
        <p14:creationId xmlns:p14="http://schemas.microsoft.com/office/powerpoint/2010/main" val="106009811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13929-2322-065A-E1ED-5CD72B1154C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00BD8E2-078F-3B66-5FF6-5E4CFDA735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DB1D44-6CBB-30DE-DC5D-B30B918BC34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E6ED9F1-2CB9-7681-DB86-5375695AEF43}"/>
              </a:ext>
            </a:extLst>
          </p:cNvPr>
          <p:cNvSpPr>
            <a:spLocks noGrp="1"/>
          </p:cNvSpPr>
          <p:nvPr>
            <p:ph type="sldNum" sz="quarter" idx="5"/>
          </p:nvPr>
        </p:nvSpPr>
        <p:spPr/>
        <p:txBody>
          <a:bodyPr/>
          <a:lstStyle/>
          <a:p>
            <a:fld id="{65F912BB-319D-D549-87C6-6D7C620A364C}" type="slidenum">
              <a:rPr lang="pl-PL" smtClean="0"/>
              <a:t>256</a:t>
            </a:fld>
            <a:endParaRPr lang="pl-PL"/>
          </a:p>
        </p:txBody>
      </p:sp>
    </p:spTree>
    <p:extLst>
      <p:ext uri="{BB962C8B-B14F-4D97-AF65-F5344CB8AC3E}">
        <p14:creationId xmlns:p14="http://schemas.microsoft.com/office/powerpoint/2010/main" val="19618654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BC9B7-CBFA-1328-441F-CE7050B19C4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299DF37-36F6-3F4B-9C88-7EEDA9571EF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ACA826-3CDE-BCA8-93CE-231AF8B4E2E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E57621C-5C7A-CDA3-8590-C24B7D88EF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8475299"/>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9EDB-2C17-7D7E-AEAC-38B14A91923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408474-9FC2-193E-96DC-362744407B8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E57247-31B8-8D01-248C-33AD61C02DF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C44F900-57DC-0424-6597-6332754D0B10}"/>
              </a:ext>
            </a:extLst>
          </p:cNvPr>
          <p:cNvSpPr>
            <a:spLocks noGrp="1"/>
          </p:cNvSpPr>
          <p:nvPr>
            <p:ph type="sldNum" sz="quarter" idx="5"/>
          </p:nvPr>
        </p:nvSpPr>
        <p:spPr/>
        <p:txBody>
          <a:bodyPr/>
          <a:lstStyle/>
          <a:p>
            <a:fld id="{65F912BB-319D-D549-87C6-6D7C620A364C}" type="slidenum">
              <a:rPr lang="pl-PL" smtClean="0"/>
              <a:t>257</a:t>
            </a:fld>
            <a:endParaRPr lang="pl-PL"/>
          </a:p>
        </p:txBody>
      </p:sp>
    </p:spTree>
    <p:extLst>
      <p:ext uri="{BB962C8B-B14F-4D97-AF65-F5344CB8AC3E}">
        <p14:creationId xmlns:p14="http://schemas.microsoft.com/office/powerpoint/2010/main" val="4157461755"/>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D44AC-4A49-046F-9C27-668C79A2FC1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C4EF6B8-11D6-3836-870A-A49BCD75262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DFB5A74-A285-8D1A-043C-8B164492638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3328267-F3C0-E5AB-F82B-FFF0EEC2C751}"/>
              </a:ext>
            </a:extLst>
          </p:cNvPr>
          <p:cNvSpPr>
            <a:spLocks noGrp="1"/>
          </p:cNvSpPr>
          <p:nvPr>
            <p:ph type="sldNum" sz="quarter" idx="5"/>
          </p:nvPr>
        </p:nvSpPr>
        <p:spPr/>
        <p:txBody>
          <a:bodyPr/>
          <a:lstStyle/>
          <a:p>
            <a:fld id="{65F912BB-319D-D549-87C6-6D7C620A364C}" type="slidenum">
              <a:rPr lang="pl-PL" smtClean="0"/>
              <a:t>258</a:t>
            </a:fld>
            <a:endParaRPr lang="pl-PL"/>
          </a:p>
        </p:txBody>
      </p:sp>
    </p:spTree>
    <p:extLst>
      <p:ext uri="{BB962C8B-B14F-4D97-AF65-F5344CB8AC3E}">
        <p14:creationId xmlns:p14="http://schemas.microsoft.com/office/powerpoint/2010/main" val="4214698346"/>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555A7-D50B-D12E-50DC-7D2EBA74CA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640BBE5-E061-8427-0AB6-A79B3225CE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00DAD34-A573-F59E-BB7E-FB3CD5644A1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ABFB7DB-B8D0-7C61-BE84-53B749B7447E}"/>
              </a:ext>
            </a:extLst>
          </p:cNvPr>
          <p:cNvSpPr>
            <a:spLocks noGrp="1"/>
          </p:cNvSpPr>
          <p:nvPr>
            <p:ph type="sldNum" sz="quarter" idx="5"/>
          </p:nvPr>
        </p:nvSpPr>
        <p:spPr/>
        <p:txBody>
          <a:bodyPr/>
          <a:lstStyle/>
          <a:p>
            <a:fld id="{65F912BB-319D-D549-87C6-6D7C620A364C}" type="slidenum">
              <a:rPr lang="pl-PL" smtClean="0"/>
              <a:t>259</a:t>
            </a:fld>
            <a:endParaRPr lang="pl-PL"/>
          </a:p>
        </p:txBody>
      </p:sp>
    </p:spTree>
    <p:extLst>
      <p:ext uri="{BB962C8B-B14F-4D97-AF65-F5344CB8AC3E}">
        <p14:creationId xmlns:p14="http://schemas.microsoft.com/office/powerpoint/2010/main" val="1135733354"/>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995D9-6970-E7D0-7F8A-BD274F3110E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9C06BA0-D1C5-4611-5A68-88E31920F41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A2E193-9714-CCD5-09E4-9782953FF6A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6C8F944-6AEF-D3F9-B805-217D320DB66A}"/>
              </a:ext>
            </a:extLst>
          </p:cNvPr>
          <p:cNvSpPr>
            <a:spLocks noGrp="1"/>
          </p:cNvSpPr>
          <p:nvPr>
            <p:ph type="sldNum" sz="quarter" idx="5"/>
          </p:nvPr>
        </p:nvSpPr>
        <p:spPr/>
        <p:txBody>
          <a:bodyPr/>
          <a:lstStyle/>
          <a:p>
            <a:fld id="{65F912BB-319D-D549-87C6-6D7C620A364C}" type="slidenum">
              <a:rPr lang="pl-PL" smtClean="0"/>
              <a:t>260</a:t>
            </a:fld>
            <a:endParaRPr lang="pl-PL"/>
          </a:p>
        </p:txBody>
      </p:sp>
    </p:spTree>
    <p:extLst>
      <p:ext uri="{BB962C8B-B14F-4D97-AF65-F5344CB8AC3E}">
        <p14:creationId xmlns:p14="http://schemas.microsoft.com/office/powerpoint/2010/main" val="2171327565"/>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C2B1D-431A-351C-1741-E61FF91AE75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2D0A93B-18BD-DDB2-9011-18617E5AA6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D2CA68-E22D-1232-5296-2B07105F895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80B2F2E-31CE-F308-D00E-70C01836015F}"/>
              </a:ext>
            </a:extLst>
          </p:cNvPr>
          <p:cNvSpPr>
            <a:spLocks noGrp="1"/>
          </p:cNvSpPr>
          <p:nvPr>
            <p:ph type="sldNum" sz="quarter" idx="5"/>
          </p:nvPr>
        </p:nvSpPr>
        <p:spPr/>
        <p:txBody>
          <a:bodyPr/>
          <a:lstStyle/>
          <a:p>
            <a:fld id="{65F912BB-319D-D549-87C6-6D7C620A364C}" type="slidenum">
              <a:rPr lang="pl-PL" smtClean="0"/>
              <a:t>261</a:t>
            </a:fld>
            <a:endParaRPr lang="pl-PL"/>
          </a:p>
        </p:txBody>
      </p:sp>
    </p:spTree>
    <p:extLst>
      <p:ext uri="{BB962C8B-B14F-4D97-AF65-F5344CB8AC3E}">
        <p14:creationId xmlns:p14="http://schemas.microsoft.com/office/powerpoint/2010/main" val="3746260144"/>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BF0EC-C447-AFDC-5E74-09381FE94B2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40F5C5D-EAF6-8F22-13A2-C8A3E14DEA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FF046E-29A4-46F0-788D-745FE6F8172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FF9AB1E-7769-505F-9B76-43B73F12A183}"/>
              </a:ext>
            </a:extLst>
          </p:cNvPr>
          <p:cNvSpPr>
            <a:spLocks noGrp="1"/>
          </p:cNvSpPr>
          <p:nvPr>
            <p:ph type="sldNum" sz="quarter" idx="5"/>
          </p:nvPr>
        </p:nvSpPr>
        <p:spPr/>
        <p:txBody>
          <a:bodyPr/>
          <a:lstStyle/>
          <a:p>
            <a:fld id="{65F912BB-319D-D549-87C6-6D7C620A364C}" type="slidenum">
              <a:rPr lang="pl-PL" smtClean="0"/>
              <a:t>262</a:t>
            </a:fld>
            <a:endParaRPr lang="pl-PL"/>
          </a:p>
        </p:txBody>
      </p:sp>
    </p:spTree>
    <p:extLst>
      <p:ext uri="{BB962C8B-B14F-4D97-AF65-F5344CB8AC3E}">
        <p14:creationId xmlns:p14="http://schemas.microsoft.com/office/powerpoint/2010/main" val="2899485232"/>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D3B33-7EF0-2B88-D755-06C33517CC2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A9F3273-8B51-A0CB-4217-1F59D9CA8D0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D39BB0-CE0F-2595-0FCE-A134738261D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F9969E8-0AF2-1EA8-5048-CDC5BB570BE3}"/>
              </a:ext>
            </a:extLst>
          </p:cNvPr>
          <p:cNvSpPr>
            <a:spLocks noGrp="1"/>
          </p:cNvSpPr>
          <p:nvPr>
            <p:ph type="sldNum" sz="quarter" idx="5"/>
          </p:nvPr>
        </p:nvSpPr>
        <p:spPr/>
        <p:txBody>
          <a:bodyPr/>
          <a:lstStyle/>
          <a:p>
            <a:fld id="{65F912BB-319D-D549-87C6-6D7C620A364C}" type="slidenum">
              <a:rPr lang="pl-PL" smtClean="0"/>
              <a:t>263</a:t>
            </a:fld>
            <a:endParaRPr lang="pl-PL"/>
          </a:p>
        </p:txBody>
      </p:sp>
    </p:spTree>
    <p:extLst>
      <p:ext uri="{BB962C8B-B14F-4D97-AF65-F5344CB8AC3E}">
        <p14:creationId xmlns:p14="http://schemas.microsoft.com/office/powerpoint/2010/main" val="3349344124"/>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49B39-5092-DC7F-3716-AF63888BC6D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975C1C-6F26-547B-2332-692BAE13E8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BB0008-E774-1CAF-70C4-FE69F295ABF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1374865-3E2A-8B2C-611A-F6EC74D76E20}"/>
              </a:ext>
            </a:extLst>
          </p:cNvPr>
          <p:cNvSpPr>
            <a:spLocks noGrp="1"/>
          </p:cNvSpPr>
          <p:nvPr>
            <p:ph type="sldNum" sz="quarter" idx="5"/>
          </p:nvPr>
        </p:nvSpPr>
        <p:spPr/>
        <p:txBody>
          <a:bodyPr/>
          <a:lstStyle/>
          <a:p>
            <a:fld id="{65F912BB-319D-D549-87C6-6D7C620A364C}" type="slidenum">
              <a:rPr lang="pl-PL" smtClean="0"/>
              <a:t>264</a:t>
            </a:fld>
            <a:endParaRPr lang="pl-PL"/>
          </a:p>
        </p:txBody>
      </p:sp>
    </p:spTree>
    <p:extLst>
      <p:ext uri="{BB962C8B-B14F-4D97-AF65-F5344CB8AC3E}">
        <p14:creationId xmlns:p14="http://schemas.microsoft.com/office/powerpoint/2010/main" val="338503086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7B94F-07D6-1D52-20BF-703A68C297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64C1BC7-A180-6ABB-D076-9AEFD2D232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506BC17-2172-063C-3F1E-D07CDEC268C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10FAF19-393C-26F7-E71F-44DB59961F27}"/>
              </a:ext>
            </a:extLst>
          </p:cNvPr>
          <p:cNvSpPr>
            <a:spLocks noGrp="1"/>
          </p:cNvSpPr>
          <p:nvPr>
            <p:ph type="sldNum" sz="quarter" idx="5"/>
          </p:nvPr>
        </p:nvSpPr>
        <p:spPr/>
        <p:txBody>
          <a:bodyPr/>
          <a:lstStyle/>
          <a:p>
            <a:fld id="{65F912BB-319D-D549-87C6-6D7C620A364C}" type="slidenum">
              <a:rPr lang="pl-PL" smtClean="0"/>
              <a:t>265</a:t>
            </a:fld>
            <a:endParaRPr lang="pl-PL"/>
          </a:p>
        </p:txBody>
      </p:sp>
    </p:spTree>
    <p:extLst>
      <p:ext uri="{BB962C8B-B14F-4D97-AF65-F5344CB8AC3E}">
        <p14:creationId xmlns:p14="http://schemas.microsoft.com/office/powerpoint/2010/main" val="2873893858"/>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B2EEC-746A-8527-6721-AD87CB5416A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07201FD-6316-57BC-103F-089D5D2E639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DE583A-E723-2295-7AB8-6C41745EE39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E0ADD68-3AC6-C249-E916-B6A922D495CD}"/>
              </a:ext>
            </a:extLst>
          </p:cNvPr>
          <p:cNvSpPr>
            <a:spLocks noGrp="1"/>
          </p:cNvSpPr>
          <p:nvPr>
            <p:ph type="sldNum" sz="quarter" idx="5"/>
          </p:nvPr>
        </p:nvSpPr>
        <p:spPr/>
        <p:txBody>
          <a:bodyPr/>
          <a:lstStyle/>
          <a:p>
            <a:fld id="{65F912BB-319D-D549-87C6-6D7C620A364C}" type="slidenum">
              <a:rPr lang="pl-PL" smtClean="0"/>
              <a:t>266</a:t>
            </a:fld>
            <a:endParaRPr lang="pl-PL"/>
          </a:p>
        </p:txBody>
      </p:sp>
    </p:spTree>
    <p:extLst>
      <p:ext uri="{BB962C8B-B14F-4D97-AF65-F5344CB8AC3E}">
        <p14:creationId xmlns:p14="http://schemas.microsoft.com/office/powerpoint/2010/main" val="3313312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9385A-767C-9A70-BC1D-C19AAD2E400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CF5EC5-065B-235B-1EB4-30B7982B57C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103EAA-5923-043A-B68E-C7AF850EC3F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176E0E1-C33D-DF83-5716-69CE69B3FC6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1512644"/>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78D14-3B8C-1122-BB9B-A8D7DC54907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87E6E2-6361-6327-31A8-A0740E4C281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BB4B258-78D3-EB09-3832-9FCF317981A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4E7CB24-6A11-077D-E437-B03061165702}"/>
              </a:ext>
            </a:extLst>
          </p:cNvPr>
          <p:cNvSpPr>
            <a:spLocks noGrp="1"/>
          </p:cNvSpPr>
          <p:nvPr>
            <p:ph type="sldNum" sz="quarter" idx="5"/>
          </p:nvPr>
        </p:nvSpPr>
        <p:spPr/>
        <p:txBody>
          <a:bodyPr/>
          <a:lstStyle/>
          <a:p>
            <a:fld id="{65F912BB-319D-D549-87C6-6D7C620A364C}" type="slidenum">
              <a:rPr lang="pl-PL" smtClean="0"/>
              <a:t>267</a:t>
            </a:fld>
            <a:endParaRPr lang="pl-PL"/>
          </a:p>
        </p:txBody>
      </p:sp>
    </p:spTree>
    <p:extLst>
      <p:ext uri="{BB962C8B-B14F-4D97-AF65-F5344CB8AC3E}">
        <p14:creationId xmlns:p14="http://schemas.microsoft.com/office/powerpoint/2010/main" val="268762353"/>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BB50A-727A-5ADA-9DD8-846E5EACE61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AF6E570-34CE-DF0E-4B99-BEBB89A5DC2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6F89E29-1661-DDA8-DCEA-B74FBCCB300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47E85DA-01AA-A541-0D4F-9C09D8C695E0}"/>
              </a:ext>
            </a:extLst>
          </p:cNvPr>
          <p:cNvSpPr>
            <a:spLocks noGrp="1"/>
          </p:cNvSpPr>
          <p:nvPr>
            <p:ph type="sldNum" sz="quarter" idx="5"/>
          </p:nvPr>
        </p:nvSpPr>
        <p:spPr/>
        <p:txBody>
          <a:bodyPr/>
          <a:lstStyle/>
          <a:p>
            <a:fld id="{65F912BB-319D-D549-87C6-6D7C620A364C}" type="slidenum">
              <a:rPr lang="pl-PL" smtClean="0"/>
              <a:t>268</a:t>
            </a:fld>
            <a:endParaRPr lang="pl-PL"/>
          </a:p>
        </p:txBody>
      </p:sp>
    </p:spTree>
    <p:extLst>
      <p:ext uri="{BB962C8B-B14F-4D97-AF65-F5344CB8AC3E}">
        <p14:creationId xmlns:p14="http://schemas.microsoft.com/office/powerpoint/2010/main" val="4158575484"/>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456E5-E9AC-0225-CF7E-817989F8C91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AC906F5-80AB-8BEB-D7F1-CEA46EB05D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C91E892-C43A-7912-90E8-6F89B4C9E54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D7BABD1-E0FD-0391-35C5-E9E55C7F9EAE}"/>
              </a:ext>
            </a:extLst>
          </p:cNvPr>
          <p:cNvSpPr>
            <a:spLocks noGrp="1"/>
          </p:cNvSpPr>
          <p:nvPr>
            <p:ph type="sldNum" sz="quarter" idx="5"/>
          </p:nvPr>
        </p:nvSpPr>
        <p:spPr/>
        <p:txBody>
          <a:bodyPr/>
          <a:lstStyle/>
          <a:p>
            <a:fld id="{65F912BB-319D-D549-87C6-6D7C620A364C}" type="slidenum">
              <a:rPr lang="pl-PL" smtClean="0"/>
              <a:t>269</a:t>
            </a:fld>
            <a:endParaRPr lang="pl-PL"/>
          </a:p>
        </p:txBody>
      </p:sp>
    </p:spTree>
    <p:extLst>
      <p:ext uri="{BB962C8B-B14F-4D97-AF65-F5344CB8AC3E}">
        <p14:creationId xmlns:p14="http://schemas.microsoft.com/office/powerpoint/2010/main" val="1542315123"/>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2ECA-78E8-8D2C-0D52-05FABF4A3BD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20CB7E-E7E1-782F-0085-0A4F33C1375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56A420-9D74-20C7-8108-0579B6021E0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1B0093C-0899-B297-BAD8-898C402E1CD8}"/>
              </a:ext>
            </a:extLst>
          </p:cNvPr>
          <p:cNvSpPr>
            <a:spLocks noGrp="1"/>
          </p:cNvSpPr>
          <p:nvPr>
            <p:ph type="sldNum" sz="quarter" idx="5"/>
          </p:nvPr>
        </p:nvSpPr>
        <p:spPr/>
        <p:txBody>
          <a:bodyPr/>
          <a:lstStyle/>
          <a:p>
            <a:fld id="{65F912BB-319D-D549-87C6-6D7C620A364C}" type="slidenum">
              <a:rPr lang="pl-PL" smtClean="0"/>
              <a:t>270</a:t>
            </a:fld>
            <a:endParaRPr lang="pl-PL"/>
          </a:p>
        </p:txBody>
      </p:sp>
    </p:spTree>
    <p:extLst>
      <p:ext uri="{BB962C8B-B14F-4D97-AF65-F5344CB8AC3E}">
        <p14:creationId xmlns:p14="http://schemas.microsoft.com/office/powerpoint/2010/main" val="2812861824"/>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01D4A-8420-23D7-EF48-9B8F61FA26F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77140AE-3D05-2A24-7BB0-40B9CE3A2E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66805D4-DAE0-4D46-F533-D988D8CE9A5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12DC157-554E-2C58-03F4-D5DAD2B03DE7}"/>
              </a:ext>
            </a:extLst>
          </p:cNvPr>
          <p:cNvSpPr>
            <a:spLocks noGrp="1"/>
          </p:cNvSpPr>
          <p:nvPr>
            <p:ph type="sldNum" sz="quarter" idx="5"/>
          </p:nvPr>
        </p:nvSpPr>
        <p:spPr/>
        <p:txBody>
          <a:bodyPr/>
          <a:lstStyle/>
          <a:p>
            <a:fld id="{65F912BB-319D-D549-87C6-6D7C620A364C}" type="slidenum">
              <a:rPr lang="pl-PL" smtClean="0"/>
              <a:t>271</a:t>
            </a:fld>
            <a:endParaRPr lang="pl-PL"/>
          </a:p>
        </p:txBody>
      </p:sp>
    </p:spTree>
    <p:extLst>
      <p:ext uri="{BB962C8B-B14F-4D97-AF65-F5344CB8AC3E}">
        <p14:creationId xmlns:p14="http://schemas.microsoft.com/office/powerpoint/2010/main" val="847753217"/>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07C6C-B45C-B645-1C2F-4CDA7182E4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2102435-AAF7-7FEE-816F-151D4E8EAB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73659E-E8A4-7DF8-AFD8-5F5830900C8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E1CFEA7-D020-6AC2-895C-F4C71BCC8857}"/>
              </a:ext>
            </a:extLst>
          </p:cNvPr>
          <p:cNvSpPr>
            <a:spLocks noGrp="1"/>
          </p:cNvSpPr>
          <p:nvPr>
            <p:ph type="sldNum" sz="quarter" idx="5"/>
          </p:nvPr>
        </p:nvSpPr>
        <p:spPr/>
        <p:txBody>
          <a:bodyPr/>
          <a:lstStyle/>
          <a:p>
            <a:fld id="{65F912BB-319D-D549-87C6-6D7C620A364C}" type="slidenum">
              <a:rPr lang="pl-PL" smtClean="0"/>
              <a:t>272</a:t>
            </a:fld>
            <a:endParaRPr lang="pl-PL"/>
          </a:p>
        </p:txBody>
      </p:sp>
    </p:spTree>
    <p:extLst>
      <p:ext uri="{BB962C8B-B14F-4D97-AF65-F5344CB8AC3E}">
        <p14:creationId xmlns:p14="http://schemas.microsoft.com/office/powerpoint/2010/main" val="1919882032"/>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FC98C-57B0-8764-6F29-8C8F5C73445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171B57-0439-615E-E77C-86099BFCAF1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3BF4665-1E97-9FAB-6B19-F5600B795D3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1D7F963-EA6D-8D1D-F3A8-AD4D6C29005E}"/>
              </a:ext>
            </a:extLst>
          </p:cNvPr>
          <p:cNvSpPr>
            <a:spLocks noGrp="1"/>
          </p:cNvSpPr>
          <p:nvPr>
            <p:ph type="sldNum" sz="quarter" idx="5"/>
          </p:nvPr>
        </p:nvSpPr>
        <p:spPr/>
        <p:txBody>
          <a:bodyPr/>
          <a:lstStyle/>
          <a:p>
            <a:fld id="{65F912BB-319D-D549-87C6-6D7C620A364C}" type="slidenum">
              <a:rPr lang="pl-PL" smtClean="0"/>
              <a:t>273</a:t>
            </a:fld>
            <a:endParaRPr lang="pl-PL"/>
          </a:p>
        </p:txBody>
      </p:sp>
    </p:spTree>
    <p:extLst>
      <p:ext uri="{BB962C8B-B14F-4D97-AF65-F5344CB8AC3E}">
        <p14:creationId xmlns:p14="http://schemas.microsoft.com/office/powerpoint/2010/main" val="2581882417"/>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D716-0751-4FF2-F8A8-4B75102B6B4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06C66F-8A82-EABD-29EB-C9EF5FD1B1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EB059C-C1E9-6FC2-5CCA-17DC4406A0F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F433011-6AE7-C651-6795-7ABF615E51F5}"/>
              </a:ext>
            </a:extLst>
          </p:cNvPr>
          <p:cNvSpPr>
            <a:spLocks noGrp="1"/>
          </p:cNvSpPr>
          <p:nvPr>
            <p:ph type="sldNum" sz="quarter" idx="5"/>
          </p:nvPr>
        </p:nvSpPr>
        <p:spPr/>
        <p:txBody>
          <a:bodyPr/>
          <a:lstStyle/>
          <a:p>
            <a:fld id="{65F912BB-319D-D549-87C6-6D7C620A364C}" type="slidenum">
              <a:rPr lang="pl-PL" smtClean="0"/>
              <a:t>274</a:t>
            </a:fld>
            <a:endParaRPr lang="pl-PL"/>
          </a:p>
        </p:txBody>
      </p:sp>
    </p:spTree>
    <p:extLst>
      <p:ext uri="{BB962C8B-B14F-4D97-AF65-F5344CB8AC3E}">
        <p14:creationId xmlns:p14="http://schemas.microsoft.com/office/powerpoint/2010/main" val="1756312837"/>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B109-CF4B-7088-A0F7-A5AB5D894AB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DF8DBA-B7CC-8FDE-194B-62BF91BC924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AE14C8-A67F-5759-5726-2615EBD9331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B8D5C4C-6BAD-E003-BDDE-AEACEF65B73E}"/>
              </a:ext>
            </a:extLst>
          </p:cNvPr>
          <p:cNvSpPr>
            <a:spLocks noGrp="1"/>
          </p:cNvSpPr>
          <p:nvPr>
            <p:ph type="sldNum" sz="quarter" idx="5"/>
          </p:nvPr>
        </p:nvSpPr>
        <p:spPr/>
        <p:txBody>
          <a:bodyPr/>
          <a:lstStyle/>
          <a:p>
            <a:fld id="{65F912BB-319D-D549-87C6-6D7C620A364C}" type="slidenum">
              <a:rPr lang="pl-PL" smtClean="0"/>
              <a:t>275</a:t>
            </a:fld>
            <a:endParaRPr lang="pl-PL"/>
          </a:p>
        </p:txBody>
      </p:sp>
    </p:spTree>
    <p:extLst>
      <p:ext uri="{BB962C8B-B14F-4D97-AF65-F5344CB8AC3E}">
        <p14:creationId xmlns:p14="http://schemas.microsoft.com/office/powerpoint/2010/main" val="3183576640"/>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AF58-80BD-94D7-AD13-E9E38DC866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9378344-47F4-4D10-DEC9-BB2A7F1657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50F040-8252-AA93-B2F9-A4E1E62807D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BA61CE2-5D8C-46D8-AAD4-3380404B8307}"/>
              </a:ext>
            </a:extLst>
          </p:cNvPr>
          <p:cNvSpPr>
            <a:spLocks noGrp="1"/>
          </p:cNvSpPr>
          <p:nvPr>
            <p:ph type="sldNum" sz="quarter" idx="5"/>
          </p:nvPr>
        </p:nvSpPr>
        <p:spPr/>
        <p:txBody>
          <a:bodyPr/>
          <a:lstStyle/>
          <a:p>
            <a:fld id="{65F912BB-319D-D549-87C6-6D7C620A364C}" type="slidenum">
              <a:rPr lang="pl-PL" smtClean="0"/>
              <a:t>276</a:t>
            </a:fld>
            <a:endParaRPr lang="pl-PL"/>
          </a:p>
        </p:txBody>
      </p:sp>
    </p:spTree>
    <p:extLst>
      <p:ext uri="{BB962C8B-B14F-4D97-AF65-F5344CB8AC3E}">
        <p14:creationId xmlns:p14="http://schemas.microsoft.com/office/powerpoint/2010/main" val="493503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24A5F-8B56-9B35-2A73-6DB584EDE2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7341F7-466A-8B47-E2C0-603ADEA872C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920266-9B06-E916-6E15-198262672B3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A43C844-4773-F204-9494-B9F5DDC112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0958162"/>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8EBE7-8CFE-478F-12F2-6FCCE54FE7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D4429A-2158-1696-94D8-80AB966EA3A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26E4539-696D-9778-A0A5-3A9B0DA1F73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D222C8F-7DAA-E769-7022-6AF596BE1767}"/>
              </a:ext>
            </a:extLst>
          </p:cNvPr>
          <p:cNvSpPr>
            <a:spLocks noGrp="1"/>
          </p:cNvSpPr>
          <p:nvPr>
            <p:ph type="sldNum" sz="quarter" idx="5"/>
          </p:nvPr>
        </p:nvSpPr>
        <p:spPr/>
        <p:txBody>
          <a:bodyPr/>
          <a:lstStyle/>
          <a:p>
            <a:fld id="{65F912BB-319D-D549-87C6-6D7C620A364C}" type="slidenum">
              <a:rPr lang="pl-PL" smtClean="0"/>
              <a:t>277</a:t>
            </a:fld>
            <a:endParaRPr lang="pl-PL"/>
          </a:p>
        </p:txBody>
      </p:sp>
    </p:spTree>
    <p:extLst>
      <p:ext uri="{BB962C8B-B14F-4D97-AF65-F5344CB8AC3E}">
        <p14:creationId xmlns:p14="http://schemas.microsoft.com/office/powerpoint/2010/main" val="2624462105"/>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0A68C-32CE-1FC4-14D3-7BB7538A139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653B03-2FFA-5303-0CBE-03F8829BB6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21C0BD-CC48-258C-CC26-5D10F745CCE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A300E84-27FD-5BC1-5A04-AD69F13E6AF7}"/>
              </a:ext>
            </a:extLst>
          </p:cNvPr>
          <p:cNvSpPr>
            <a:spLocks noGrp="1"/>
          </p:cNvSpPr>
          <p:nvPr>
            <p:ph type="sldNum" sz="quarter" idx="5"/>
          </p:nvPr>
        </p:nvSpPr>
        <p:spPr/>
        <p:txBody>
          <a:bodyPr/>
          <a:lstStyle/>
          <a:p>
            <a:fld id="{65F912BB-319D-D549-87C6-6D7C620A364C}" type="slidenum">
              <a:rPr lang="pl-PL" smtClean="0"/>
              <a:t>278</a:t>
            </a:fld>
            <a:endParaRPr lang="pl-PL"/>
          </a:p>
        </p:txBody>
      </p:sp>
    </p:spTree>
    <p:extLst>
      <p:ext uri="{BB962C8B-B14F-4D97-AF65-F5344CB8AC3E}">
        <p14:creationId xmlns:p14="http://schemas.microsoft.com/office/powerpoint/2010/main" val="346880535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FE83F-6C76-F853-EE2A-B205652746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7F7283F-200A-6630-61C1-0EC4835DDAF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9BF031E-6186-102A-C25B-1511FBE50CD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6B7ACB8-838C-46D2-45CB-0CEE96038573}"/>
              </a:ext>
            </a:extLst>
          </p:cNvPr>
          <p:cNvSpPr>
            <a:spLocks noGrp="1"/>
          </p:cNvSpPr>
          <p:nvPr>
            <p:ph type="sldNum" sz="quarter" idx="5"/>
          </p:nvPr>
        </p:nvSpPr>
        <p:spPr/>
        <p:txBody>
          <a:bodyPr/>
          <a:lstStyle/>
          <a:p>
            <a:fld id="{65F912BB-319D-D549-87C6-6D7C620A364C}" type="slidenum">
              <a:rPr lang="pl-PL" smtClean="0"/>
              <a:t>279</a:t>
            </a:fld>
            <a:endParaRPr lang="pl-PL"/>
          </a:p>
        </p:txBody>
      </p:sp>
    </p:spTree>
    <p:extLst>
      <p:ext uri="{BB962C8B-B14F-4D97-AF65-F5344CB8AC3E}">
        <p14:creationId xmlns:p14="http://schemas.microsoft.com/office/powerpoint/2010/main" val="195575380"/>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7E24C-65AC-9646-B6BF-A32E75755D7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F0A658C-BAFF-7FDD-AFEB-A126DAC1AAD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D980B2E-E47A-F528-34C9-CD0440337AD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C2AF457-D02F-079E-0612-31A20B413F62}"/>
              </a:ext>
            </a:extLst>
          </p:cNvPr>
          <p:cNvSpPr>
            <a:spLocks noGrp="1"/>
          </p:cNvSpPr>
          <p:nvPr>
            <p:ph type="sldNum" sz="quarter" idx="5"/>
          </p:nvPr>
        </p:nvSpPr>
        <p:spPr/>
        <p:txBody>
          <a:bodyPr/>
          <a:lstStyle/>
          <a:p>
            <a:fld id="{65F912BB-319D-D549-87C6-6D7C620A364C}" type="slidenum">
              <a:rPr lang="pl-PL" smtClean="0"/>
              <a:t>280</a:t>
            </a:fld>
            <a:endParaRPr lang="pl-PL"/>
          </a:p>
        </p:txBody>
      </p:sp>
    </p:spTree>
    <p:extLst>
      <p:ext uri="{BB962C8B-B14F-4D97-AF65-F5344CB8AC3E}">
        <p14:creationId xmlns:p14="http://schemas.microsoft.com/office/powerpoint/2010/main" val="1441562732"/>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DAB1D-2336-499B-214A-B8B8090890E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67AAD5A-074E-B854-9A3C-F14F4C818D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EF8C2E-9E9C-C5AB-9B5D-3249B4D843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8CF86FA-B42D-7F12-C6BC-294025336155}"/>
              </a:ext>
            </a:extLst>
          </p:cNvPr>
          <p:cNvSpPr>
            <a:spLocks noGrp="1"/>
          </p:cNvSpPr>
          <p:nvPr>
            <p:ph type="sldNum" sz="quarter" idx="5"/>
          </p:nvPr>
        </p:nvSpPr>
        <p:spPr/>
        <p:txBody>
          <a:bodyPr/>
          <a:lstStyle/>
          <a:p>
            <a:fld id="{65F912BB-319D-D549-87C6-6D7C620A364C}" type="slidenum">
              <a:rPr lang="pl-PL" smtClean="0"/>
              <a:t>281</a:t>
            </a:fld>
            <a:endParaRPr lang="pl-PL"/>
          </a:p>
        </p:txBody>
      </p:sp>
    </p:spTree>
    <p:extLst>
      <p:ext uri="{BB962C8B-B14F-4D97-AF65-F5344CB8AC3E}">
        <p14:creationId xmlns:p14="http://schemas.microsoft.com/office/powerpoint/2010/main" val="580658690"/>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1ADD6-3AB7-256D-35A7-93382B64F7F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C4FC0B-F14C-DDEC-AA0E-BF070606CA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E9A8E95-6292-0E49-3060-6635E7189C4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918262D-4243-8298-CF79-E99B4DB23FD0}"/>
              </a:ext>
            </a:extLst>
          </p:cNvPr>
          <p:cNvSpPr>
            <a:spLocks noGrp="1"/>
          </p:cNvSpPr>
          <p:nvPr>
            <p:ph type="sldNum" sz="quarter" idx="5"/>
          </p:nvPr>
        </p:nvSpPr>
        <p:spPr/>
        <p:txBody>
          <a:bodyPr/>
          <a:lstStyle/>
          <a:p>
            <a:fld id="{65F912BB-319D-D549-87C6-6D7C620A364C}" type="slidenum">
              <a:rPr lang="pl-PL" smtClean="0"/>
              <a:t>282</a:t>
            </a:fld>
            <a:endParaRPr lang="pl-PL"/>
          </a:p>
        </p:txBody>
      </p:sp>
    </p:spTree>
    <p:extLst>
      <p:ext uri="{BB962C8B-B14F-4D97-AF65-F5344CB8AC3E}">
        <p14:creationId xmlns:p14="http://schemas.microsoft.com/office/powerpoint/2010/main" val="3787197742"/>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87BA3-8949-D199-23AC-6D5DCE3BC53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64CF560-90E9-DC60-9492-8B26DA853F1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6B47EA-47DA-FE15-3AA9-6D755C418C3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B16BABA-A468-0D10-2838-C4C9A80322D3}"/>
              </a:ext>
            </a:extLst>
          </p:cNvPr>
          <p:cNvSpPr>
            <a:spLocks noGrp="1"/>
          </p:cNvSpPr>
          <p:nvPr>
            <p:ph type="sldNum" sz="quarter" idx="5"/>
          </p:nvPr>
        </p:nvSpPr>
        <p:spPr/>
        <p:txBody>
          <a:bodyPr/>
          <a:lstStyle/>
          <a:p>
            <a:fld id="{65F912BB-319D-D549-87C6-6D7C620A364C}" type="slidenum">
              <a:rPr lang="pl-PL" smtClean="0"/>
              <a:t>283</a:t>
            </a:fld>
            <a:endParaRPr lang="pl-PL"/>
          </a:p>
        </p:txBody>
      </p:sp>
    </p:spTree>
    <p:extLst>
      <p:ext uri="{BB962C8B-B14F-4D97-AF65-F5344CB8AC3E}">
        <p14:creationId xmlns:p14="http://schemas.microsoft.com/office/powerpoint/2010/main" val="1127746320"/>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80F1D-6FA1-B799-1CBE-71C16B6A35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5BF493-3B4D-2607-84E7-81245759D3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E844D30-296E-401D-657A-2737A30ED7E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F908BDD-EA41-C1B0-D8ED-7D82CC387AD4}"/>
              </a:ext>
            </a:extLst>
          </p:cNvPr>
          <p:cNvSpPr>
            <a:spLocks noGrp="1"/>
          </p:cNvSpPr>
          <p:nvPr>
            <p:ph type="sldNum" sz="quarter" idx="5"/>
          </p:nvPr>
        </p:nvSpPr>
        <p:spPr/>
        <p:txBody>
          <a:bodyPr/>
          <a:lstStyle/>
          <a:p>
            <a:fld id="{65F912BB-319D-D549-87C6-6D7C620A364C}" type="slidenum">
              <a:rPr lang="pl-PL" smtClean="0"/>
              <a:t>284</a:t>
            </a:fld>
            <a:endParaRPr lang="pl-PL"/>
          </a:p>
        </p:txBody>
      </p:sp>
    </p:spTree>
    <p:extLst>
      <p:ext uri="{BB962C8B-B14F-4D97-AF65-F5344CB8AC3E}">
        <p14:creationId xmlns:p14="http://schemas.microsoft.com/office/powerpoint/2010/main" val="194381470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FE8E4-86F9-8B1F-16A3-913B1654D5B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DC287CB-9DCC-EE5D-7D72-A4538144FEC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599D2CC-0A4A-200F-8A69-274BDCCF638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9071E5D-5759-E352-883E-7EDEB5454BF2}"/>
              </a:ext>
            </a:extLst>
          </p:cNvPr>
          <p:cNvSpPr>
            <a:spLocks noGrp="1"/>
          </p:cNvSpPr>
          <p:nvPr>
            <p:ph type="sldNum" sz="quarter" idx="5"/>
          </p:nvPr>
        </p:nvSpPr>
        <p:spPr/>
        <p:txBody>
          <a:bodyPr/>
          <a:lstStyle/>
          <a:p>
            <a:fld id="{65F912BB-319D-D549-87C6-6D7C620A364C}" type="slidenum">
              <a:rPr lang="pl-PL" smtClean="0"/>
              <a:t>285</a:t>
            </a:fld>
            <a:endParaRPr lang="pl-PL"/>
          </a:p>
        </p:txBody>
      </p:sp>
    </p:spTree>
    <p:extLst>
      <p:ext uri="{BB962C8B-B14F-4D97-AF65-F5344CB8AC3E}">
        <p14:creationId xmlns:p14="http://schemas.microsoft.com/office/powerpoint/2010/main" val="798929133"/>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BE9B8-2DC0-4CD3-26EB-4EA197EACD8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E2FE51E-30E6-A09E-4DCA-CF6F6886AA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752B7F-27CA-3837-7C99-171B238B866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B808714-B211-ECC5-B458-E0AA0756DEF9}"/>
              </a:ext>
            </a:extLst>
          </p:cNvPr>
          <p:cNvSpPr>
            <a:spLocks noGrp="1"/>
          </p:cNvSpPr>
          <p:nvPr>
            <p:ph type="sldNum" sz="quarter" idx="5"/>
          </p:nvPr>
        </p:nvSpPr>
        <p:spPr/>
        <p:txBody>
          <a:bodyPr/>
          <a:lstStyle/>
          <a:p>
            <a:fld id="{65F912BB-319D-D549-87C6-6D7C620A364C}" type="slidenum">
              <a:rPr lang="pl-PL" smtClean="0"/>
              <a:t>286</a:t>
            </a:fld>
            <a:endParaRPr lang="pl-PL"/>
          </a:p>
        </p:txBody>
      </p:sp>
    </p:spTree>
    <p:extLst>
      <p:ext uri="{BB962C8B-B14F-4D97-AF65-F5344CB8AC3E}">
        <p14:creationId xmlns:p14="http://schemas.microsoft.com/office/powerpoint/2010/main" val="28881935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6EFC-0949-B339-A1E8-92B13FAAF77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643044-3D1E-20D8-90D1-CC9F7B23E3B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C781D0-8CFD-2095-62B3-72A5C089185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559ED62-97F1-7291-49EE-D993C0878A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8279998"/>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80225-698E-E105-3203-8D04B69A3B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E89EDCF-AD74-2D87-0A11-1F8B5D804F8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CFCE649-088E-96FB-4DB6-4EF9FB5E128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C83BA61-1E5C-C9A2-8F3F-BCEA2D495DEF}"/>
              </a:ext>
            </a:extLst>
          </p:cNvPr>
          <p:cNvSpPr>
            <a:spLocks noGrp="1"/>
          </p:cNvSpPr>
          <p:nvPr>
            <p:ph type="sldNum" sz="quarter" idx="5"/>
          </p:nvPr>
        </p:nvSpPr>
        <p:spPr/>
        <p:txBody>
          <a:bodyPr/>
          <a:lstStyle/>
          <a:p>
            <a:fld id="{65F912BB-319D-D549-87C6-6D7C620A364C}" type="slidenum">
              <a:rPr lang="pl-PL" smtClean="0"/>
              <a:t>287</a:t>
            </a:fld>
            <a:endParaRPr lang="pl-PL"/>
          </a:p>
        </p:txBody>
      </p:sp>
    </p:spTree>
    <p:extLst>
      <p:ext uri="{BB962C8B-B14F-4D97-AF65-F5344CB8AC3E}">
        <p14:creationId xmlns:p14="http://schemas.microsoft.com/office/powerpoint/2010/main" val="1615014924"/>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52BAD-D68C-F2C8-C8AC-CD69C8E7D1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4B60569-915E-78E3-F281-647A6585A5C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1A44441-DA95-7310-38A5-A7C7C629F33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7592E0A-ABB2-9D96-2C58-0600F5F98922}"/>
              </a:ext>
            </a:extLst>
          </p:cNvPr>
          <p:cNvSpPr>
            <a:spLocks noGrp="1"/>
          </p:cNvSpPr>
          <p:nvPr>
            <p:ph type="sldNum" sz="quarter" idx="5"/>
          </p:nvPr>
        </p:nvSpPr>
        <p:spPr/>
        <p:txBody>
          <a:bodyPr/>
          <a:lstStyle/>
          <a:p>
            <a:fld id="{65F912BB-319D-D549-87C6-6D7C620A364C}" type="slidenum">
              <a:rPr lang="pl-PL" smtClean="0"/>
              <a:t>288</a:t>
            </a:fld>
            <a:endParaRPr lang="pl-PL"/>
          </a:p>
        </p:txBody>
      </p:sp>
    </p:spTree>
    <p:extLst>
      <p:ext uri="{BB962C8B-B14F-4D97-AF65-F5344CB8AC3E}">
        <p14:creationId xmlns:p14="http://schemas.microsoft.com/office/powerpoint/2010/main" val="3026727868"/>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DAD7A-5F6D-0685-9756-CAB5E788055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5ABABBF-9AEA-F4B3-E937-583ECDAE8A8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F5D4836-011C-3CBD-CE87-5D7376BEE37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4A9863B-DB1B-9263-F7BD-8C2162A768E7}"/>
              </a:ext>
            </a:extLst>
          </p:cNvPr>
          <p:cNvSpPr>
            <a:spLocks noGrp="1"/>
          </p:cNvSpPr>
          <p:nvPr>
            <p:ph type="sldNum" sz="quarter" idx="5"/>
          </p:nvPr>
        </p:nvSpPr>
        <p:spPr/>
        <p:txBody>
          <a:bodyPr/>
          <a:lstStyle/>
          <a:p>
            <a:fld id="{65F912BB-319D-D549-87C6-6D7C620A364C}" type="slidenum">
              <a:rPr lang="pl-PL" smtClean="0"/>
              <a:t>289</a:t>
            </a:fld>
            <a:endParaRPr lang="pl-PL"/>
          </a:p>
        </p:txBody>
      </p:sp>
    </p:spTree>
    <p:extLst>
      <p:ext uri="{BB962C8B-B14F-4D97-AF65-F5344CB8AC3E}">
        <p14:creationId xmlns:p14="http://schemas.microsoft.com/office/powerpoint/2010/main" val="3348803542"/>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F4F6-FCBE-F53C-F5A7-468C6B27EAD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F11B508-6CFB-2152-CD12-0B61EFC548F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61D4E6C-58BA-4E4F-71E8-07B560E0BE5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5C1055C-1238-5158-E9A5-99F7B67B8037}"/>
              </a:ext>
            </a:extLst>
          </p:cNvPr>
          <p:cNvSpPr>
            <a:spLocks noGrp="1"/>
          </p:cNvSpPr>
          <p:nvPr>
            <p:ph type="sldNum" sz="quarter" idx="5"/>
          </p:nvPr>
        </p:nvSpPr>
        <p:spPr/>
        <p:txBody>
          <a:bodyPr/>
          <a:lstStyle/>
          <a:p>
            <a:fld id="{65F912BB-319D-D549-87C6-6D7C620A364C}" type="slidenum">
              <a:rPr lang="pl-PL" smtClean="0"/>
              <a:t>290</a:t>
            </a:fld>
            <a:endParaRPr lang="pl-PL"/>
          </a:p>
        </p:txBody>
      </p:sp>
    </p:spTree>
    <p:extLst>
      <p:ext uri="{BB962C8B-B14F-4D97-AF65-F5344CB8AC3E}">
        <p14:creationId xmlns:p14="http://schemas.microsoft.com/office/powerpoint/2010/main" val="3793795772"/>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74A27-2E0D-1750-74FB-60B23473126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AC004DE-652B-067E-DAF3-1584192803F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ED66F0-A8A2-A9CE-1A9A-A5E78FEED3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D2C5345-9D3C-D95F-85EA-030CD88FAC36}"/>
              </a:ext>
            </a:extLst>
          </p:cNvPr>
          <p:cNvSpPr>
            <a:spLocks noGrp="1"/>
          </p:cNvSpPr>
          <p:nvPr>
            <p:ph type="sldNum" sz="quarter" idx="5"/>
          </p:nvPr>
        </p:nvSpPr>
        <p:spPr/>
        <p:txBody>
          <a:bodyPr/>
          <a:lstStyle/>
          <a:p>
            <a:fld id="{65F912BB-319D-D549-87C6-6D7C620A364C}" type="slidenum">
              <a:rPr lang="pl-PL" smtClean="0"/>
              <a:t>291</a:t>
            </a:fld>
            <a:endParaRPr lang="pl-PL"/>
          </a:p>
        </p:txBody>
      </p:sp>
    </p:spTree>
    <p:extLst>
      <p:ext uri="{BB962C8B-B14F-4D97-AF65-F5344CB8AC3E}">
        <p14:creationId xmlns:p14="http://schemas.microsoft.com/office/powerpoint/2010/main" val="701492760"/>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E5CED-CF9B-1CAD-B08F-60160FA6672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B87D28B-FC09-036E-7941-1C8A0F63532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5898B2B-9AAA-2A45-DC1E-62D46F2B5F1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D0B48D6-492A-0744-2630-EF9254EB4B67}"/>
              </a:ext>
            </a:extLst>
          </p:cNvPr>
          <p:cNvSpPr>
            <a:spLocks noGrp="1"/>
          </p:cNvSpPr>
          <p:nvPr>
            <p:ph type="sldNum" sz="quarter" idx="5"/>
          </p:nvPr>
        </p:nvSpPr>
        <p:spPr/>
        <p:txBody>
          <a:bodyPr/>
          <a:lstStyle/>
          <a:p>
            <a:fld id="{65F912BB-319D-D549-87C6-6D7C620A364C}" type="slidenum">
              <a:rPr lang="pl-PL" smtClean="0"/>
              <a:t>292</a:t>
            </a:fld>
            <a:endParaRPr lang="pl-PL"/>
          </a:p>
        </p:txBody>
      </p:sp>
    </p:spTree>
    <p:extLst>
      <p:ext uri="{BB962C8B-B14F-4D97-AF65-F5344CB8AC3E}">
        <p14:creationId xmlns:p14="http://schemas.microsoft.com/office/powerpoint/2010/main" val="3283350889"/>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79171-068F-3239-301B-4F8F0282933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7F58E23-6990-5848-CDF3-294E89D2A7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D6BBB4-1B4D-8B03-407A-D6AEE0287D7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B4D50C2-996F-7A97-E65A-6E2B459E15C6}"/>
              </a:ext>
            </a:extLst>
          </p:cNvPr>
          <p:cNvSpPr>
            <a:spLocks noGrp="1"/>
          </p:cNvSpPr>
          <p:nvPr>
            <p:ph type="sldNum" sz="quarter" idx="5"/>
          </p:nvPr>
        </p:nvSpPr>
        <p:spPr/>
        <p:txBody>
          <a:bodyPr/>
          <a:lstStyle/>
          <a:p>
            <a:fld id="{65F912BB-319D-D549-87C6-6D7C620A364C}" type="slidenum">
              <a:rPr lang="pl-PL" smtClean="0"/>
              <a:t>293</a:t>
            </a:fld>
            <a:endParaRPr lang="pl-PL"/>
          </a:p>
        </p:txBody>
      </p:sp>
    </p:spTree>
    <p:extLst>
      <p:ext uri="{BB962C8B-B14F-4D97-AF65-F5344CB8AC3E}">
        <p14:creationId xmlns:p14="http://schemas.microsoft.com/office/powerpoint/2010/main" val="354822096"/>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48402-401C-05D8-070D-18837BA8F58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27EBCE-CBFC-A070-C991-7861F02E96C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ADA7220-6BB0-4F23-8C91-3CFEBC4C9DA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9B7C85A-33AF-0D32-39F0-4C495AD646CB}"/>
              </a:ext>
            </a:extLst>
          </p:cNvPr>
          <p:cNvSpPr>
            <a:spLocks noGrp="1"/>
          </p:cNvSpPr>
          <p:nvPr>
            <p:ph type="sldNum" sz="quarter" idx="5"/>
          </p:nvPr>
        </p:nvSpPr>
        <p:spPr/>
        <p:txBody>
          <a:bodyPr/>
          <a:lstStyle/>
          <a:p>
            <a:fld id="{65F912BB-319D-D549-87C6-6D7C620A364C}" type="slidenum">
              <a:rPr lang="pl-PL" smtClean="0"/>
              <a:t>294</a:t>
            </a:fld>
            <a:endParaRPr lang="pl-PL"/>
          </a:p>
        </p:txBody>
      </p:sp>
    </p:spTree>
    <p:extLst>
      <p:ext uri="{BB962C8B-B14F-4D97-AF65-F5344CB8AC3E}">
        <p14:creationId xmlns:p14="http://schemas.microsoft.com/office/powerpoint/2010/main" val="2731532713"/>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657BE-4539-1953-6B1B-C2229510515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9011E24-9DF7-5A89-A870-B265E6FC1B1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06DFA41-37E1-2A0C-27D1-017640B8EA8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8EEFF4E-3046-1650-343D-4114788205B2}"/>
              </a:ext>
            </a:extLst>
          </p:cNvPr>
          <p:cNvSpPr>
            <a:spLocks noGrp="1"/>
          </p:cNvSpPr>
          <p:nvPr>
            <p:ph type="sldNum" sz="quarter" idx="5"/>
          </p:nvPr>
        </p:nvSpPr>
        <p:spPr/>
        <p:txBody>
          <a:bodyPr/>
          <a:lstStyle/>
          <a:p>
            <a:fld id="{65F912BB-319D-D549-87C6-6D7C620A364C}" type="slidenum">
              <a:rPr lang="pl-PL" smtClean="0"/>
              <a:t>295</a:t>
            </a:fld>
            <a:endParaRPr lang="pl-PL"/>
          </a:p>
        </p:txBody>
      </p:sp>
    </p:spTree>
    <p:extLst>
      <p:ext uri="{BB962C8B-B14F-4D97-AF65-F5344CB8AC3E}">
        <p14:creationId xmlns:p14="http://schemas.microsoft.com/office/powerpoint/2010/main" val="1444333796"/>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536A4-FBF5-533D-943A-901BC61A1C8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C01F769-A262-2E5B-C4FE-9FBDCFBAC9E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DD4256B-575B-F425-6C1C-40FAD6DB598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2B47E27-A860-EF72-F56A-99FF49651747}"/>
              </a:ext>
            </a:extLst>
          </p:cNvPr>
          <p:cNvSpPr>
            <a:spLocks noGrp="1"/>
          </p:cNvSpPr>
          <p:nvPr>
            <p:ph type="sldNum" sz="quarter" idx="5"/>
          </p:nvPr>
        </p:nvSpPr>
        <p:spPr/>
        <p:txBody>
          <a:bodyPr/>
          <a:lstStyle/>
          <a:p>
            <a:fld id="{65F912BB-319D-D549-87C6-6D7C620A364C}" type="slidenum">
              <a:rPr lang="pl-PL" smtClean="0"/>
              <a:t>296</a:t>
            </a:fld>
            <a:endParaRPr lang="pl-PL"/>
          </a:p>
        </p:txBody>
      </p:sp>
    </p:spTree>
    <p:extLst>
      <p:ext uri="{BB962C8B-B14F-4D97-AF65-F5344CB8AC3E}">
        <p14:creationId xmlns:p14="http://schemas.microsoft.com/office/powerpoint/2010/main" val="3503222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C6A62-916B-28FE-A701-C9B497F6F91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57F42B-919A-6D77-1F11-0FCAE1E30C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9464E0D-F1F5-43A4-C461-28ABF233565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9232E25-D3D8-97AC-321F-6D4485212E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2124260"/>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AF96B-1C95-C11B-0AB9-6CC4011E8DA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1DEED9-638F-4A26-B7DF-871B35DE600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C81751B-BAE2-12BC-FBAE-491CE438D6B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CBA0FB9-0646-A52B-582F-7764BB2E42E7}"/>
              </a:ext>
            </a:extLst>
          </p:cNvPr>
          <p:cNvSpPr>
            <a:spLocks noGrp="1"/>
          </p:cNvSpPr>
          <p:nvPr>
            <p:ph type="sldNum" sz="quarter" idx="5"/>
          </p:nvPr>
        </p:nvSpPr>
        <p:spPr/>
        <p:txBody>
          <a:bodyPr/>
          <a:lstStyle/>
          <a:p>
            <a:fld id="{65F912BB-319D-D549-87C6-6D7C620A364C}" type="slidenum">
              <a:rPr lang="pl-PL" smtClean="0"/>
              <a:t>297</a:t>
            </a:fld>
            <a:endParaRPr lang="pl-PL"/>
          </a:p>
        </p:txBody>
      </p:sp>
    </p:spTree>
    <p:extLst>
      <p:ext uri="{BB962C8B-B14F-4D97-AF65-F5344CB8AC3E}">
        <p14:creationId xmlns:p14="http://schemas.microsoft.com/office/powerpoint/2010/main" val="2246203860"/>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C15FC-29A4-1130-51DE-9C0A5A24477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3D94C09-05C4-C0F4-6598-60B70DC767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288E37-EF87-8204-7BD3-EBB182602DC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8FAD869-84A9-3D15-7562-915BD544555B}"/>
              </a:ext>
            </a:extLst>
          </p:cNvPr>
          <p:cNvSpPr>
            <a:spLocks noGrp="1"/>
          </p:cNvSpPr>
          <p:nvPr>
            <p:ph type="sldNum" sz="quarter" idx="5"/>
          </p:nvPr>
        </p:nvSpPr>
        <p:spPr/>
        <p:txBody>
          <a:bodyPr/>
          <a:lstStyle/>
          <a:p>
            <a:fld id="{65F912BB-319D-D549-87C6-6D7C620A364C}" type="slidenum">
              <a:rPr lang="pl-PL" smtClean="0"/>
              <a:t>298</a:t>
            </a:fld>
            <a:endParaRPr lang="pl-PL"/>
          </a:p>
        </p:txBody>
      </p:sp>
    </p:spTree>
    <p:extLst>
      <p:ext uri="{BB962C8B-B14F-4D97-AF65-F5344CB8AC3E}">
        <p14:creationId xmlns:p14="http://schemas.microsoft.com/office/powerpoint/2010/main" val="1555325637"/>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26109-15C8-F78A-3360-2ACA555A02B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8746D42-D258-E53C-EE14-856445324BE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9C517DB-FFB4-0D8B-F622-354D4FF67A5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BFFFFC9-5679-C7E3-724C-352F6FF18296}"/>
              </a:ext>
            </a:extLst>
          </p:cNvPr>
          <p:cNvSpPr>
            <a:spLocks noGrp="1"/>
          </p:cNvSpPr>
          <p:nvPr>
            <p:ph type="sldNum" sz="quarter" idx="5"/>
          </p:nvPr>
        </p:nvSpPr>
        <p:spPr/>
        <p:txBody>
          <a:bodyPr/>
          <a:lstStyle/>
          <a:p>
            <a:fld id="{65F912BB-319D-D549-87C6-6D7C620A364C}" type="slidenum">
              <a:rPr lang="pl-PL" smtClean="0"/>
              <a:t>299</a:t>
            </a:fld>
            <a:endParaRPr lang="pl-PL"/>
          </a:p>
        </p:txBody>
      </p:sp>
    </p:spTree>
    <p:extLst>
      <p:ext uri="{BB962C8B-B14F-4D97-AF65-F5344CB8AC3E}">
        <p14:creationId xmlns:p14="http://schemas.microsoft.com/office/powerpoint/2010/main" val="2273656560"/>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F20A0-82C8-2540-52FF-790DB6C067D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571D61-22EB-97A4-62CF-0D763C7767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1483A66-F1EE-2FCC-D724-96823C0F49F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20E6654-6253-034E-164D-6714793C402C}"/>
              </a:ext>
            </a:extLst>
          </p:cNvPr>
          <p:cNvSpPr>
            <a:spLocks noGrp="1"/>
          </p:cNvSpPr>
          <p:nvPr>
            <p:ph type="sldNum" sz="quarter" idx="5"/>
          </p:nvPr>
        </p:nvSpPr>
        <p:spPr/>
        <p:txBody>
          <a:bodyPr/>
          <a:lstStyle/>
          <a:p>
            <a:fld id="{65F912BB-319D-D549-87C6-6D7C620A364C}" type="slidenum">
              <a:rPr lang="pl-PL" smtClean="0"/>
              <a:t>300</a:t>
            </a:fld>
            <a:endParaRPr lang="pl-PL"/>
          </a:p>
        </p:txBody>
      </p:sp>
    </p:spTree>
    <p:extLst>
      <p:ext uri="{BB962C8B-B14F-4D97-AF65-F5344CB8AC3E}">
        <p14:creationId xmlns:p14="http://schemas.microsoft.com/office/powerpoint/2010/main" val="536373478"/>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9669-99FF-4F00-6636-490E804B2A4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EACB50-A220-7A1C-926C-5FB3BD4052E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DABA123-E98F-EB4C-6E72-8860B335B5E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3193172-F77C-F847-A576-33EB82694DCB}"/>
              </a:ext>
            </a:extLst>
          </p:cNvPr>
          <p:cNvSpPr>
            <a:spLocks noGrp="1"/>
          </p:cNvSpPr>
          <p:nvPr>
            <p:ph type="sldNum" sz="quarter" idx="5"/>
          </p:nvPr>
        </p:nvSpPr>
        <p:spPr/>
        <p:txBody>
          <a:bodyPr/>
          <a:lstStyle/>
          <a:p>
            <a:fld id="{65F912BB-319D-D549-87C6-6D7C620A364C}" type="slidenum">
              <a:rPr lang="pl-PL" smtClean="0"/>
              <a:t>301</a:t>
            </a:fld>
            <a:endParaRPr lang="pl-PL"/>
          </a:p>
        </p:txBody>
      </p:sp>
    </p:spTree>
    <p:extLst>
      <p:ext uri="{BB962C8B-B14F-4D97-AF65-F5344CB8AC3E}">
        <p14:creationId xmlns:p14="http://schemas.microsoft.com/office/powerpoint/2010/main" val="1754764454"/>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ED012-809C-F5DB-9E52-2732D1552F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EED84CB-F2DB-2E22-1D7C-709D11E8E41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0AFC24-85B9-EE47-89F4-174EC75E7A1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C1184D7-00D2-2B40-FB9C-FF7C71E38C16}"/>
              </a:ext>
            </a:extLst>
          </p:cNvPr>
          <p:cNvSpPr>
            <a:spLocks noGrp="1"/>
          </p:cNvSpPr>
          <p:nvPr>
            <p:ph type="sldNum" sz="quarter" idx="5"/>
          </p:nvPr>
        </p:nvSpPr>
        <p:spPr/>
        <p:txBody>
          <a:bodyPr/>
          <a:lstStyle/>
          <a:p>
            <a:fld id="{65F912BB-319D-D549-87C6-6D7C620A364C}" type="slidenum">
              <a:rPr lang="pl-PL" smtClean="0"/>
              <a:t>302</a:t>
            </a:fld>
            <a:endParaRPr lang="pl-PL"/>
          </a:p>
        </p:txBody>
      </p:sp>
    </p:spTree>
    <p:extLst>
      <p:ext uri="{BB962C8B-B14F-4D97-AF65-F5344CB8AC3E}">
        <p14:creationId xmlns:p14="http://schemas.microsoft.com/office/powerpoint/2010/main" val="3654092970"/>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A5575-43C5-091D-962D-150A01F796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3FE2C8-91E3-BBA1-B804-BEF0099C7A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25ECF0-AFA8-92DA-0A78-5921BB16A77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C066403-39B6-677E-9398-1798F096300D}"/>
              </a:ext>
            </a:extLst>
          </p:cNvPr>
          <p:cNvSpPr>
            <a:spLocks noGrp="1"/>
          </p:cNvSpPr>
          <p:nvPr>
            <p:ph type="sldNum" sz="quarter" idx="5"/>
          </p:nvPr>
        </p:nvSpPr>
        <p:spPr/>
        <p:txBody>
          <a:bodyPr/>
          <a:lstStyle/>
          <a:p>
            <a:fld id="{65F912BB-319D-D549-87C6-6D7C620A364C}" type="slidenum">
              <a:rPr lang="pl-PL" smtClean="0"/>
              <a:t>303</a:t>
            </a:fld>
            <a:endParaRPr lang="pl-PL"/>
          </a:p>
        </p:txBody>
      </p:sp>
    </p:spTree>
    <p:extLst>
      <p:ext uri="{BB962C8B-B14F-4D97-AF65-F5344CB8AC3E}">
        <p14:creationId xmlns:p14="http://schemas.microsoft.com/office/powerpoint/2010/main" val="2616564559"/>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5C46C-0174-F365-7B70-232C1C3C4C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E16C34-DD32-DD4A-94D8-DFF59C9CD60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8457270-F769-06D2-8F75-151478E7E6E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094FBF3-249D-73D0-506F-444D2B26216F}"/>
              </a:ext>
            </a:extLst>
          </p:cNvPr>
          <p:cNvSpPr>
            <a:spLocks noGrp="1"/>
          </p:cNvSpPr>
          <p:nvPr>
            <p:ph type="sldNum" sz="quarter" idx="5"/>
          </p:nvPr>
        </p:nvSpPr>
        <p:spPr/>
        <p:txBody>
          <a:bodyPr/>
          <a:lstStyle/>
          <a:p>
            <a:fld id="{65F912BB-319D-D549-87C6-6D7C620A364C}" type="slidenum">
              <a:rPr lang="pl-PL" smtClean="0"/>
              <a:t>304</a:t>
            </a:fld>
            <a:endParaRPr lang="pl-PL"/>
          </a:p>
        </p:txBody>
      </p:sp>
    </p:spTree>
    <p:extLst>
      <p:ext uri="{BB962C8B-B14F-4D97-AF65-F5344CB8AC3E}">
        <p14:creationId xmlns:p14="http://schemas.microsoft.com/office/powerpoint/2010/main" val="140790779"/>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DF8B6-D8C5-8C2D-AE83-2E3DF0DF21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17D4D7D-DFA5-42BE-58E8-1DDBCB34CFA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F64D78-21B8-B1A4-B3DE-00E5ACFAFAE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4F535AE-5408-4833-DA75-D4D496CDDE24}"/>
              </a:ext>
            </a:extLst>
          </p:cNvPr>
          <p:cNvSpPr>
            <a:spLocks noGrp="1"/>
          </p:cNvSpPr>
          <p:nvPr>
            <p:ph type="sldNum" sz="quarter" idx="5"/>
          </p:nvPr>
        </p:nvSpPr>
        <p:spPr/>
        <p:txBody>
          <a:bodyPr/>
          <a:lstStyle/>
          <a:p>
            <a:fld id="{65F912BB-319D-D549-87C6-6D7C620A364C}" type="slidenum">
              <a:rPr lang="pl-PL" smtClean="0"/>
              <a:t>305</a:t>
            </a:fld>
            <a:endParaRPr lang="pl-PL"/>
          </a:p>
        </p:txBody>
      </p:sp>
    </p:spTree>
    <p:extLst>
      <p:ext uri="{BB962C8B-B14F-4D97-AF65-F5344CB8AC3E}">
        <p14:creationId xmlns:p14="http://schemas.microsoft.com/office/powerpoint/2010/main" val="637538432"/>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D7892-F61D-178B-DFAB-65EC3A32B16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A4417D-BDFC-3100-585B-376DEC6A17D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5B05325-E18B-F232-67E1-774309509D1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807F897-6630-3C5D-19E1-12496C7EDD38}"/>
              </a:ext>
            </a:extLst>
          </p:cNvPr>
          <p:cNvSpPr>
            <a:spLocks noGrp="1"/>
          </p:cNvSpPr>
          <p:nvPr>
            <p:ph type="sldNum" sz="quarter" idx="5"/>
          </p:nvPr>
        </p:nvSpPr>
        <p:spPr/>
        <p:txBody>
          <a:bodyPr/>
          <a:lstStyle/>
          <a:p>
            <a:fld id="{65F912BB-319D-D549-87C6-6D7C620A364C}" type="slidenum">
              <a:rPr lang="pl-PL" smtClean="0"/>
              <a:t>306</a:t>
            </a:fld>
            <a:endParaRPr lang="pl-PL"/>
          </a:p>
        </p:txBody>
      </p:sp>
    </p:spTree>
    <p:extLst>
      <p:ext uri="{BB962C8B-B14F-4D97-AF65-F5344CB8AC3E}">
        <p14:creationId xmlns:p14="http://schemas.microsoft.com/office/powerpoint/2010/main" val="3818170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293D5-7837-4650-6026-FACF901141C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735B57-A93B-FA2C-F9ED-7B62D623AAC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C9A3C7-F516-CC2C-25F8-A054660303D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5AF2E6C-8482-5999-FA15-BE54A6A800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0969000"/>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03121-E437-8D95-7190-BFE90BE139C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1005163-8034-56B2-D83C-07773215B2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4A277F-3478-D4A3-F09F-3D796E921BA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C55AC3A-0ED0-ED5B-9D0C-89BD616B9DEA}"/>
              </a:ext>
            </a:extLst>
          </p:cNvPr>
          <p:cNvSpPr>
            <a:spLocks noGrp="1"/>
          </p:cNvSpPr>
          <p:nvPr>
            <p:ph type="sldNum" sz="quarter" idx="5"/>
          </p:nvPr>
        </p:nvSpPr>
        <p:spPr/>
        <p:txBody>
          <a:bodyPr/>
          <a:lstStyle/>
          <a:p>
            <a:fld id="{65F912BB-319D-D549-87C6-6D7C620A364C}" type="slidenum">
              <a:rPr lang="pl-PL" smtClean="0"/>
              <a:t>307</a:t>
            </a:fld>
            <a:endParaRPr lang="pl-PL"/>
          </a:p>
        </p:txBody>
      </p:sp>
    </p:spTree>
    <p:extLst>
      <p:ext uri="{BB962C8B-B14F-4D97-AF65-F5344CB8AC3E}">
        <p14:creationId xmlns:p14="http://schemas.microsoft.com/office/powerpoint/2010/main" val="3849451225"/>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8783F-F700-BA03-1EE4-7DC5298AF71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6EDEEF7-FE85-E802-5EA7-CE81A3C7CCB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3DE99FB-7FA4-DC1B-7EAE-136C9ECB1B4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4266648-836C-A90A-BA23-22E60FB2BC32}"/>
              </a:ext>
            </a:extLst>
          </p:cNvPr>
          <p:cNvSpPr>
            <a:spLocks noGrp="1"/>
          </p:cNvSpPr>
          <p:nvPr>
            <p:ph type="sldNum" sz="quarter" idx="5"/>
          </p:nvPr>
        </p:nvSpPr>
        <p:spPr/>
        <p:txBody>
          <a:bodyPr/>
          <a:lstStyle/>
          <a:p>
            <a:fld id="{65F912BB-319D-D549-87C6-6D7C620A364C}" type="slidenum">
              <a:rPr lang="pl-PL" smtClean="0"/>
              <a:t>308</a:t>
            </a:fld>
            <a:endParaRPr lang="pl-PL"/>
          </a:p>
        </p:txBody>
      </p:sp>
    </p:spTree>
    <p:extLst>
      <p:ext uri="{BB962C8B-B14F-4D97-AF65-F5344CB8AC3E}">
        <p14:creationId xmlns:p14="http://schemas.microsoft.com/office/powerpoint/2010/main" val="4005188912"/>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F289-4271-92CB-E3FF-A61E430A5FA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6442081-1A43-316A-AF31-43694D5F91D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3C5540B-BE73-7C64-8EA4-2C7AF6FEBA4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E4F9489-CDE4-FBA9-29BF-BE0DC9135DB9}"/>
              </a:ext>
            </a:extLst>
          </p:cNvPr>
          <p:cNvSpPr>
            <a:spLocks noGrp="1"/>
          </p:cNvSpPr>
          <p:nvPr>
            <p:ph type="sldNum" sz="quarter" idx="5"/>
          </p:nvPr>
        </p:nvSpPr>
        <p:spPr/>
        <p:txBody>
          <a:bodyPr/>
          <a:lstStyle/>
          <a:p>
            <a:fld id="{65F912BB-319D-D549-87C6-6D7C620A364C}" type="slidenum">
              <a:rPr lang="pl-PL" smtClean="0"/>
              <a:t>309</a:t>
            </a:fld>
            <a:endParaRPr lang="pl-PL"/>
          </a:p>
        </p:txBody>
      </p:sp>
    </p:spTree>
    <p:extLst>
      <p:ext uri="{BB962C8B-B14F-4D97-AF65-F5344CB8AC3E}">
        <p14:creationId xmlns:p14="http://schemas.microsoft.com/office/powerpoint/2010/main" val="837916934"/>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4D607-7DA2-7206-FCDB-DFE6B8B6E34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A05DC8-12ED-B559-1B89-33B9CDFAF7E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4713B07-C245-CDC5-A147-E2E211AAAF9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5223099-FB0F-F51C-012F-2B0EAE0A1210}"/>
              </a:ext>
            </a:extLst>
          </p:cNvPr>
          <p:cNvSpPr>
            <a:spLocks noGrp="1"/>
          </p:cNvSpPr>
          <p:nvPr>
            <p:ph type="sldNum" sz="quarter" idx="5"/>
          </p:nvPr>
        </p:nvSpPr>
        <p:spPr/>
        <p:txBody>
          <a:bodyPr/>
          <a:lstStyle/>
          <a:p>
            <a:fld id="{65F912BB-319D-D549-87C6-6D7C620A364C}" type="slidenum">
              <a:rPr lang="pl-PL" smtClean="0"/>
              <a:t>310</a:t>
            </a:fld>
            <a:endParaRPr lang="pl-PL"/>
          </a:p>
        </p:txBody>
      </p:sp>
    </p:spTree>
    <p:extLst>
      <p:ext uri="{BB962C8B-B14F-4D97-AF65-F5344CB8AC3E}">
        <p14:creationId xmlns:p14="http://schemas.microsoft.com/office/powerpoint/2010/main" val="3358208869"/>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5DFB3-6C73-FD1B-1409-6D41F79D73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2913C7-D3ED-7A6D-3439-8DFBD325594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5AAC5A9-7BBD-0A9C-30F9-D2128AC241E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4DA5CA8-3567-09FF-C75B-AA3020A66355}"/>
              </a:ext>
            </a:extLst>
          </p:cNvPr>
          <p:cNvSpPr>
            <a:spLocks noGrp="1"/>
          </p:cNvSpPr>
          <p:nvPr>
            <p:ph type="sldNum" sz="quarter" idx="5"/>
          </p:nvPr>
        </p:nvSpPr>
        <p:spPr/>
        <p:txBody>
          <a:bodyPr/>
          <a:lstStyle/>
          <a:p>
            <a:fld id="{65F912BB-319D-D549-87C6-6D7C620A364C}" type="slidenum">
              <a:rPr lang="pl-PL" smtClean="0"/>
              <a:t>311</a:t>
            </a:fld>
            <a:endParaRPr lang="pl-PL"/>
          </a:p>
        </p:txBody>
      </p:sp>
    </p:spTree>
    <p:extLst>
      <p:ext uri="{BB962C8B-B14F-4D97-AF65-F5344CB8AC3E}">
        <p14:creationId xmlns:p14="http://schemas.microsoft.com/office/powerpoint/2010/main" val="3621299364"/>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CA34E-768F-F176-AA51-3B9FD62B8EE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A7EDEC8-DD6F-6F3F-286F-0C90C6347D4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4904BEF-4340-8B6C-CB03-C1850F45289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5923536-4E6C-5D5E-9EB0-3445E39BEA26}"/>
              </a:ext>
            </a:extLst>
          </p:cNvPr>
          <p:cNvSpPr>
            <a:spLocks noGrp="1"/>
          </p:cNvSpPr>
          <p:nvPr>
            <p:ph type="sldNum" sz="quarter" idx="5"/>
          </p:nvPr>
        </p:nvSpPr>
        <p:spPr/>
        <p:txBody>
          <a:bodyPr/>
          <a:lstStyle/>
          <a:p>
            <a:fld id="{65F912BB-319D-D549-87C6-6D7C620A364C}" type="slidenum">
              <a:rPr lang="pl-PL" smtClean="0"/>
              <a:t>312</a:t>
            </a:fld>
            <a:endParaRPr lang="pl-PL"/>
          </a:p>
        </p:txBody>
      </p:sp>
    </p:spTree>
    <p:extLst>
      <p:ext uri="{BB962C8B-B14F-4D97-AF65-F5344CB8AC3E}">
        <p14:creationId xmlns:p14="http://schemas.microsoft.com/office/powerpoint/2010/main" val="3485550265"/>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84827-1C97-7A3D-4591-1B7BC29958C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6A78FE6-60C9-F58C-D5BE-7D78CBB925B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D592A2-2F91-6A50-A642-7464E6D98F9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12279FD-D3C8-CA36-B6C1-7A09D8A67A54}"/>
              </a:ext>
            </a:extLst>
          </p:cNvPr>
          <p:cNvSpPr>
            <a:spLocks noGrp="1"/>
          </p:cNvSpPr>
          <p:nvPr>
            <p:ph type="sldNum" sz="quarter" idx="5"/>
          </p:nvPr>
        </p:nvSpPr>
        <p:spPr/>
        <p:txBody>
          <a:bodyPr/>
          <a:lstStyle/>
          <a:p>
            <a:fld id="{65F912BB-319D-D549-87C6-6D7C620A364C}" type="slidenum">
              <a:rPr lang="pl-PL" smtClean="0"/>
              <a:t>313</a:t>
            </a:fld>
            <a:endParaRPr lang="pl-PL"/>
          </a:p>
        </p:txBody>
      </p:sp>
    </p:spTree>
    <p:extLst>
      <p:ext uri="{BB962C8B-B14F-4D97-AF65-F5344CB8AC3E}">
        <p14:creationId xmlns:p14="http://schemas.microsoft.com/office/powerpoint/2010/main" val="1795419358"/>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45348-4F1D-55D9-797D-7DF263B5D6B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80EAF43-E24B-6BD3-F366-582093804D0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E0381-7D9D-0645-4870-2E12BDB9987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E94E86C-97FB-BD49-BC24-2CDCF11BC30B}"/>
              </a:ext>
            </a:extLst>
          </p:cNvPr>
          <p:cNvSpPr>
            <a:spLocks noGrp="1"/>
          </p:cNvSpPr>
          <p:nvPr>
            <p:ph type="sldNum" sz="quarter" idx="5"/>
          </p:nvPr>
        </p:nvSpPr>
        <p:spPr/>
        <p:txBody>
          <a:bodyPr/>
          <a:lstStyle/>
          <a:p>
            <a:fld id="{65F912BB-319D-D549-87C6-6D7C620A364C}" type="slidenum">
              <a:rPr lang="pl-PL" smtClean="0"/>
              <a:t>314</a:t>
            </a:fld>
            <a:endParaRPr lang="pl-PL"/>
          </a:p>
        </p:txBody>
      </p:sp>
    </p:spTree>
    <p:extLst>
      <p:ext uri="{BB962C8B-B14F-4D97-AF65-F5344CB8AC3E}">
        <p14:creationId xmlns:p14="http://schemas.microsoft.com/office/powerpoint/2010/main" val="3919375329"/>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35C64-CBF4-8A63-64A3-CC6D0618E6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D147AC-6AA2-2A82-DEE7-C3CA7E84191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AA93EE5-4F51-3CB5-1FB4-C78841E1053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1774882-9ACE-CA9D-B1D4-30F6AC961460}"/>
              </a:ext>
            </a:extLst>
          </p:cNvPr>
          <p:cNvSpPr>
            <a:spLocks noGrp="1"/>
          </p:cNvSpPr>
          <p:nvPr>
            <p:ph type="sldNum" sz="quarter" idx="5"/>
          </p:nvPr>
        </p:nvSpPr>
        <p:spPr/>
        <p:txBody>
          <a:bodyPr/>
          <a:lstStyle/>
          <a:p>
            <a:fld id="{65F912BB-319D-D549-87C6-6D7C620A364C}" type="slidenum">
              <a:rPr lang="pl-PL" smtClean="0"/>
              <a:t>315</a:t>
            </a:fld>
            <a:endParaRPr lang="pl-PL"/>
          </a:p>
        </p:txBody>
      </p:sp>
    </p:spTree>
    <p:extLst>
      <p:ext uri="{BB962C8B-B14F-4D97-AF65-F5344CB8AC3E}">
        <p14:creationId xmlns:p14="http://schemas.microsoft.com/office/powerpoint/2010/main" val="317141476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2C860-FBC0-FF0B-C3E3-96DCC4C7630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0DD7CF4-F543-1B1E-C8CA-D3C08A97E2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81EEED-02C2-DB0F-A193-82F9293290D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4D033FB-2C2C-64F3-089C-62476856792A}"/>
              </a:ext>
            </a:extLst>
          </p:cNvPr>
          <p:cNvSpPr>
            <a:spLocks noGrp="1"/>
          </p:cNvSpPr>
          <p:nvPr>
            <p:ph type="sldNum" sz="quarter" idx="5"/>
          </p:nvPr>
        </p:nvSpPr>
        <p:spPr/>
        <p:txBody>
          <a:bodyPr/>
          <a:lstStyle/>
          <a:p>
            <a:fld id="{65F912BB-319D-D549-87C6-6D7C620A364C}" type="slidenum">
              <a:rPr lang="pl-PL" smtClean="0"/>
              <a:t>316</a:t>
            </a:fld>
            <a:endParaRPr lang="pl-PL"/>
          </a:p>
        </p:txBody>
      </p:sp>
    </p:spTree>
    <p:extLst>
      <p:ext uri="{BB962C8B-B14F-4D97-AF65-F5344CB8AC3E}">
        <p14:creationId xmlns:p14="http://schemas.microsoft.com/office/powerpoint/2010/main" val="2243363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938EA-987B-297A-2A97-6DA13FBD66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21BA39C-5996-9E9E-6BF1-AB289F298F6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32E7FF-7261-7FF8-DB19-2C2954D37AC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E193293-A14E-E3C8-F93B-D69929A570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8726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CFDEC-6538-77BD-1763-D0FF563D59E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30C729F-CB5A-FA85-3411-697F33A1E8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F6F995C-BF2A-7D17-085B-A2DCDF5E8DB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59C80AA-0A58-DCAB-05D6-BE097F2779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4091547"/>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E151E-83C0-6810-8E45-CE5479B2302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B41135-A146-A688-AB38-4570EED6861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F95A5E5-680A-682F-0E0E-925AE303451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6A8E148-C800-518D-A289-9DE63EF37A76}"/>
              </a:ext>
            </a:extLst>
          </p:cNvPr>
          <p:cNvSpPr>
            <a:spLocks noGrp="1"/>
          </p:cNvSpPr>
          <p:nvPr>
            <p:ph type="sldNum" sz="quarter" idx="5"/>
          </p:nvPr>
        </p:nvSpPr>
        <p:spPr/>
        <p:txBody>
          <a:bodyPr/>
          <a:lstStyle/>
          <a:p>
            <a:fld id="{65F912BB-319D-D549-87C6-6D7C620A364C}" type="slidenum">
              <a:rPr lang="pl-PL" smtClean="0"/>
              <a:t>317</a:t>
            </a:fld>
            <a:endParaRPr lang="pl-PL"/>
          </a:p>
        </p:txBody>
      </p:sp>
    </p:spTree>
    <p:extLst>
      <p:ext uri="{BB962C8B-B14F-4D97-AF65-F5344CB8AC3E}">
        <p14:creationId xmlns:p14="http://schemas.microsoft.com/office/powerpoint/2010/main" val="61565093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ADF73-2531-9B73-B390-2B45970514B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1BD25A1-C795-1DDE-E4EB-6CAE8F4D8D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BEE820-C476-B18A-448B-93932651BA6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129D7DC-7F95-EAB3-5418-A363E2306BF4}"/>
              </a:ext>
            </a:extLst>
          </p:cNvPr>
          <p:cNvSpPr>
            <a:spLocks noGrp="1"/>
          </p:cNvSpPr>
          <p:nvPr>
            <p:ph type="sldNum" sz="quarter" idx="5"/>
          </p:nvPr>
        </p:nvSpPr>
        <p:spPr/>
        <p:txBody>
          <a:bodyPr/>
          <a:lstStyle/>
          <a:p>
            <a:fld id="{65F912BB-319D-D549-87C6-6D7C620A364C}" type="slidenum">
              <a:rPr lang="pl-PL" smtClean="0"/>
              <a:t>318</a:t>
            </a:fld>
            <a:endParaRPr lang="pl-PL"/>
          </a:p>
        </p:txBody>
      </p:sp>
    </p:spTree>
    <p:extLst>
      <p:ext uri="{BB962C8B-B14F-4D97-AF65-F5344CB8AC3E}">
        <p14:creationId xmlns:p14="http://schemas.microsoft.com/office/powerpoint/2010/main" val="341701643"/>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57BA-8328-FF65-2B9E-F18B91D10DC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CB9ABF-1DE1-67EC-ED2C-D77230AE3D8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E643D7-6871-5C8B-8B2D-E720F3321F0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DB3233C-0751-0733-026E-C49629DA1A64}"/>
              </a:ext>
            </a:extLst>
          </p:cNvPr>
          <p:cNvSpPr>
            <a:spLocks noGrp="1"/>
          </p:cNvSpPr>
          <p:nvPr>
            <p:ph type="sldNum" sz="quarter" idx="5"/>
          </p:nvPr>
        </p:nvSpPr>
        <p:spPr/>
        <p:txBody>
          <a:bodyPr/>
          <a:lstStyle/>
          <a:p>
            <a:fld id="{65F912BB-319D-D549-87C6-6D7C620A364C}" type="slidenum">
              <a:rPr lang="pl-PL" smtClean="0"/>
              <a:t>319</a:t>
            </a:fld>
            <a:endParaRPr lang="pl-PL"/>
          </a:p>
        </p:txBody>
      </p:sp>
    </p:spTree>
    <p:extLst>
      <p:ext uri="{BB962C8B-B14F-4D97-AF65-F5344CB8AC3E}">
        <p14:creationId xmlns:p14="http://schemas.microsoft.com/office/powerpoint/2010/main" val="594831319"/>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9CFC8-679D-4E9F-F348-695C33133C3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1336DAA-81A9-E154-2855-5107B75B6D0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C691D4F-2509-EA69-180A-0E875D43BFC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263FBC3-BCDB-761E-EE5C-DEE3DE6A1350}"/>
              </a:ext>
            </a:extLst>
          </p:cNvPr>
          <p:cNvSpPr>
            <a:spLocks noGrp="1"/>
          </p:cNvSpPr>
          <p:nvPr>
            <p:ph type="sldNum" sz="quarter" idx="5"/>
          </p:nvPr>
        </p:nvSpPr>
        <p:spPr/>
        <p:txBody>
          <a:bodyPr/>
          <a:lstStyle/>
          <a:p>
            <a:fld id="{65F912BB-319D-D549-87C6-6D7C620A364C}" type="slidenum">
              <a:rPr lang="pl-PL" smtClean="0"/>
              <a:t>320</a:t>
            </a:fld>
            <a:endParaRPr lang="pl-PL"/>
          </a:p>
        </p:txBody>
      </p:sp>
    </p:spTree>
    <p:extLst>
      <p:ext uri="{BB962C8B-B14F-4D97-AF65-F5344CB8AC3E}">
        <p14:creationId xmlns:p14="http://schemas.microsoft.com/office/powerpoint/2010/main" val="3556774507"/>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B26E0-52D8-7F48-5E5E-7F52FDCE8C0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89719F-16C6-5A46-F30D-FDE23CF59D5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690711-AA16-F83D-32D1-C80C5FB6FE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DF1F373-7C63-C36A-2B2D-579CDED4E73C}"/>
              </a:ext>
            </a:extLst>
          </p:cNvPr>
          <p:cNvSpPr>
            <a:spLocks noGrp="1"/>
          </p:cNvSpPr>
          <p:nvPr>
            <p:ph type="sldNum" sz="quarter" idx="5"/>
          </p:nvPr>
        </p:nvSpPr>
        <p:spPr/>
        <p:txBody>
          <a:bodyPr/>
          <a:lstStyle/>
          <a:p>
            <a:fld id="{65F912BB-319D-D549-87C6-6D7C620A364C}" type="slidenum">
              <a:rPr lang="pl-PL" smtClean="0"/>
              <a:t>321</a:t>
            </a:fld>
            <a:endParaRPr lang="pl-PL"/>
          </a:p>
        </p:txBody>
      </p:sp>
    </p:spTree>
    <p:extLst>
      <p:ext uri="{BB962C8B-B14F-4D97-AF65-F5344CB8AC3E}">
        <p14:creationId xmlns:p14="http://schemas.microsoft.com/office/powerpoint/2010/main" val="2471164116"/>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002F6-6F0D-3871-A899-5BCCBA6E01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B40102-D5BA-50E9-25FC-745E7ABFD1A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F3490E4-D789-C57E-65AB-C5D43EC2F9A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190BD08-B677-0333-66CF-955266EA3A2D}"/>
              </a:ext>
            </a:extLst>
          </p:cNvPr>
          <p:cNvSpPr>
            <a:spLocks noGrp="1"/>
          </p:cNvSpPr>
          <p:nvPr>
            <p:ph type="sldNum" sz="quarter" idx="5"/>
          </p:nvPr>
        </p:nvSpPr>
        <p:spPr/>
        <p:txBody>
          <a:bodyPr/>
          <a:lstStyle/>
          <a:p>
            <a:fld id="{65F912BB-319D-D549-87C6-6D7C620A364C}" type="slidenum">
              <a:rPr lang="pl-PL" smtClean="0"/>
              <a:t>322</a:t>
            </a:fld>
            <a:endParaRPr lang="pl-PL"/>
          </a:p>
        </p:txBody>
      </p:sp>
    </p:spTree>
    <p:extLst>
      <p:ext uri="{BB962C8B-B14F-4D97-AF65-F5344CB8AC3E}">
        <p14:creationId xmlns:p14="http://schemas.microsoft.com/office/powerpoint/2010/main" val="2993222389"/>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53258-F800-E735-33B7-C7783F00580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12E97ED-B2A9-B9BA-93A7-9C7D03070F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5A2AECA-A95F-BA03-3986-62F60EA1E07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FAF4424-F119-58D1-B9B1-776682D618C6}"/>
              </a:ext>
            </a:extLst>
          </p:cNvPr>
          <p:cNvSpPr>
            <a:spLocks noGrp="1"/>
          </p:cNvSpPr>
          <p:nvPr>
            <p:ph type="sldNum" sz="quarter" idx="5"/>
          </p:nvPr>
        </p:nvSpPr>
        <p:spPr/>
        <p:txBody>
          <a:bodyPr/>
          <a:lstStyle/>
          <a:p>
            <a:fld id="{65F912BB-319D-D549-87C6-6D7C620A364C}" type="slidenum">
              <a:rPr lang="pl-PL" smtClean="0"/>
              <a:t>323</a:t>
            </a:fld>
            <a:endParaRPr lang="pl-PL"/>
          </a:p>
        </p:txBody>
      </p:sp>
    </p:spTree>
    <p:extLst>
      <p:ext uri="{BB962C8B-B14F-4D97-AF65-F5344CB8AC3E}">
        <p14:creationId xmlns:p14="http://schemas.microsoft.com/office/powerpoint/2010/main" val="556726229"/>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7C562-8919-7147-F39D-BB3096EFFF9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362F1E2-8B65-D1C5-E732-AB1B654ECAB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0C5751-745B-857E-5478-2AE848CC344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A8130D7-E723-6D87-7008-590ADD715109}"/>
              </a:ext>
            </a:extLst>
          </p:cNvPr>
          <p:cNvSpPr>
            <a:spLocks noGrp="1"/>
          </p:cNvSpPr>
          <p:nvPr>
            <p:ph type="sldNum" sz="quarter" idx="5"/>
          </p:nvPr>
        </p:nvSpPr>
        <p:spPr/>
        <p:txBody>
          <a:bodyPr/>
          <a:lstStyle/>
          <a:p>
            <a:fld id="{65F912BB-319D-D549-87C6-6D7C620A364C}" type="slidenum">
              <a:rPr lang="pl-PL" smtClean="0"/>
              <a:t>324</a:t>
            </a:fld>
            <a:endParaRPr lang="pl-PL"/>
          </a:p>
        </p:txBody>
      </p:sp>
    </p:spTree>
    <p:extLst>
      <p:ext uri="{BB962C8B-B14F-4D97-AF65-F5344CB8AC3E}">
        <p14:creationId xmlns:p14="http://schemas.microsoft.com/office/powerpoint/2010/main" val="2124649291"/>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235DD-43E5-71BA-24C1-07CFD268D6F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3D4574F-25BC-B676-8C80-B36DBC27E0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3449D64-DF6F-263F-CBBA-CBD9F4EB38C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001AE5B-2080-3803-8CC3-F7F1A00020C0}"/>
              </a:ext>
            </a:extLst>
          </p:cNvPr>
          <p:cNvSpPr>
            <a:spLocks noGrp="1"/>
          </p:cNvSpPr>
          <p:nvPr>
            <p:ph type="sldNum" sz="quarter" idx="5"/>
          </p:nvPr>
        </p:nvSpPr>
        <p:spPr/>
        <p:txBody>
          <a:bodyPr/>
          <a:lstStyle/>
          <a:p>
            <a:fld id="{65F912BB-319D-D549-87C6-6D7C620A364C}" type="slidenum">
              <a:rPr lang="pl-PL" smtClean="0"/>
              <a:t>325</a:t>
            </a:fld>
            <a:endParaRPr lang="pl-PL"/>
          </a:p>
        </p:txBody>
      </p:sp>
    </p:spTree>
    <p:extLst>
      <p:ext uri="{BB962C8B-B14F-4D97-AF65-F5344CB8AC3E}">
        <p14:creationId xmlns:p14="http://schemas.microsoft.com/office/powerpoint/2010/main" val="4231349256"/>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DCE4-781E-6A12-5BD5-5993AB1DDB6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0B9BE0A-183E-8924-8D81-682DC1217E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600748-13C0-4CC4-E802-A85E448049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D5AF868-8883-0F36-4865-8F8B3DB687F6}"/>
              </a:ext>
            </a:extLst>
          </p:cNvPr>
          <p:cNvSpPr>
            <a:spLocks noGrp="1"/>
          </p:cNvSpPr>
          <p:nvPr>
            <p:ph type="sldNum" sz="quarter" idx="5"/>
          </p:nvPr>
        </p:nvSpPr>
        <p:spPr/>
        <p:txBody>
          <a:bodyPr/>
          <a:lstStyle/>
          <a:p>
            <a:fld id="{65F912BB-319D-D549-87C6-6D7C620A364C}" type="slidenum">
              <a:rPr lang="pl-PL" smtClean="0"/>
              <a:t>326</a:t>
            </a:fld>
            <a:endParaRPr lang="pl-PL"/>
          </a:p>
        </p:txBody>
      </p:sp>
    </p:spTree>
    <p:extLst>
      <p:ext uri="{BB962C8B-B14F-4D97-AF65-F5344CB8AC3E}">
        <p14:creationId xmlns:p14="http://schemas.microsoft.com/office/powerpoint/2010/main" val="17054512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692F-7EE4-812F-71B0-EECF929ED0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988E828-DF0B-7E8B-DCC1-D08952F3635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95E192-392D-52CC-4CBB-E48BF849872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1AF8B73-FE1C-E32E-9B4A-5019F216D4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570003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ACEC4-7A50-941B-9ECA-AF0DE7DEA6B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931EA13-0A7C-5F34-7AE7-29F3DA610A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E648F8-C891-24FC-4D2A-CE03A0F6172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DFE23BC-63AE-DC56-5FDB-672D8EB1A444}"/>
              </a:ext>
            </a:extLst>
          </p:cNvPr>
          <p:cNvSpPr>
            <a:spLocks noGrp="1"/>
          </p:cNvSpPr>
          <p:nvPr>
            <p:ph type="sldNum" sz="quarter" idx="5"/>
          </p:nvPr>
        </p:nvSpPr>
        <p:spPr/>
        <p:txBody>
          <a:bodyPr/>
          <a:lstStyle/>
          <a:p>
            <a:fld id="{65F912BB-319D-D549-87C6-6D7C620A364C}" type="slidenum">
              <a:rPr lang="pl-PL" smtClean="0"/>
              <a:t>327</a:t>
            </a:fld>
            <a:endParaRPr lang="pl-PL"/>
          </a:p>
        </p:txBody>
      </p:sp>
    </p:spTree>
    <p:extLst>
      <p:ext uri="{BB962C8B-B14F-4D97-AF65-F5344CB8AC3E}">
        <p14:creationId xmlns:p14="http://schemas.microsoft.com/office/powerpoint/2010/main" val="3961971259"/>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54DD7-F054-94BE-3FD8-152DC267B7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6CB0AE-8CAC-1DEA-C3F8-8E84584CD4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9AC4FB-FEF1-5200-886B-394FCFFA9C7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C48577F-E0E9-DE45-8D83-30054A511445}"/>
              </a:ext>
            </a:extLst>
          </p:cNvPr>
          <p:cNvSpPr>
            <a:spLocks noGrp="1"/>
          </p:cNvSpPr>
          <p:nvPr>
            <p:ph type="sldNum" sz="quarter" idx="5"/>
          </p:nvPr>
        </p:nvSpPr>
        <p:spPr/>
        <p:txBody>
          <a:bodyPr/>
          <a:lstStyle/>
          <a:p>
            <a:fld id="{65F912BB-319D-D549-87C6-6D7C620A364C}" type="slidenum">
              <a:rPr lang="pl-PL" smtClean="0"/>
              <a:t>328</a:t>
            </a:fld>
            <a:endParaRPr lang="pl-PL"/>
          </a:p>
        </p:txBody>
      </p:sp>
    </p:spTree>
    <p:extLst>
      <p:ext uri="{BB962C8B-B14F-4D97-AF65-F5344CB8AC3E}">
        <p14:creationId xmlns:p14="http://schemas.microsoft.com/office/powerpoint/2010/main" val="3299064073"/>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25D7F-CF36-3FCB-C760-CF49AD50E8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8F5A6CE-92B7-8662-AFEF-9EB67070ABC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F39ED36-A202-F586-7A46-7FFD1D5013F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3FB6316-FC6D-6933-CDF6-764300655CBE}"/>
              </a:ext>
            </a:extLst>
          </p:cNvPr>
          <p:cNvSpPr>
            <a:spLocks noGrp="1"/>
          </p:cNvSpPr>
          <p:nvPr>
            <p:ph type="sldNum" sz="quarter" idx="5"/>
          </p:nvPr>
        </p:nvSpPr>
        <p:spPr/>
        <p:txBody>
          <a:bodyPr/>
          <a:lstStyle/>
          <a:p>
            <a:fld id="{65F912BB-319D-D549-87C6-6D7C620A364C}" type="slidenum">
              <a:rPr lang="pl-PL" smtClean="0"/>
              <a:t>329</a:t>
            </a:fld>
            <a:endParaRPr lang="pl-PL"/>
          </a:p>
        </p:txBody>
      </p:sp>
    </p:spTree>
    <p:extLst>
      <p:ext uri="{BB962C8B-B14F-4D97-AF65-F5344CB8AC3E}">
        <p14:creationId xmlns:p14="http://schemas.microsoft.com/office/powerpoint/2010/main" val="950167461"/>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B92F8-749B-9A73-7607-051A41E8578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9D8336E-1085-6680-FAA7-E5289E3BBF8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E3E0ABF-8855-DF6C-F4C5-F7D6235D565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8BFFEA4-341A-0308-D4BE-91E51F1EA50D}"/>
              </a:ext>
            </a:extLst>
          </p:cNvPr>
          <p:cNvSpPr>
            <a:spLocks noGrp="1"/>
          </p:cNvSpPr>
          <p:nvPr>
            <p:ph type="sldNum" sz="quarter" idx="5"/>
          </p:nvPr>
        </p:nvSpPr>
        <p:spPr/>
        <p:txBody>
          <a:bodyPr/>
          <a:lstStyle/>
          <a:p>
            <a:fld id="{65F912BB-319D-D549-87C6-6D7C620A364C}" type="slidenum">
              <a:rPr lang="pl-PL" smtClean="0"/>
              <a:t>330</a:t>
            </a:fld>
            <a:endParaRPr lang="pl-PL"/>
          </a:p>
        </p:txBody>
      </p:sp>
    </p:spTree>
    <p:extLst>
      <p:ext uri="{BB962C8B-B14F-4D97-AF65-F5344CB8AC3E}">
        <p14:creationId xmlns:p14="http://schemas.microsoft.com/office/powerpoint/2010/main" val="3508313109"/>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12891-1C4C-29FE-445C-A03D34A62E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FC9EA0-A471-CC60-C875-28A5CBA9C1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504D225-9827-7B16-EFE2-660053D4486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9F54531-78AC-889A-1589-4D2BDDE5EC19}"/>
              </a:ext>
            </a:extLst>
          </p:cNvPr>
          <p:cNvSpPr>
            <a:spLocks noGrp="1"/>
          </p:cNvSpPr>
          <p:nvPr>
            <p:ph type="sldNum" sz="quarter" idx="5"/>
          </p:nvPr>
        </p:nvSpPr>
        <p:spPr/>
        <p:txBody>
          <a:bodyPr/>
          <a:lstStyle/>
          <a:p>
            <a:fld id="{65F912BB-319D-D549-87C6-6D7C620A364C}" type="slidenum">
              <a:rPr lang="pl-PL" smtClean="0"/>
              <a:t>331</a:t>
            </a:fld>
            <a:endParaRPr lang="pl-PL"/>
          </a:p>
        </p:txBody>
      </p:sp>
    </p:spTree>
    <p:extLst>
      <p:ext uri="{BB962C8B-B14F-4D97-AF65-F5344CB8AC3E}">
        <p14:creationId xmlns:p14="http://schemas.microsoft.com/office/powerpoint/2010/main" val="800867739"/>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8E768-7E39-2393-81E1-2DDDF69850E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7238247-7EF7-7C9B-7B26-B45546139C3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D41BEFC-7D64-1D33-2D6B-516A7333BAA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B053E1C-E921-316C-9D11-40844ABEC1C9}"/>
              </a:ext>
            </a:extLst>
          </p:cNvPr>
          <p:cNvSpPr>
            <a:spLocks noGrp="1"/>
          </p:cNvSpPr>
          <p:nvPr>
            <p:ph type="sldNum" sz="quarter" idx="5"/>
          </p:nvPr>
        </p:nvSpPr>
        <p:spPr/>
        <p:txBody>
          <a:bodyPr/>
          <a:lstStyle/>
          <a:p>
            <a:fld id="{65F912BB-319D-D549-87C6-6D7C620A364C}" type="slidenum">
              <a:rPr lang="pl-PL" smtClean="0"/>
              <a:t>332</a:t>
            </a:fld>
            <a:endParaRPr lang="pl-PL"/>
          </a:p>
        </p:txBody>
      </p:sp>
    </p:spTree>
    <p:extLst>
      <p:ext uri="{BB962C8B-B14F-4D97-AF65-F5344CB8AC3E}">
        <p14:creationId xmlns:p14="http://schemas.microsoft.com/office/powerpoint/2010/main" val="330192718"/>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2F825-1F09-9103-3175-42D4BB22A07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7FD3688-75FA-2058-C806-122A829249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1C26D36-B887-FA04-E9EE-FDD148C44C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7CE4840-5967-86A2-804D-B33FD7D0D481}"/>
              </a:ext>
            </a:extLst>
          </p:cNvPr>
          <p:cNvSpPr>
            <a:spLocks noGrp="1"/>
          </p:cNvSpPr>
          <p:nvPr>
            <p:ph type="sldNum" sz="quarter" idx="5"/>
          </p:nvPr>
        </p:nvSpPr>
        <p:spPr/>
        <p:txBody>
          <a:bodyPr/>
          <a:lstStyle/>
          <a:p>
            <a:fld id="{65F912BB-319D-D549-87C6-6D7C620A364C}" type="slidenum">
              <a:rPr lang="pl-PL" smtClean="0"/>
              <a:t>333</a:t>
            </a:fld>
            <a:endParaRPr lang="pl-PL"/>
          </a:p>
        </p:txBody>
      </p:sp>
    </p:spTree>
    <p:extLst>
      <p:ext uri="{BB962C8B-B14F-4D97-AF65-F5344CB8AC3E}">
        <p14:creationId xmlns:p14="http://schemas.microsoft.com/office/powerpoint/2010/main" val="3949525316"/>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68EB3-335E-6B8D-5A3B-871E7B4C710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4A00492-0DA4-6CEB-B630-F4EA00FD9A7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2C11A3-F194-0214-EB47-26BB62A7F67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F516844-FDE5-4DD4-053D-CF06C6F634CF}"/>
              </a:ext>
            </a:extLst>
          </p:cNvPr>
          <p:cNvSpPr>
            <a:spLocks noGrp="1"/>
          </p:cNvSpPr>
          <p:nvPr>
            <p:ph type="sldNum" sz="quarter" idx="5"/>
          </p:nvPr>
        </p:nvSpPr>
        <p:spPr/>
        <p:txBody>
          <a:bodyPr/>
          <a:lstStyle/>
          <a:p>
            <a:fld id="{65F912BB-319D-D549-87C6-6D7C620A364C}" type="slidenum">
              <a:rPr lang="pl-PL" smtClean="0"/>
              <a:t>334</a:t>
            </a:fld>
            <a:endParaRPr lang="pl-PL"/>
          </a:p>
        </p:txBody>
      </p:sp>
    </p:spTree>
    <p:extLst>
      <p:ext uri="{BB962C8B-B14F-4D97-AF65-F5344CB8AC3E}">
        <p14:creationId xmlns:p14="http://schemas.microsoft.com/office/powerpoint/2010/main" val="1843774402"/>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477E8-FD7F-6D31-9799-C73F52D8AC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8339FB-189D-A074-E749-3CCF54C73C5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C95CBA4-C90F-24A2-85DB-72FEF2A4835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27216BB-806C-26C5-2246-94D081E4AC7D}"/>
              </a:ext>
            </a:extLst>
          </p:cNvPr>
          <p:cNvSpPr>
            <a:spLocks noGrp="1"/>
          </p:cNvSpPr>
          <p:nvPr>
            <p:ph type="sldNum" sz="quarter" idx="5"/>
          </p:nvPr>
        </p:nvSpPr>
        <p:spPr/>
        <p:txBody>
          <a:bodyPr/>
          <a:lstStyle/>
          <a:p>
            <a:fld id="{65F912BB-319D-D549-87C6-6D7C620A364C}" type="slidenum">
              <a:rPr lang="pl-PL" smtClean="0"/>
              <a:t>335</a:t>
            </a:fld>
            <a:endParaRPr lang="pl-PL"/>
          </a:p>
        </p:txBody>
      </p:sp>
    </p:spTree>
    <p:extLst>
      <p:ext uri="{BB962C8B-B14F-4D97-AF65-F5344CB8AC3E}">
        <p14:creationId xmlns:p14="http://schemas.microsoft.com/office/powerpoint/2010/main" val="3365770708"/>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574A5-B357-D161-172F-238DEC30A6A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7415F35-2A39-DF73-7AE8-30C250B4FB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BE67E51-42FF-3A7E-6E2E-31C927AA1EE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CD0B54D-2FBF-5B3C-A0A1-5911BB44E2E2}"/>
              </a:ext>
            </a:extLst>
          </p:cNvPr>
          <p:cNvSpPr>
            <a:spLocks noGrp="1"/>
          </p:cNvSpPr>
          <p:nvPr>
            <p:ph type="sldNum" sz="quarter" idx="5"/>
          </p:nvPr>
        </p:nvSpPr>
        <p:spPr/>
        <p:txBody>
          <a:bodyPr/>
          <a:lstStyle/>
          <a:p>
            <a:fld id="{65F912BB-319D-D549-87C6-6D7C620A364C}" type="slidenum">
              <a:rPr lang="pl-PL" smtClean="0"/>
              <a:t>336</a:t>
            </a:fld>
            <a:endParaRPr lang="pl-PL"/>
          </a:p>
        </p:txBody>
      </p:sp>
    </p:spTree>
    <p:extLst>
      <p:ext uri="{BB962C8B-B14F-4D97-AF65-F5344CB8AC3E}">
        <p14:creationId xmlns:p14="http://schemas.microsoft.com/office/powerpoint/2010/main" val="5135035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E66CD-684E-6729-1465-0EC35AB521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BF40FE-5AC3-9D50-1413-7C5C367379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5C66A3-FD47-91D3-3C8E-D0AEB87ABA8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5B8F8BC-12F2-73E1-8531-D6C78902AB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6698579"/>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6DE8D-BBC8-9682-1807-BB9D229BA48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98E61A3-6B39-0234-0CFE-FE80DD19E06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60EC16B-67FE-FEB9-08E4-4598BD36E09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F0DCE2B-B302-7CFA-4B5A-0DD5162F5C24}"/>
              </a:ext>
            </a:extLst>
          </p:cNvPr>
          <p:cNvSpPr>
            <a:spLocks noGrp="1"/>
          </p:cNvSpPr>
          <p:nvPr>
            <p:ph type="sldNum" sz="quarter" idx="5"/>
          </p:nvPr>
        </p:nvSpPr>
        <p:spPr/>
        <p:txBody>
          <a:bodyPr/>
          <a:lstStyle/>
          <a:p>
            <a:fld id="{65F912BB-319D-D549-87C6-6D7C620A364C}" type="slidenum">
              <a:rPr lang="pl-PL" smtClean="0"/>
              <a:t>337</a:t>
            </a:fld>
            <a:endParaRPr lang="pl-PL"/>
          </a:p>
        </p:txBody>
      </p:sp>
    </p:spTree>
    <p:extLst>
      <p:ext uri="{BB962C8B-B14F-4D97-AF65-F5344CB8AC3E}">
        <p14:creationId xmlns:p14="http://schemas.microsoft.com/office/powerpoint/2010/main" val="1483625465"/>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3C8FE-3F33-5561-3F22-174DC3FB65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26D73F-339E-8972-A19B-9DEDDB326C5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65D2DE-2F8E-B7A9-8359-30AC8AE3C56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1175594-8820-2AB0-6C9C-5314F417B762}"/>
              </a:ext>
            </a:extLst>
          </p:cNvPr>
          <p:cNvSpPr>
            <a:spLocks noGrp="1"/>
          </p:cNvSpPr>
          <p:nvPr>
            <p:ph type="sldNum" sz="quarter" idx="5"/>
          </p:nvPr>
        </p:nvSpPr>
        <p:spPr/>
        <p:txBody>
          <a:bodyPr/>
          <a:lstStyle/>
          <a:p>
            <a:fld id="{65F912BB-319D-D549-87C6-6D7C620A364C}" type="slidenum">
              <a:rPr lang="pl-PL" smtClean="0"/>
              <a:t>338</a:t>
            </a:fld>
            <a:endParaRPr lang="pl-PL"/>
          </a:p>
        </p:txBody>
      </p:sp>
    </p:spTree>
    <p:extLst>
      <p:ext uri="{BB962C8B-B14F-4D97-AF65-F5344CB8AC3E}">
        <p14:creationId xmlns:p14="http://schemas.microsoft.com/office/powerpoint/2010/main" val="2092800784"/>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D9D8A-8C84-A88D-6827-0E59EAAF4B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ACD8786-F46D-AB22-BEEF-8A2368B2E4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0018C70-4FCF-F52A-89F4-CF30D03F93F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B5957E8-AD9C-34E8-3B14-1784724D771C}"/>
              </a:ext>
            </a:extLst>
          </p:cNvPr>
          <p:cNvSpPr>
            <a:spLocks noGrp="1"/>
          </p:cNvSpPr>
          <p:nvPr>
            <p:ph type="sldNum" sz="quarter" idx="5"/>
          </p:nvPr>
        </p:nvSpPr>
        <p:spPr/>
        <p:txBody>
          <a:bodyPr/>
          <a:lstStyle/>
          <a:p>
            <a:fld id="{65F912BB-319D-D549-87C6-6D7C620A364C}" type="slidenum">
              <a:rPr lang="pl-PL" smtClean="0"/>
              <a:t>339</a:t>
            </a:fld>
            <a:endParaRPr lang="pl-PL"/>
          </a:p>
        </p:txBody>
      </p:sp>
    </p:spTree>
    <p:extLst>
      <p:ext uri="{BB962C8B-B14F-4D97-AF65-F5344CB8AC3E}">
        <p14:creationId xmlns:p14="http://schemas.microsoft.com/office/powerpoint/2010/main" val="1931734859"/>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2C475-CE45-90E8-BA2D-400AD392847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CD8D0AB-7822-F7DE-7283-0F0E4EFB4FB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C96556F-947C-5CA6-150A-B352A2C45D0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CDA38A0-7A08-09C0-3CFD-5B68F4C3D46A}"/>
              </a:ext>
            </a:extLst>
          </p:cNvPr>
          <p:cNvSpPr>
            <a:spLocks noGrp="1"/>
          </p:cNvSpPr>
          <p:nvPr>
            <p:ph type="sldNum" sz="quarter" idx="5"/>
          </p:nvPr>
        </p:nvSpPr>
        <p:spPr/>
        <p:txBody>
          <a:bodyPr/>
          <a:lstStyle/>
          <a:p>
            <a:fld id="{65F912BB-319D-D549-87C6-6D7C620A364C}" type="slidenum">
              <a:rPr lang="pl-PL" smtClean="0"/>
              <a:t>340</a:t>
            </a:fld>
            <a:endParaRPr lang="pl-PL"/>
          </a:p>
        </p:txBody>
      </p:sp>
    </p:spTree>
    <p:extLst>
      <p:ext uri="{BB962C8B-B14F-4D97-AF65-F5344CB8AC3E}">
        <p14:creationId xmlns:p14="http://schemas.microsoft.com/office/powerpoint/2010/main" val="3151504074"/>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296A-D8B0-A1FC-F521-1C3EE59E1D2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AA86EEC-01B8-5E7A-93A4-9FED0D97E9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9C2741-8FC1-EC50-93C7-54AA7342202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FE322BA-FF8C-23D2-A611-EDC33C45A5DE}"/>
              </a:ext>
            </a:extLst>
          </p:cNvPr>
          <p:cNvSpPr>
            <a:spLocks noGrp="1"/>
          </p:cNvSpPr>
          <p:nvPr>
            <p:ph type="sldNum" sz="quarter" idx="5"/>
          </p:nvPr>
        </p:nvSpPr>
        <p:spPr/>
        <p:txBody>
          <a:bodyPr/>
          <a:lstStyle/>
          <a:p>
            <a:fld id="{65F912BB-319D-D549-87C6-6D7C620A364C}" type="slidenum">
              <a:rPr lang="pl-PL" smtClean="0"/>
              <a:t>341</a:t>
            </a:fld>
            <a:endParaRPr lang="pl-PL"/>
          </a:p>
        </p:txBody>
      </p:sp>
    </p:spTree>
    <p:extLst>
      <p:ext uri="{BB962C8B-B14F-4D97-AF65-F5344CB8AC3E}">
        <p14:creationId xmlns:p14="http://schemas.microsoft.com/office/powerpoint/2010/main" val="2012163815"/>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29990-FEBF-8391-4D9C-1CC465AD595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047FED-9C98-9FE4-3882-40E69F52B31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40BCDD9-65DE-2BB1-B3EA-27F36DD6CCE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B375660-A48B-4196-0348-D2D7A1E17E76}"/>
              </a:ext>
            </a:extLst>
          </p:cNvPr>
          <p:cNvSpPr>
            <a:spLocks noGrp="1"/>
          </p:cNvSpPr>
          <p:nvPr>
            <p:ph type="sldNum" sz="quarter" idx="5"/>
          </p:nvPr>
        </p:nvSpPr>
        <p:spPr/>
        <p:txBody>
          <a:bodyPr/>
          <a:lstStyle/>
          <a:p>
            <a:fld id="{65F912BB-319D-D549-87C6-6D7C620A364C}" type="slidenum">
              <a:rPr lang="pl-PL" smtClean="0"/>
              <a:t>342</a:t>
            </a:fld>
            <a:endParaRPr lang="pl-PL"/>
          </a:p>
        </p:txBody>
      </p:sp>
    </p:spTree>
    <p:extLst>
      <p:ext uri="{BB962C8B-B14F-4D97-AF65-F5344CB8AC3E}">
        <p14:creationId xmlns:p14="http://schemas.microsoft.com/office/powerpoint/2010/main" val="1900929431"/>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48235-F01D-2861-5F32-99C92B2D0F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C91C462-4674-F504-3DA1-7C4123B6772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7CC2C99-7C95-171C-DAF1-CC69B35520B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5DBE05C-5500-4213-1E04-C905A700929E}"/>
              </a:ext>
            </a:extLst>
          </p:cNvPr>
          <p:cNvSpPr>
            <a:spLocks noGrp="1"/>
          </p:cNvSpPr>
          <p:nvPr>
            <p:ph type="sldNum" sz="quarter" idx="5"/>
          </p:nvPr>
        </p:nvSpPr>
        <p:spPr/>
        <p:txBody>
          <a:bodyPr/>
          <a:lstStyle/>
          <a:p>
            <a:fld id="{65F912BB-319D-D549-87C6-6D7C620A364C}" type="slidenum">
              <a:rPr lang="pl-PL" smtClean="0"/>
              <a:t>343</a:t>
            </a:fld>
            <a:endParaRPr lang="pl-PL"/>
          </a:p>
        </p:txBody>
      </p:sp>
    </p:spTree>
    <p:extLst>
      <p:ext uri="{BB962C8B-B14F-4D97-AF65-F5344CB8AC3E}">
        <p14:creationId xmlns:p14="http://schemas.microsoft.com/office/powerpoint/2010/main" val="381137223"/>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6093A-331F-2945-4BF6-ABCFDC0518B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C98DD2-1DAB-EED5-006D-DE91561A712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C543E58-5573-A410-C406-08FFFF6E018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2967F16-3192-CE88-8CA4-60B1872E7037}"/>
              </a:ext>
            </a:extLst>
          </p:cNvPr>
          <p:cNvSpPr>
            <a:spLocks noGrp="1"/>
          </p:cNvSpPr>
          <p:nvPr>
            <p:ph type="sldNum" sz="quarter" idx="5"/>
          </p:nvPr>
        </p:nvSpPr>
        <p:spPr/>
        <p:txBody>
          <a:bodyPr/>
          <a:lstStyle/>
          <a:p>
            <a:fld id="{65F912BB-319D-D549-87C6-6D7C620A364C}" type="slidenum">
              <a:rPr lang="pl-PL" smtClean="0"/>
              <a:t>344</a:t>
            </a:fld>
            <a:endParaRPr lang="pl-PL"/>
          </a:p>
        </p:txBody>
      </p:sp>
    </p:spTree>
    <p:extLst>
      <p:ext uri="{BB962C8B-B14F-4D97-AF65-F5344CB8AC3E}">
        <p14:creationId xmlns:p14="http://schemas.microsoft.com/office/powerpoint/2010/main" val="3544016124"/>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52795-84B0-7A65-0489-7707F175515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02BFB6-D72B-89F5-CBA2-0C2A0947F8D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FF04FF6-B32E-1E7A-EE4F-2D767A40DED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8645411-FB33-47FB-F4BD-DA1512CBF9B7}"/>
              </a:ext>
            </a:extLst>
          </p:cNvPr>
          <p:cNvSpPr>
            <a:spLocks noGrp="1"/>
          </p:cNvSpPr>
          <p:nvPr>
            <p:ph type="sldNum" sz="quarter" idx="5"/>
          </p:nvPr>
        </p:nvSpPr>
        <p:spPr/>
        <p:txBody>
          <a:bodyPr/>
          <a:lstStyle/>
          <a:p>
            <a:fld id="{65F912BB-319D-D549-87C6-6D7C620A364C}" type="slidenum">
              <a:rPr lang="pl-PL" smtClean="0"/>
              <a:t>345</a:t>
            </a:fld>
            <a:endParaRPr lang="pl-PL"/>
          </a:p>
        </p:txBody>
      </p:sp>
    </p:spTree>
    <p:extLst>
      <p:ext uri="{BB962C8B-B14F-4D97-AF65-F5344CB8AC3E}">
        <p14:creationId xmlns:p14="http://schemas.microsoft.com/office/powerpoint/2010/main" val="3080331924"/>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0EA2-1FCB-FC6D-0D5E-EC6444224D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7E4CAC1-8A7B-CB9E-1879-E1C15214434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C8302AC-1D0C-F6AB-2812-DE59AC441E1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ABBA8AE-8D70-DD0C-EA1B-00A67201A85C}"/>
              </a:ext>
            </a:extLst>
          </p:cNvPr>
          <p:cNvSpPr>
            <a:spLocks noGrp="1"/>
          </p:cNvSpPr>
          <p:nvPr>
            <p:ph type="sldNum" sz="quarter" idx="5"/>
          </p:nvPr>
        </p:nvSpPr>
        <p:spPr/>
        <p:txBody>
          <a:bodyPr/>
          <a:lstStyle/>
          <a:p>
            <a:fld id="{65F912BB-319D-D549-87C6-6D7C620A364C}" type="slidenum">
              <a:rPr lang="pl-PL" smtClean="0"/>
              <a:t>346</a:t>
            </a:fld>
            <a:endParaRPr lang="pl-PL"/>
          </a:p>
        </p:txBody>
      </p:sp>
    </p:spTree>
    <p:extLst>
      <p:ext uri="{BB962C8B-B14F-4D97-AF65-F5344CB8AC3E}">
        <p14:creationId xmlns:p14="http://schemas.microsoft.com/office/powerpoint/2010/main" val="9231992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7A9E9-62A7-242E-C422-2138BC71FC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7C9E56A-DDAC-D2A2-410A-9FBFBCD6348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FB97A9D-F468-7AF8-4BBF-4D22B8CC3D9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A188927-5EA3-AC6A-BD93-F86F493742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3605565"/>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3F174-2408-C019-F234-DC15C5BFD6F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7CE06C-6588-2F0B-9FDD-0AD98271D4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26E2E8E-5499-29AA-B89E-56B4F8FF867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CC7641E-6883-1279-9CAD-9A7B4C57DA86}"/>
              </a:ext>
            </a:extLst>
          </p:cNvPr>
          <p:cNvSpPr>
            <a:spLocks noGrp="1"/>
          </p:cNvSpPr>
          <p:nvPr>
            <p:ph type="sldNum" sz="quarter" idx="5"/>
          </p:nvPr>
        </p:nvSpPr>
        <p:spPr/>
        <p:txBody>
          <a:bodyPr/>
          <a:lstStyle/>
          <a:p>
            <a:fld id="{65F912BB-319D-D549-87C6-6D7C620A364C}" type="slidenum">
              <a:rPr lang="pl-PL" smtClean="0"/>
              <a:t>347</a:t>
            </a:fld>
            <a:endParaRPr lang="pl-PL"/>
          </a:p>
        </p:txBody>
      </p:sp>
    </p:spTree>
    <p:extLst>
      <p:ext uri="{BB962C8B-B14F-4D97-AF65-F5344CB8AC3E}">
        <p14:creationId xmlns:p14="http://schemas.microsoft.com/office/powerpoint/2010/main" val="2194662424"/>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0D915-2F1C-801B-7500-097A1D8A6BB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02949B-E911-25D5-690A-CC600E7479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E327FC-3AA0-C4F0-1474-0C7D8D8BA69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1B985B0-D89D-89F1-3543-9EE55A0F6B8D}"/>
              </a:ext>
            </a:extLst>
          </p:cNvPr>
          <p:cNvSpPr>
            <a:spLocks noGrp="1"/>
          </p:cNvSpPr>
          <p:nvPr>
            <p:ph type="sldNum" sz="quarter" idx="5"/>
          </p:nvPr>
        </p:nvSpPr>
        <p:spPr/>
        <p:txBody>
          <a:bodyPr/>
          <a:lstStyle/>
          <a:p>
            <a:fld id="{65F912BB-319D-D549-87C6-6D7C620A364C}" type="slidenum">
              <a:rPr lang="pl-PL" smtClean="0"/>
              <a:t>348</a:t>
            </a:fld>
            <a:endParaRPr lang="pl-PL"/>
          </a:p>
        </p:txBody>
      </p:sp>
    </p:spTree>
    <p:extLst>
      <p:ext uri="{BB962C8B-B14F-4D97-AF65-F5344CB8AC3E}">
        <p14:creationId xmlns:p14="http://schemas.microsoft.com/office/powerpoint/2010/main" val="3956320482"/>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7805-AA44-F9DC-1CBA-56ACB6D6CBB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1F1B05-02FB-E11F-0746-4955A613725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9B73D5E-B15A-5FE4-8453-A6B06AA9071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21F4549-03FE-4A61-DCD9-329DD1FFDD4F}"/>
              </a:ext>
            </a:extLst>
          </p:cNvPr>
          <p:cNvSpPr>
            <a:spLocks noGrp="1"/>
          </p:cNvSpPr>
          <p:nvPr>
            <p:ph type="sldNum" sz="quarter" idx="5"/>
          </p:nvPr>
        </p:nvSpPr>
        <p:spPr/>
        <p:txBody>
          <a:bodyPr/>
          <a:lstStyle/>
          <a:p>
            <a:fld id="{65F912BB-319D-D549-87C6-6D7C620A364C}" type="slidenum">
              <a:rPr lang="pl-PL" smtClean="0"/>
              <a:t>349</a:t>
            </a:fld>
            <a:endParaRPr lang="pl-PL"/>
          </a:p>
        </p:txBody>
      </p:sp>
    </p:spTree>
    <p:extLst>
      <p:ext uri="{BB962C8B-B14F-4D97-AF65-F5344CB8AC3E}">
        <p14:creationId xmlns:p14="http://schemas.microsoft.com/office/powerpoint/2010/main" val="1377465937"/>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B9E7C-F955-A408-240F-58D1D100AB8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BEE6DB-C762-E9CC-367B-E64B9398F9A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2839AB-ADFA-24E2-A5B3-617B6C743A9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09D9446-7927-99EB-FA45-F574EF8F4173}"/>
              </a:ext>
            </a:extLst>
          </p:cNvPr>
          <p:cNvSpPr>
            <a:spLocks noGrp="1"/>
          </p:cNvSpPr>
          <p:nvPr>
            <p:ph type="sldNum" sz="quarter" idx="5"/>
          </p:nvPr>
        </p:nvSpPr>
        <p:spPr/>
        <p:txBody>
          <a:bodyPr/>
          <a:lstStyle/>
          <a:p>
            <a:fld id="{65F912BB-319D-D549-87C6-6D7C620A364C}" type="slidenum">
              <a:rPr lang="pl-PL" smtClean="0"/>
              <a:t>350</a:t>
            </a:fld>
            <a:endParaRPr lang="pl-PL"/>
          </a:p>
        </p:txBody>
      </p:sp>
    </p:spTree>
    <p:extLst>
      <p:ext uri="{BB962C8B-B14F-4D97-AF65-F5344CB8AC3E}">
        <p14:creationId xmlns:p14="http://schemas.microsoft.com/office/powerpoint/2010/main" val="1419749691"/>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E0770-F576-E504-464E-8430E3B0E8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1F7E70C-CFA8-EBD4-49C1-FA1074B0BE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D3A8BDB-8249-3046-CB7F-4950E756857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DA278B4-CD3A-470B-9DEF-A8F388969387}"/>
              </a:ext>
            </a:extLst>
          </p:cNvPr>
          <p:cNvSpPr>
            <a:spLocks noGrp="1"/>
          </p:cNvSpPr>
          <p:nvPr>
            <p:ph type="sldNum" sz="quarter" idx="5"/>
          </p:nvPr>
        </p:nvSpPr>
        <p:spPr/>
        <p:txBody>
          <a:bodyPr/>
          <a:lstStyle/>
          <a:p>
            <a:fld id="{65F912BB-319D-D549-87C6-6D7C620A364C}" type="slidenum">
              <a:rPr lang="pl-PL" smtClean="0"/>
              <a:t>351</a:t>
            </a:fld>
            <a:endParaRPr lang="pl-PL"/>
          </a:p>
        </p:txBody>
      </p:sp>
    </p:spTree>
    <p:extLst>
      <p:ext uri="{BB962C8B-B14F-4D97-AF65-F5344CB8AC3E}">
        <p14:creationId xmlns:p14="http://schemas.microsoft.com/office/powerpoint/2010/main" val="3082072164"/>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2ECA7-A2AC-AFE8-FCA5-B2E3B6E5341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F8FF150-3B38-64DF-BDB0-A5A99DAE9B8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DB3A1B-2B09-6318-7466-58A757BCD8C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23E82AF-5627-20C0-22EA-B8936E3C8047}"/>
              </a:ext>
            </a:extLst>
          </p:cNvPr>
          <p:cNvSpPr>
            <a:spLocks noGrp="1"/>
          </p:cNvSpPr>
          <p:nvPr>
            <p:ph type="sldNum" sz="quarter" idx="5"/>
          </p:nvPr>
        </p:nvSpPr>
        <p:spPr/>
        <p:txBody>
          <a:bodyPr/>
          <a:lstStyle/>
          <a:p>
            <a:fld id="{65F912BB-319D-D549-87C6-6D7C620A364C}" type="slidenum">
              <a:rPr lang="pl-PL" smtClean="0"/>
              <a:t>352</a:t>
            </a:fld>
            <a:endParaRPr lang="pl-PL"/>
          </a:p>
        </p:txBody>
      </p:sp>
    </p:spTree>
    <p:extLst>
      <p:ext uri="{BB962C8B-B14F-4D97-AF65-F5344CB8AC3E}">
        <p14:creationId xmlns:p14="http://schemas.microsoft.com/office/powerpoint/2010/main" val="1765445415"/>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1DD95-6849-F63C-458F-FF8F533A59D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8B58B1-003D-A7CF-EA4E-7AAA0070C3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44B296-0C07-FFF6-C410-FD2951DF063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79FE45A-3315-C53D-A6CA-23F2FAA7B4A6}"/>
              </a:ext>
            </a:extLst>
          </p:cNvPr>
          <p:cNvSpPr>
            <a:spLocks noGrp="1"/>
          </p:cNvSpPr>
          <p:nvPr>
            <p:ph type="sldNum" sz="quarter" idx="5"/>
          </p:nvPr>
        </p:nvSpPr>
        <p:spPr/>
        <p:txBody>
          <a:bodyPr/>
          <a:lstStyle/>
          <a:p>
            <a:fld id="{65F912BB-319D-D549-87C6-6D7C620A364C}" type="slidenum">
              <a:rPr lang="pl-PL" smtClean="0"/>
              <a:t>353</a:t>
            </a:fld>
            <a:endParaRPr lang="pl-PL"/>
          </a:p>
        </p:txBody>
      </p:sp>
    </p:spTree>
    <p:extLst>
      <p:ext uri="{BB962C8B-B14F-4D97-AF65-F5344CB8AC3E}">
        <p14:creationId xmlns:p14="http://schemas.microsoft.com/office/powerpoint/2010/main" val="507536979"/>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29F98-B3DE-C1FB-5E47-D2EB1278F85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021CB48-BAE9-2F2E-B053-E37133E2FE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F4E8591-3799-E193-7C30-40B8FE1F1E0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BA3DDBE-FCE8-4881-12ED-C06B00C5BD41}"/>
              </a:ext>
            </a:extLst>
          </p:cNvPr>
          <p:cNvSpPr>
            <a:spLocks noGrp="1"/>
          </p:cNvSpPr>
          <p:nvPr>
            <p:ph type="sldNum" sz="quarter" idx="5"/>
          </p:nvPr>
        </p:nvSpPr>
        <p:spPr/>
        <p:txBody>
          <a:bodyPr/>
          <a:lstStyle/>
          <a:p>
            <a:fld id="{65F912BB-319D-D549-87C6-6D7C620A364C}" type="slidenum">
              <a:rPr lang="pl-PL" smtClean="0"/>
              <a:t>354</a:t>
            </a:fld>
            <a:endParaRPr lang="pl-PL"/>
          </a:p>
        </p:txBody>
      </p:sp>
    </p:spTree>
    <p:extLst>
      <p:ext uri="{BB962C8B-B14F-4D97-AF65-F5344CB8AC3E}">
        <p14:creationId xmlns:p14="http://schemas.microsoft.com/office/powerpoint/2010/main" val="2055483085"/>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B1690-4A2D-CCBC-BE65-EBF01EB62ED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60606FB-F330-8873-76F6-0BF20BDFCDB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A9F82D-DC82-D24A-E8C6-98B78B932D5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0F70F88-B7FD-DD7C-E658-B2B4E2600668}"/>
              </a:ext>
            </a:extLst>
          </p:cNvPr>
          <p:cNvSpPr>
            <a:spLocks noGrp="1"/>
          </p:cNvSpPr>
          <p:nvPr>
            <p:ph type="sldNum" sz="quarter" idx="5"/>
          </p:nvPr>
        </p:nvSpPr>
        <p:spPr/>
        <p:txBody>
          <a:bodyPr/>
          <a:lstStyle/>
          <a:p>
            <a:fld id="{65F912BB-319D-D549-87C6-6D7C620A364C}" type="slidenum">
              <a:rPr lang="pl-PL" smtClean="0"/>
              <a:t>355</a:t>
            </a:fld>
            <a:endParaRPr lang="pl-PL"/>
          </a:p>
        </p:txBody>
      </p:sp>
    </p:spTree>
    <p:extLst>
      <p:ext uri="{BB962C8B-B14F-4D97-AF65-F5344CB8AC3E}">
        <p14:creationId xmlns:p14="http://schemas.microsoft.com/office/powerpoint/2010/main" val="3715183513"/>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A9EA1-43B4-3A63-817D-97CB0939AC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ADABCD0-9CB4-DA8C-988C-895107187AE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4033F2-A0AD-6C77-9100-318800ED1F9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1F5691D-B597-6284-9625-B307E7EBC106}"/>
              </a:ext>
            </a:extLst>
          </p:cNvPr>
          <p:cNvSpPr>
            <a:spLocks noGrp="1"/>
          </p:cNvSpPr>
          <p:nvPr>
            <p:ph type="sldNum" sz="quarter" idx="5"/>
          </p:nvPr>
        </p:nvSpPr>
        <p:spPr/>
        <p:txBody>
          <a:bodyPr/>
          <a:lstStyle/>
          <a:p>
            <a:fld id="{65F912BB-319D-D549-87C6-6D7C620A364C}" type="slidenum">
              <a:rPr lang="pl-PL" smtClean="0"/>
              <a:t>356</a:t>
            </a:fld>
            <a:endParaRPr lang="pl-PL"/>
          </a:p>
        </p:txBody>
      </p:sp>
    </p:spTree>
    <p:extLst>
      <p:ext uri="{BB962C8B-B14F-4D97-AF65-F5344CB8AC3E}">
        <p14:creationId xmlns:p14="http://schemas.microsoft.com/office/powerpoint/2010/main" val="26850286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C1E43-486F-7AEF-B339-7CF01E6BDD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DDD519B-C185-EB01-39C7-5BA98A00C92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BFA12EA-092B-D71D-0AB7-DB38BA4E874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814EF23-6F00-8970-E484-9A253241F3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6288411"/>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9D193-69D0-8D19-E9E5-D0188AF5DFE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448E6C3-1CCB-A15B-44C5-DF140EB94E4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589B8A-B201-204E-B4AD-9C11CAC6211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9CFE83F-2239-2C9E-31D8-5493B8657F5A}"/>
              </a:ext>
            </a:extLst>
          </p:cNvPr>
          <p:cNvSpPr>
            <a:spLocks noGrp="1"/>
          </p:cNvSpPr>
          <p:nvPr>
            <p:ph type="sldNum" sz="quarter" idx="5"/>
          </p:nvPr>
        </p:nvSpPr>
        <p:spPr/>
        <p:txBody>
          <a:bodyPr/>
          <a:lstStyle/>
          <a:p>
            <a:fld id="{65F912BB-319D-D549-87C6-6D7C620A364C}" type="slidenum">
              <a:rPr lang="pl-PL" smtClean="0"/>
              <a:t>357</a:t>
            </a:fld>
            <a:endParaRPr lang="pl-PL"/>
          </a:p>
        </p:txBody>
      </p:sp>
    </p:spTree>
    <p:extLst>
      <p:ext uri="{BB962C8B-B14F-4D97-AF65-F5344CB8AC3E}">
        <p14:creationId xmlns:p14="http://schemas.microsoft.com/office/powerpoint/2010/main" val="3835884521"/>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2EF5D-D71C-59EB-AB16-5732136323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CFA2F1-5A83-EDD1-11AC-A4E3B43CDC9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6EECCED-0905-4354-A1A6-BCD8466172D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394C64C-C746-F29F-B8A4-6CE9E13CF098}"/>
              </a:ext>
            </a:extLst>
          </p:cNvPr>
          <p:cNvSpPr>
            <a:spLocks noGrp="1"/>
          </p:cNvSpPr>
          <p:nvPr>
            <p:ph type="sldNum" sz="quarter" idx="5"/>
          </p:nvPr>
        </p:nvSpPr>
        <p:spPr/>
        <p:txBody>
          <a:bodyPr/>
          <a:lstStyle/>
          <a:p>
            <a:fld id="{65F912BB-319D-D549-87C6-6D7C620A364C}" type="slidenum">
              <a:rPr lang="pl-PL" smtClean="0"/>
              <a:t>358</a:t>
            </a:fld>
            <a:endParaRPr lang="pl-PL"/>
          </a:p>
        </p:txBody>
      </p:sp>
    </p:spTree>
    <p:extLst>
      <p:ext uri="{BB962C8B-B14F-4D97-AF65-F5344CB8AC3E}">
        <p14:creationId xmlns:p14="http://schemas.microsoft.com/office/powerpoint/2010/main" val="2694126387"/>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89FB0-F651-7FC4-2F38-BAC9ECCC3FD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5622AF-4302-6D79-C4AB-6083BD6966B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7C00F13-A62E-7F26-756F-9C8E15E2433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586BEA5-A3F8-CAA7-4F95-D4DB7772685C}"/>
              </a:ext>
            </a:extLst>
          </p:cNvPr>
          <p:cNvSpPr>
            <a:spLocks noGrp="1"/>
          </p:cNvSpPr>
          <p:nvPr>
            <p:ph type="sldNum" sz="quarter" idx="5"/>
          </p:nvPr>
        </p:nvSpPr>
        <p:spPr/>
        <p:txBody>
          <a:bodyPr/>
          <a:lstStyle/>
          <a:p>
            <a:fld id="{65F912BB-319D-D549-87C6-6D7C620A364C}" type="slidenum">
              <a:rPr lang="pl-PL" smtClean="0"/>
              <a:t>359</a:t>
            </a:fld>
            <a:endParaRPr lang="pl-PL"/>
          </a:p>
        </p:txBody>
      </p:sp>
    </p:spTree>
    <p:extLst>
      <p:ext uri="{BB962C8B-B14F-4D97-AF65-F5344CB8AC3E}">
        <p14:creationId xmlns:p14="http://schemas.microsoft.com/office/powerpoint/2010/main" val="2602776111"/>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9B70F-6B1D-10FB-A448-98765A6B1E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28FEB2D-74E9-77FE-2433-3ABDA6502AE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05CB707-4CB3-C112-01F6-C3E53E33889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CDF8707-0476-7775-57FD-EEC715E80D7C}"/>
              </a:ext>
            </a:extLst>
          </p:cNvPr>
          <p:cNvSpPr>
            <a:spLocks noGrp="1"/>
          </p:cNvSpPr>
          <p:nvPr>
            <p:ph type="sldNum" sz="quarter" idx="5"/>
          </p:nvPr>
        </p:nvSpPr>
        <p:spPr/>
        <p:txBody>
          <a:bodyPr/>
          <a:lstStyle/>
          <a:p>
            <a:fld id="{65F912BB-319D-D549-87C6-6D7C620A364C}" type="slidenum">
              <a:rPr lang="pl-PL" smtClean="0"/>
              <a:t>360</a:t>
            </a:fld>
            <a:endParaRPr lang="pl-PL"/>
          </a:p>
        </p:txBody>
      </p:sp>
    </p:spTree>
    <p:extLst>
      <p:ext uri="{BB962C8B-B14F-4D97-AF65-F5344CB8AC3E}">
        <p14:creationId xmlns:p14="http://schemas.microsoft.com/office/powerpoint/2010/main" val="3763369711"/>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2F96-E830-0CCB-24FC-9C5C70AAB4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838F271-7337-0954-8885-5ECC33716E5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88B6A2B-F176-78C4-B6E8-9073BC31EE6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7A620D7-560A-533B-A716-01C4D775F3B3}"/>
              </a:ext>
            </a:extLst>
          </p:cNvPr>
          <p:cNvSpPr>
            <a:spLocks noGrp="1"/>
          </p:cNvSpPr>
          <p:nvPr>
            <p:ph type="sldNum" sz="quarter" idx="5"/>
          </p:nvPr>
        </p:nvSpPr>
        <p:spPr/>
        <p:txBody>
          <a:bodyPr/>
          <a:lstStyle/>
          <a:p>
            <a:fld id="{65F912BB-319D-D549-87C6-6D7C620A364C}" type="slidenum">
              <a:rPr lang="pl-PL" smtClean="0"/>
              <a:t>361</a:t>
            </a:fld>
            <a:endParaRPr lang="pl-PL"/>
          </a:p>
        </p:txBody>
      </p:sp>
    </p:spTree>
    <p:extLst>
      <p:ext uri="{BB962C8B-B14F-4D97-AF65-F5344CB8AC3E}">
        <p14:creationId xmlns:p14="http://schemas.microsoft.com/office/powerpoint/2010/main" val="1390651847"/>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AEEC9-CDDA-1E4F-35AE-5CAA836EC80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1B0A703-5FAF-5D24-DAEB-DBB1777524A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C32198A-8AF7-7265-ABA6-ED2F5CE5E85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5F1C25E-AB33-5D9B-48A9-212F12774A6E}"/>
              </a:ext>
            </a:extLst>
          </p:cNvPr>
          <p:cNvSpPr>
            <a:spLocks noGrp="1"/>
          </p:cNvSpPr>
          <p:nvPr>
            <p:ph type="sldNum" sz="quarter" idx="5"/>
          </p:nvPr>
        </p:nvSpPr>
        <p:spPr/>
        <p:txBody>
          <a:bodyPr/>
          <a:lstStyle/>
          <a:p>
            <a:fld id="{65F912BB-319D-D549-87C6-6D7C620A364C}" type="slidenum">
              <a:rPr lang="pl-PL" smtClean="0"/>
              <a:t>362</a:t>
            </a:fld>
            <a:endParaRPr lang="pl-PL"/>
          </a:p>
        </p:txBody>
      </p:sp>
    </p:spTree>
    <p:extLst>
      <p:ext uri="{BB962C8B-B14F-4D97-AF65-F5344CB8AC3E}">
        <p14:creationId xmlns:p14="http://schemas.microsoft.com/office/powerpoint/2010/main" val="3009395435"/>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E9971-2641-1DE8-E206-E19F977E0DF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49E7F0B-74EF-1983-A2AD-A9B2733AC24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DD150AF-C275-705C-7E97-132A7FEEC0E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BB741E4-8A2A-3F3E-B738-C9DA74CED24D}"/>
              </a:ext>
            </a:extLst>
          </p:cNvPr>
          <p:cNvSpPr>
            <a:spLocks noGrp="1"/>
          </p:cNvSpPr>
          <p:nvPr>
            <p:ph type="sldNum" sz="quarter" idx="5"/>
          </p:nvPr>
        </p:nvSpPr>
        <p:spPr/>
        <p:txBody>
          <a:bodyPr/>
          <a:lstStyle/>
          <a:p>
            <a:fld id="{65F912BB-319D-D549-87C6-6D7C620A364C}" type="slidenum">
              <a:rPr lang="pl-PL" smtClean="0"/>
              <a:t>363</a:t>
            </a:fld>
            <a:endParaRPr lang="pl-PL"/>
          </a:p>
        </p:txBody>
      </p:sp>
    </p:spTree>
    <p:extLst>
      <p:ext uri="{BB962C8B-B14F-4D97-AF65-F5344CB8AC3E}">
        <p14:creationId xmlns:p14="http://schemas.microsoft.com/office/powerpoint/2010/main" val="1778804139"/>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D7281-287E-05B2-E481-57AA5DC584A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B67ABB-71AA-469B-A061-4D2C84D09E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E08AFD4-3EA6-B412-7FB0-20D1176F880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29F2B6E-074B-FB64-5FCD-A0AB60D190FE}"/>
              </a:ext>
            </a:extLst>
          </p:cNvPr>
          <p:cNvSpPr>
            <a:spLocks noGrp="1"/>
          </p:cNvSpPr>
          <p:nvPr>
            <p:ph type="sldNum" sz="quarter" idx="5"/>
          </p:nvPr>
        </p:nvSpPr>
        <p:spPr/>
        <p:txBody>
          <a:bodyPr/>
          <a:lstStyle/>
          <a:p>
            <a:fld id="{65F912BB-319D-D549-87C6-6D7C620A364C}" type="slidenum">
              <a:rPr lang="pl-PL" smtClean="0"/>
              <a:t>364</a:t>
            </a:fld>
            <a:endParaRPr lang="pl-PL"/>
          </a:p>
        </p:txBody>
      </p:sp>
    </p:spTree>
    <p:extLst>
      <p:ext uri="{BB962C8B-B14F-4D97-AF65-F5344CB8AC3E}">
        <p14:creationId xmlns:p14="http://schemas.microsoft.com/office/powerpoint/2010/main" val="2464266405"/>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47742-627E-86B1-C2AC-E1EB576ED1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B3016C2-DAF1-63E6-8AED-B14332EDE70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D7B46DD-D14E-08DB-8CBA-A29BF4FD7E1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72B6301-AF60-A402-0B74-C52C30E8858A}"/>
              </a:ext>
            </a:extLst>
          </p:cNvPr>
          <p:cNvSpPr>
            <a:spLocks noGrp="1"/>
          </p:cNvSpPr>
          <p:nvPr>
            <p:ph type="sldNum" sz="quarter" idx="5"/>
          </p:nvPr>
        </p:nvSpPr>
        <p:spPr/>
        <p:txBody>
          <a:bodyPr/>
          <a:lstStyle/>
          <a:p>
            <a:fld id="{65F912BB-319D-D549-87C6-6D7C620A364C}" type="slidenum">
              <a:rPr lang="pl-PL" smtClean="0"/>
              <a:t>365</a:t>
            </a:fld>
            <a:endParaRPr lang="pl-PL"/>
          </a:p>
        </p:txBody>
      </p:sp>
    </p:spTree>
    <p:extLst>
      <p:ext uri="{BB962C8B-B14F-4D97-AF65-F5344CB8AC3E}">
        <p14:creationId xmlns:p14="http://schemas.microsoft.com/office/powerpoint/2010/main" val="1679370838"/>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66D6-D187-5BC5-6675-98F0676AC26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2ABD993-0180-C87F-DC2F-0D855D27F2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34775FD-4727-5830-FAE8-E783FCA1EE0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2E893B4-B424-F528-1246-C15A31FE3CFF}"/>
              </a:ext>
            </a:extLst>
          </p:cNvPr>
          <p:cNvSpPr>
            <a:spLocks noGrp="1"/>
          </p:cNvSpPr>
          <p:nvPr>
            <p:ph type="sldNum" sz="quarter" idx="5"/>
          </p:nvPr>
        </p:nvSpPr>
        <p:spPr/>
        <p:txBody>
          <a:bodyPr/>
          <a:lstStyle/>
          <a:p>
            <a:fld id="{65F912BB-319D-D549-87C6-6D7C620A364C}" type="slidenum">
              <a:rPr lang="pl-PL" smtClean="0"/>
              <a:t>366</a:t>
            </a:fld>
            <a:endParaRPr lang="pl-PL"/>
          </a:p>
        </p:txBody>
      </p:sp>
    </p:spTree>
    <p:extLst>
      <p:ext uri="{BB962C8B-B14F-4D97-AF65-F5344CB8AC3E}">
        <p14:creationId xmlns:p14="http://schemas.microsoft.com/office/powerpoint/2010/main" val="42104802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4E6A4-109A-E01F-77CE-3198745AC4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7302C1-9EE1-D25D-F555-8E15733671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09BEF6-C5C2-C1EC-C7E6-65B80F0F339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2400C85-E209-6575-1A66-C38C710EA7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3972959"/>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77304-42E9-CB3B-2DF3-0FF88859468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521408-AB4D-22E2-3C14-CD68A2D417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1B921EC-3D1E-6F48-AFA1-E61357245E0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55C4D5B-FEDA-CEA6-1AAE-D590CF5208B9}"/>
              </a:ext>
            </a:extLst>
          </p:cNvPr>
          <p:cNvSpPr>
            <a:spLocks noGrp="1"/>
          </p:cNvSpPr>
          <p:nvPr>
            <p:ph type="sldNum" sz="quarter" idx="5"/>
          </p:nvPr>
        </p:nvSpPr>
        <p:spPr/>
        <p:txBody>
          <a:bodyPr/>
          <a:lstStyle/>
          <a:p>
            <a:fld id="{65F912BB-319D-D549-87C6-6D7C620A364C}" type="slidenum">
              <a:rPr lang="pl-PL" smtClean="0"/>
              <a:t>367</a:t>
            </a:fld>
            <a:endParaRPr lang="pl-PL"/>
          </a:p>
        </p:txBody>
      </p:sp>
    </p:spTree>
    <p:extLst>
      <p:ext uri="{BB962C8B-B14F-4D97-AF65-F5344CB8AC3E}">
        <p14:creationId xmlns:p14="http://schemas.microsoft.com/office/powerpoint/2010/main" val="2667944566"/>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F9BC-B1FB-6642-FDF9-23F7F4A6687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1A0477-0816-713E-1302-EC4961D0F8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714B04-BEE9-06A4-9BC9-BB350DE9D7B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546DE96-DD4A-1639-20C4-1AD461E36BBA}"/>
              </a:ext>
            </a:extLst>
          </p:cNvPr>
          <p:cNvSpPr>
            <a:spLocks noGrp="1"/>
          </p:cNvSpPr>
          <p:nvPr>
            <p:ph type="sldNum" sz="quarter" idx="5"/>
          </p:nvPr>
        </p:nvSpPr>
        <p:spPr/>
        <p:txBody>
          <a:bodyPr/>
          <a:lstStyle/>
          <a:p>
            <a:fld id="{65F912BB-319D-D549-87C6-6D7C620A364C}" type="slidenum">
              <a:rPr lang="pl-PL" smtClean="0"/>
              <a:t>368</a:t>
            </a:fld>
            <a:endParaRPr lang="pl-PL"/>
          </a:p>
        </p:txBody>
      </p:sp>
    </p:spTree>
    <p:extLst>
      <p:ext uri="{BB962C8B-B14F-4D97-AF65-F5344CB8AC3E}">
        <p14:creationId xmlns:p14="http://schemas.microsoft.com/office/powerpoint/2010/main" val="2919682567"/>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5B334-B953-1509-6562-7F87A461122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39C793D-BA0F-BA19-1978-B78AAAF9AA0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E0ADC2-D9CD-D881-1DD2-E727321E931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CE8E949-D0BB-53B6-62FA-8DA73D9106E0}"/>
              </a:ext>
            </a:extLst>
          </p:cNvPr>
          <p:cNvSpPr>
            <a:spLocks noGrp="1"/>
          </p:cNvSpPr>
          <p:nvPr>
            <p:ph type="sldNum" sz="quarter" idx="5"/>
          </p:nvPr>
        </p:nvSpPr>
        <p:spPr/>
        <p:txBody>
          <a:bodyPr/>
          <a:lstStyle/>
          <a:p>
            <a:fld id="{65F912BB-319D-D549-87C6-6D7C620A364C}" type="slidenum">
              <a:rPr lang="pl-PL" smtClean="0"/>
              <a:t>369</a:t>
            </a:fld>
            <a:endParaRPr lang="pl-PL"/>
          </a:p>
        </p:txBody>
      </p:sp>
    </p:spTree>
    <p:extLst>
      <p:ext uri="{BB962C8B-B14F-4D97-AF65-F5344CB8AC3E}">
        <p14:creationId xmlns:p14="http://schemas.microsoft.com/office/powerpoint/2010/main" val="2022228648"/>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CFBF7-96EC-2E26-8302-D0BE1A28D2E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955D54A-C314-EB81-80A3-26DEAADA7B5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BA1A311-D58C-4879-3C15-F8E957B27E8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47C2DB6-EBB2-91A7-703C-B85F36D9A45D}"/>
              </a:ext>
            </a:extLst>
          </p:cNvPr>
          <p:cNvSpPr>
            <a:spLocks noGrp="1"/>
          </p:cNvSpPr>
          <p:nvPr>
            <p:ph type="sldNum" sz="quarter" idx="5"/>
          </p:nvPr>
        </p:nvSpPr>
        <p:spPr/>
        <p:txBody>
          <a:bodyPr/>
          <a:lstStyle/>
          <a:p>
            <a:fld id="{65F912BB-319D-D549-87C6-6D7C620A364C}" type="slidenum">
              <a:rPr lang="pl-PL" smtClean="0"/>
              <a:t>370</a:t>
            </a:fld>
            <a:endParaRPr lang="pl-PL"/>
          </a:p>
        </p:txBody>
      </p:sp>
    </p:spTree>
    <p:extLst>
      <p:ext uri="{BB962C8B-B14F-4D97-AF65-F5344CB8AC3E}">
        <p14:creationId xmlns:p14="http://schemas.microsoft.com/office/powerpoint/2010/main" val="4027009623"/>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EC8D-3ED2-6F8A-AA7E-E3DC678694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578A976-B3C4-663D-7048-58E820E4799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C4FD1A-2003-C939-02CA-6BCE3458E8B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68F8865-58F3-6865-8EFF-4294991E69BE}"/>
              </a:ext>
            </a:extLst>
          </p:cNvPr>
          <p:cNvSpPr>
            <a:spLocks noGrp="1"/>
          </p:cNvSpPr>
          <p:nvPr>
            <p:ph type="sldNum" sz="quarter" idx="5"/>
          </p:nvPr>
        </p:nvSpPr>
        <p:spPr/>
        <p:txBody>
          <a:bodyPr/>
          <a:lstStyle/>
          <a:p>
            <a:fld id="{65F912BB-319D-D549-87C6-6D7C620A364C}" type="slidenum">
              <a:rPr lang="pl-PL" smtClean="0"/>
              <a:t>371</a:t>
            </a:fld>
            <a:endParaRPr lang="pl-PL"/>
          </a:p>
        </p:txBody>
      </p:sp>
    </p:spTree>
    <p:extLst>
      <p:ext uri="{BB962C8B-B14F-4D97-AF65-F5344CB8AC3E}">
        <p14:creationId xmlns:p14="http://schemas.microsoft.com/office/powerpoint/2010/main" val="755385590"/>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2F7D2-799C-6225-F35B-3FEF53AF8CA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87FA2D8-02A8-DA29-0EFF-2B6A98AF0C0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691AC2-2995-99F7-DB2F-6A77D140FB8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853B80E-E3BB-12A0-33C7-BE0793ED5026}"/>
              </a:ext>
            </a:extLst>
          </p:cNvPr>
          <p:cNvSpPr>
            <a:spLocks noGrp="1"/>
          </p:cNvSpPr>
          <p:nvPr>
            <p:ph type="sldNum" sz="quarter" idx="5"/>
          </p:nvPr>
        </p:nvSpPr>
        <p:spPr/>
        <p:txBody>
          <a:bodyPr/>
          <a:lstStyle/>
          <a:p>
            <a:fld id="{65F912BB-319D-D549-87C6-6D7C620A364C}" type="slidenum">
              <a:rPr lang="pl-PL" smtClean="0"/>
              <a:t>372</a:t>
            </a:fld>
            <a:endParaRPr lang="pl-PL"/>
          </a:p>
        </p:txBody>
      </p:sp>
    </p:spTree>
    <p:extLst>
      <p:ext uri="{BB962C8B-B14F-4D97-AF65-F5344CB8AC3E}">
        <p14:creationId xmlns:p14="http://schemas.microsoft.com/office/powerpoint/2010/main" val="4140452096"/>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4C2F8-D5E3-02C6-5F89-D0E3BAA30CD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44B1D23-D999-55C3-454B-BB2DD29B4C7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7E3E71E-E4DB-7767-D10B-F248A149D55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6BDF2B7-0B09-F598-372A-951D28F573A2}"/>
              </a:ext>
            </a:extLst>
          </p:cNvPr>
          <p:cNvSpPr>
            <a:spLocks noGrp="1"/>
          </p:cNvSpPr>
          <p:nvPr>
            <p:ph type="sldNum" sz="quarter" idx="5"/>
          </p:nvPr>
        </p:nvSpPr>
        <p:spPr/>
        <p:txBody>
          <a:bodyPr/>
          <a:lstStyle/>
          <a:p>
            <a:fld id="{65F912BB-319D-D549-87C6-6D7C620A364C}" type="slidenum">
              <a:rPr lang="pl-PL" smtClean="0"/>
              <a:t>373</a:t>
            </a:fld>
            <a:endParaRPr lang="pl-PL"/>
          </a:p>
        </p:txBody>
      </p:sp>
    </p:spTree>
    <p:extLst>
      <p:ext uri="{BB962C8B-B14F-4D97-AF65-F5344CB8AC3E}">
        <p14:creationId xmlns:p14="http://schemas.microsoft.com/office/powerpoint/2010/main" val="1911997964"/>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AD6E-F6B8-F4B2-0DBF-94F04F2F490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469866E-3394-2834-462E-37635B56B3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9C80B6F-868B-BF49-519E-F9EF6F1E262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C4060D9-E8AB-A865-2156-065F4D9F82CF}"/>
              </a:ext>
            </a:extLst>
          </p:cNvPr>
          <p:cNvSpPr>
            <a:spLocks noGrp="1"/>
          </p:cNvSpPr>
          <p:nvPr>
            <p:ph type="sldNum" sz="quarter" idx="5"/>
          </p:nvPr>
        </p:nvSpPr>
        <p:spPr/>
        <p:txBody>
          <a:bodyPr/>
          <a:lstStyle/>
          <a:p>
            <a:fld id="{65F912BB-319D-D549-87C6-6D7C620A364C}" type="slidenum">
              <a:rPr lang="pl-PL" smtClean="0"/>
              <a:t>374</a:t>
            </a:fld>
            <a:endParaRPr lang="pl-PL"/>
          </a:p>
        </p:txBody>
      </p:sp>
    </p:spTree>
    <p:extLst>
      <p:ext uri="{BB962C8B-B14F-4D97-AF65-F5344CB8AC3E}">
        <p14:creationId xmlns:p14="http://schemas.microsoft.com/office/powerpoint/2010/main" val="2436348291"/>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B6BCE-AEB7-8F2C-C543-46C8754877F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8ACBBEC-CE75-246D-7DEB-748C273DD9A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74BE1BB-8D22-5554-B076-C4EAB1130DB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DDDB19C-3FCE-BB37-6D13-93C78CD5C481}"/>
              </a:ext>
            </a:extLst>
          </p:cNvPr>
          <p:cNvSpPr>
            <a:spLocks noGrp="1"/>
          </p:cNvSpPr>
          <p:nvPr>
            <p:ph type="sldNum" sz="quarter" idx="5"/>
          </p:nvPr>
        </p:nvSpPr>
        <p:spPr/>
        <p:txBody>
          <a:bodyPr/>
          <a:lstStyle/>
          <a:p>
            <a:fld id="{65F912BB-319D-D549-87C6-6D7C620A364C}" type="slidenum">
              <a:rPr lang="pl-PL" smtClean="0"/>
              <a:t>375</a:t>
            </a:fld>
            <a:endParaRPr lang="pl-PL"/>
          </a:p>
        </p:txBody>
      </p:sp>
    </p:spTree>
    <p:extLst>
      <p:ext uri="{BB962C8B-B14F-4D97-AF65-F5344CB8AC3E}">
        <p14:creationId xmlns:p14="http://schemas.microsoft.com/office/powerpoint/2010/main" val="2125925055"/>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4D54B-E1B8-3B47-7997-8183C61108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916A0FB-347E-F034-0216-ECC77473671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DA775B-1198-2EE5-BE74-48E5CF32578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81FDD95-AA91-2E80-DF0B-CFFA1802E48D}"/>
              </a:ext>
            </a:extLst>
          </p:cNvPr>
          <p:cNvSpPr>
            <a:spLocks noGrp="1"/>
          </p:cNvSpPr>
          <p:nvPr>
            <p:ph type="sldNum" sz="quarter" idx="5"/>
          </p:nvPr>
        </p:nvSpPr>
        <p:spPr/>
        <p:txBody>
          <a:bodyPr/>
          <a:lstStyle/>
          <a:p>
            <a:fld id="{65F912BB-319D-D549-87C6-6D7C620A364C}" type="slidenum">
              <a:rPr lang="pl-PL" smtClean="0"/>
              <a:t>376</a:t>
            </a:fld>
            <a:endParaRPr lang="pl-PL"/>
          </a:p>
        </p:txBody>
      </p:sp>
    </p:spTree>
    <p:extLst>
      <p:ext uri="{BB962C8B-B14F-4D97-AF65-F5344CB8AC3E}">
        <p14:creationId xmlns:p14="http://schemas.microsoft.com/office/powerpoint/2010/main" val="24436601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C3417-5F14-4399-A198-5A713363CCB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C65715E-2621-F06D-9E22-167AA51992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36A717-D8F0-5934-0D29-92B0A88121D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5949685-CC97-839E-366E-6FF38F6CAC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7344372"/>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38D16-E00E-7457-3C3A-056245D5D0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CCB85F-7F5C-F112-FE2F-0DBA1DF128F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168502-363B-545D-37D0-EE56B3F20F7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CCB0DA5-753E-671A-6718-8AEA7C7D4486}"/>
              </a:ext>
            </a:extLst>
          </p:cNvPr>
          <p:cNvSpPr>
            <a:spLocks noGrp="1"/>
          </p:cNvSpPr>
          <p:nvPr>
            <p:ph type="sldNum" sz="quarter" idx="5"/>
          </p:nvPr>
        </p:nvSpPr>
        <p:spPr/>
        <p:txBody>
          <a:bodyPr/>
          <a:lstStyle/>
          <a:p>
            <a:fld id="{65F912BB-319D-D549-87C6-6D7C620A364C}" type="slidenum">
              <a:rPr lang="pl-PL" smtClean="0"/>
              <a:t>377</a:t>
            </a:fld>
            <a:endParaRPr lang="pl-PL"/>
          </a:p>
        </p:txBody>
      </p:sp>
    </p:spTree>
    <p:extLst>
      <p:ext uri="{BB962C8B-B14F-4D97-AF65-F5344CB8AC3E}">
        <p14:creationId xmlns:p14="http://schemas.microsoft.com/office/powerpoint/2010/main" val="4227806910"/>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10189-BA13-DB75-6B91-9D1D178C21B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56408D0-30FE-7111-8D6E-36994E8DBC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58125D1-6D34-40FA-5C4B-51C82E66BCB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297DEE1-FDAD-4B55-7A34-4BD1BDD14752}"/>
              </a:ext>
            </a:extLst>
          </p:cNvPr>
          <p:cNvSpPr>
            <a:spLocks noGrp="1"/>
          </p:cNvSpPr>
          <p:nvPr>
            <p:ph type="sldNum" sz="quarter" idx="5"/>
          </p:nvPr>
        </p:nvSpPr>
        <p:spPr/>
        <p:txBody>
          <a:bodyPr/>
          <a:lstStyle/>
          <a:p>
            <a:fld id="{65F912BB-319D-D549-87C6-6D7C620A364C}" type="slidenum">
              <a:rPr lang="pl-PL" smtClean="0"/>
              <a:t>378</a:t>
            </a:fld>
            <a:endParaRPr lang="pl-PL"/>
          </a:p>
        </p:txBody>
      </p:sp>
    </p:spTree>
    <p:extLst>
      <p:ext uri="{BB962C8B-B14F-4D97-AF65-F5344CB8AC3E}">
        <p14:creationId xmlns:p14="http://schemas.microsoft.com/office/powerpoint/2010/main" val="1277249141"/>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224C2-EF5A-56EF-DFE9-C6CE3F61F13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AE3975C-307B-9149-785D-7CCF8DF21D4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B31DD67-3DFB-ADFD-3E0E-626164F0342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9989F39-0F31-08A1-3C0D-3E21D7E4145D}"/>
              </a:ext>
            </a:extLst>
          </p:cNvPr>
          <p:cNvSpPr>
            <a:spLocks noGrp="1"/>
          </p:cNvSpPr>
          <p:nvPr>
            <p:ph type="sldNum" sz="quarter" idx="5"/>
          </p:nvPr>
        </p:nvSpPr>
        <p:spPr/>
        <p:txBody>
          <a:bodyPr/>
          <a:lstStyle/>
          <a:p>
            <a:fld id="{65F912BB-319D-D549-87C6-6D7C620A364C}" type="slidenum">
              <a:rPr lang="pl-PL" smtClean="0"/>
              <a:t>379</a:t>
            </a:fld>
            <a:endParaRPr lang="pl-PL"/>
          </a:p>
        </p:txBody>
      </p:sp>
    </p:spTree>
    <p:extLst>
      <p:ext uri="{BB962C8B-B14F-4D97-AF65-F5344CB8AC3E}">
        <p14:creationId xmlns:p14="http://schemas.microsoft.com/office/powerpoint/2010/main" val="3731496491"/>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A749D-4D46-1A23-127C-4D27BEDC3E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ED238E6-D635-B0A1-C465-3D8048A541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6EEA44A-A142-2E1B-26F4-A96AD09424C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23A5D7D-3CAA-9214-C923-6780658FE3D2}"/>
              </a:ext>
            </a:extLst>
          </p:cNvPr>
          <p:cNvSpPr>
            <a:spLocks noGrp="1"/>
          </p:cNvSpPr>
          <p:nvPr>
            <p:ph type="sldNum" sz="quarter" idx="5"/>
          </p:nvPr>
        </p:nvSpPr>
        <p:spPr/>
        <p:txBody>
          <a:bodyPr/>
          <a:lstStyle/>
          <a:p>
            <a:fld id="{65F912BB-319D-D549-87C6-6D7C620A364C}" type="slidenum">
              <a:rPr lang="pl-PL" smtClean="0"/>
              <a:t>380</a:t>
            </a:fld>
            <a:endParaRPr lang="pl-PL"/>
          </a:p>
        </p:txBody>
      </p:sp>
    </p:spTree>
    <p:extLst>
      <p:ext uri="{BB962C8B-B14F-4D97-AF65-F5344CB8AC3E}">
        <p14:creationId xmlns:p14="http://schemas.microsoft.com/office/powerpoint/2010/main" val="738237715"/>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1D541-0E69-979C-D49D-09D3AC19BDB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C6D34F-0CAD-9857-4D2F-6E3DB500911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8E20D8D-197B-3593-5DDC-02E0F89B13D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5C3796B-D238-3077-02A3-EEF7448E1C7A}"/>
              </a:ext>
            </a:extLst>
          </p:cNvPr>
          <p:cNvSpPr>
            <a:spLocks noGrp="1"/>
          </p:cNvSpPr>
          <p:nvPr>
            <p:ph type="sldNum" sz="quarter" idx="5"/>
          </p:nvPr>
        </p:nvSpPr>
        <p:spPr/>
        <p:txBody>
          <a:bodyPr/>
          <a:lstStyle/>
          <a:p>
            <a:fld id="{65F912BB-319D-D549-87C6-6D7C620A364C}" type="slidenum">
              <a:rPr lang="pl-PL" smtClean="0"/>
              <a:t>381</a:t>
            </a:fld>
            <a:endParaRPr lang="pl-PL"/>
          </a:p>
        </p:txBody>
      </p:sp>
    </p:spTree>
    <p:extLst>
      <p:ext uri="{BB962C8B-B14F-4D97-AF65-F5344CB8AC3E}">
        <p14:creationId xmlns:p14="http://schemas.microsoft.com/office/powerpoint/2010/main" val="3951726650"/>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2FEED-4E74-9B00-C621-01B7CE8F51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EA24CB4-9B27-3AA1-C9EB-9CEB48B511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E4DA5D-3612-AC0D-EDDE-B0C9DA36E24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E7494B1-269B-3300-0451-C8CD329728A9}"/>
              </a:ext>
            </a:extLst>
          </p:cNvPr>
          <p:cNvSpPr>
            <a:spLocks noGrp="1"/>
          </p:cNvSpPr>
          <p:nvPr>
            <p:ph type="sldNum" sz="quarter" idx="5"/>
          </p:nvPr>
        </p:nvSpPr>
        <p:spPr/>
        <p:txBody>
          <a:bodyPr/>
          <a:lstStyle/>
          <a:p>
            <a:fld id="{65F912BB-319D-D549-87C6-6D7C620A364C}" type="slidenum">
              <a:rPr lang="pl-PL" smtClean="0"/>
              <a:t>382</a:t>
            </a:fld>
            <a:endParaRPr lang="pl-PL"/>
          </a:p>
        </p:txBody>
      </p:sp>
    </p:spTree>
    <p:extLst>
      <p:ext uri="{BB962C8B-B14F-4D97-AF65-F5344CB8AC3E}">
        <p14:creationId xmlns:p14="http://schemas.microsoft.com/office/powerpoint/2010/main" val="4061449126"/>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048B3-19BE-4DAB-BD86-11B4C2AE372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B10D03-0705-F9B1-3D46-4763A2B4E5E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759982-389A-0780-E847-DDCD6659D2C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84981C0-8399-4C9B-38ED-960B97210933}"/>
              </a:ext>
            </a:extLst>
          </p:cNvPr>
          <p:cNvSpPr>
            <a:spLocks noGrp="1"/>
          </p:cNvSpPr>
          <p:nvPr>
            <p:ph type="sldNum" sz="quarter" idx="5"/>
          </p:nvPr>
        </p:nvSpPr>
        <p:spPr/>
        <p:txBody>
          <a:bodyPr/>
          <a:lstStyle/>
          <a:p>
            <a:fld id="{65F912BB-319D-D549-87C6-6D7C620A364C}" type="slidenum">
              <a:rPr lang="pl-PL" smtClean="0"/>
              <a:t>383</a:t>
            </a:fld>
            <a:endParaRPr lang="pl-PL"/>
          </a:p>
        </p:txBody>
      </p:sp>
    </p:spTree>
    <p:extLst>
      <p:ext uri="{BB962C8B-B14F-4D97-AF65-F5344CB8AC3E}">
        <p14:creationId xmlns:p14="http://schemas.microsoft.com/office/powerpoint/2010/main" val="3837473672"/>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2BD5D-AC3F-4357-56A2-F73AFBA1693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7D33864-AC7B-022B-290D-D3C8A7DEFD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2EBE728-064B-0455-B082-2B784CDA092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8209F98-08D7-41D7-6C79-3339B000D431}"/>
              </a:ext>
            </a:extLst>
          </p:cNvPr>
          <p:cNvSpPr>
            <a:spLocks noGrp="1"/>
          </p:cNvSpPr>
          <p:nvPr>
            <p:ph type="sldNum" sz="quarter" idx="5"/>
          </p:nvPr>
        </p:nvSpPr>
        <p:spPr/>
        <p:txBody>
          <a:bodyPr/>
          <a:lstStyle/>
          <a:p>
            <a:fld id="{65F912BB-319D-D549-87C6-6D7C620A364C}" type="slidenum">
              <a:rPr lang="pl-PL" smtClean="0"/>
              <a:t>384</a:t>
            </a:fld>
            <a:endParaRPr lang="pl-PL"/>
          </a:p>
        </p:txBody>
      </p:sp>
    </p:spTree>
    <p:extLst>
      <p:ext uri="{BB962C8B-B14F-4D97-AF65-F5344CB8AC3E}">
        <p14:creationId xmlns:p14="http://schemas.microsoft.com/office/powerpoint/2010/main" val="262846099"/>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7665B-D738-9442-DFE1-D42D157E42D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4C92A4E-004C-057C-E510-70A3DAE558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41A011-0884-68B5-A19D-C0CDD3B2592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42B1FD0-A207-E3F7-3D11-F897FCE2484D}"/>
              </a:ext>
            </a:extLst>
          </p:cNvPr>
          <p:cNvSpPr>
            <a:spLocks noGrp="1"/>
          </p:cNvSpPr>
          <p:nvPr>
            <p:ph type="sldNum" sz="quarter" idx="5"/>
          </p:nvPr>
        </p:nvSpPr>
        <p:spPr/>
        <p:txBody>
          <a:bodyPr/>
          <a:lstStyle/>
          <a:p>
            <a:fld id="{65F912BB-319D-D549-87C6-6D7C620A364C}" type="slidenum">
              <a:rPr lang="pl-PL" smtClean="0"/>
              <a:t>385</a:t>
            </a:fld>
            <a:endParaRPr lang="pl-PL"/>
          </a:p>
        </p:txBody>
      </p:sp>
    </p:spTree>
    <p:extLst>
      <p:ext uri="{BB962C8B-B14F-4D97-AF65-F5344CB8AC3E}">
        <p14:creationId xmlns:p14="http://schemas.microsoft.com/office/powerpoint/2010/main" val="1652993278"/>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15874-A9A5-8D11-469F-FD466461DA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AC9308B-D464-2208-4609-1EBC5DD8976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877D09-29C9-24D5-A837-992A0F103A4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09E968A-94A0-EFEB-B3F7-EFE31C946658}"/>
              </a:ext>
            </a:extLst>
          </p:cNvPr>
          <p:cNvSpPr>
            <a:spLocks noGrp="1"/>
          </p:cNvSpPr>
          <p:nvPr>
            <p:ph type="sldNum" sz="quarter" idx="5"/>
          </p:nvPr>
        </p:nvSpPr>
        <p:spPr/>
        <p:txBody>
          <a:bodyPr/>
          <a:lstStyle/>
          <a:p>
            <a:fld id="{65F912BB-319D-D549-87C6-6D7C620A364C}" type="slidenum">
              <a:rPr lang="pl-PL" smtClean="0"/>
              <a:t>386</a:t>
            </a:fld>
            <a:endParaRPr lang="pl-PL"/>
          </a:p>
        </p:txBody>
      </p:sp>
    </p:spTree>
    <p:extLst>
      <p:ext uri="{BB962C8B-B14F-4D97-AF65-F5344CB8AC3E}">
        <p14:creationId xmlns:p14="http://schemas.microsoft.com/office/powerpoint/2010/main" val="35876645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8AF5C-6CEC-A6F0-F2A1-99DAAC7DD44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27276A-B7A1-A62A-EBD4-CBFCA9D2C14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1642C89-3C2D-C020-6D7F-355F45E11D2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E40E0AE-3FCF-0E41-3C7F-9891947A3C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9828011"/>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7EE96-B86C-CB0C-2D45-3557466D998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7B7DFBC-CAAE-791F-B60F-9D662A57E2D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46D439-0D9F-F4AC-F124-D6F419428B3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1DBB55F-7B9D-9950-0978-FD053799E936}"/>
              </a:ext>
            </a:extLst>
          </p:cNvPr>
          <p:cNvSpPr>
            <a:spLocks noGrp="1"/>
          </p:cNvSpPr>
          <p:nvPr>
            <p:ph type="sldNum" sz="quarter" idx="5"/>
          </p:nvPr>
        </p:nvSpPr>
        <p:spPr/>
        <p:txBody>
          <a:bodyPr/>
          <a:lstStyle/>
          <a:p>
            <a:fld id="{65F912BB-319D-D549-87C6-6D7C620A364C}" type="slidenum">
              <a:rPr lang="pl-PL" smtClean="0"/>
              <a:t>387</a:t>
            </a:fld>
            <a:endParaRPr lang="pl-PL"/>
          </a:p>
        </p:txBody>
      </p:sp>
    </p:spTree>
    <p:extLst>
      <p:ext uri="{BB962C8B-B14F-4D97-AF65-F5344CB8AC3E}">
        <p14:creationId xmlns:p14="http://schemas.microsoft.com/office/powerpoint/2010/main" val="506438818"/>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45A4-4E72-7092-EA6F-A18205ACEB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428AE77-F878-64AB-C0E7-2FE8BDC6D9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E7348E7-104F-8F9D-10B1-198DFBC34CB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AC6F4DA-EF19-3E21-6055-E258E51CEF4E}"/>
              </a:ext>
            </a:extLst>
          </p:cNvPr>
          <p:cNvSpPr>
            <a:spLocks noGrp="1"/>
          </p:cNvSpPr>
          <p:nvPr>
            <p:ph type="sldNum" sz="quarter" idx="5"/>
          </p:nvPr>
        </p:nvSpPr>
        <p:spPr/>
        <p:txBody>
          <a:bodyPr/>
          <a:lstStyle/>
          <a:p>
            <a:fld id="{65F912BB-319D-D549-87C6-6D7C620A364C}" type="slidenum">
              <a:rPr lang="pl-PL" smtClean="0"/>
              <a:t>388</a:t>
            </a:fld>
            <a:endParaRPr lang="pl-PL"/>
          </a:p>
        </p:txBody>
      </p:sp>
    </p:spTree>
    <p:extLst>
      <p:ext uri="{BB962C8B-B14F-4D97-AF65-F5344CB8AC3E}">
        <p14:creationId xmlns:p14="http://schemas.microsoft.com/office/powerpoint/2010/main" val="1953981154"/>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7823D-36E9-CC6D-020C-9C4BB57E3EB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9E7C446-EE0C-9BBD-80A7-16360E6F5FA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2E1AD5E-2738-776B-BBD7-992E2157401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334CC1C-8820-DCE0-B4A7-349306911755}"/>
              </a:ext>
            </a:extLst>
          </p:cNvPr>
          <p:cNvSpPr>
            <a:spLocks noGrp="1"/>
          </p:cNvSpPr>
          <p:nvPr>
            <p:ph type="sldNum" sz="quarter" idx="5"/>
          </p:nvPr>
        </p:nvSpPr>
        <p:spPr/>
        <p:txBody>
          <a:bodyPr/>
          <a:lstStyle/>
          <a:p>
            <a:fld id="{65F912BB-319D-D549-87C6-6D7C620A364C}" type="slidenum">
              <a:rPr lang="pl-PL" smtClean="0"/>
              <a:t>389</a:t>
            </a:fld>
            <a:endParaRPr lang="pl-PL"/>
          </a:p>
        </p:txBody>
      </p:sp>
    </p:spTree>
    <p:extLst>
      <p:ext uri="{BB962C8B-B14F-4D97-AF65-F5344CB8AC3E}">
        <p14:creationId xmlns:p14="http://schemas.microsoft.com/office/powerpoint/2010/main" val="504608269"/>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9271D-8828-1A05-1760-F0AB887CF60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A8C6AE1-5F81-C104-3DEA-C9F60944696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82086BD-DE07-F03A-CC72-0C2296F3A6A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8761ED8-066E-BEA2-E0D7-0610B36F1BF1}"/>
              </a:ext>
            </a:extLst>
          </p:cNvPr>
          <p:cNvSpPr>
            <a:spLocks noGrp="1"/>
          </p:cNvSpPr>
          <p:nvPr>
            <p:ph type="sldNum" sz="quarter" idx="5"/>
          </p:nvPr>
        </p:nvSpPr>
        <p:spPr/>
        <p:txBody>
          <a:bodyPr/>
          <a:lstStyle/>
          <a:p>
            <a:fld id="{65F912BB-319D-D549-87C6-6D7C620A364C}" type="slidenum">
              <a:rPr lang="pl-PL" smtClean="0"/>
              <a:t>390</a:t>
            </a:fld>
            <a:endParaRPr lang="pl-PL"/>
          </a:p>
        </p:txBody>
      </p:sp>
    </p:spTree>
    <p:extLst>
      <p:ext uri="{BB962C8B-B14F-4D97-AF65-F5344CB8AC3E}">
        <p14:creationId xmlns:p14="http://schemas.microsoft.com/office/powerpoint/2010/main" val="3087287615"/>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E1A9B-4B35-48D4-6217-85B02DE1E61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2171F3-D681-8557-AAED-410BF40BBD7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EF404D-7F97-AB8E-C14B-181152137EB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E9E9530-1760-5DD9-0601-0ABADEDF73ED}"/>
              </a:ext>
            </a:extLst>
          </p:cNvPr>
          <p:cNvSpPr>
            <a:spLocks noGrp="1"/>
          </p:cNvSpPr>
          <p:nvPr>
            <p:ph type="sldNum" sz="quarter" idx="5"/>
          </p:nvPr>
        </p:nvSpPr>
        <p:spPr/>
        <p:txBody>
          <a:bodyPr/>
          <a:lstStyle/>
          <a:p>
            <a:fld id="{65F912BB-319D-D549-87C6-6D7C620A364C}" type="slidenum">
              <a:rPr lang="pl-PL" smtClean="0"/>
              <a:t>391</a:t>
            </a:fld>
            <a:endParaRPr lang="pl-PL"/>
          </a:p>
        </p:txBody>
      </p:sp>
    </p:spTree>
    <p:extLst>
      <p:ext uri="{BB962C8B-B14F-4D97-AF65-F5344CB8AC3E}">
        <p14:creationId xmlns:p14="http://schemas.microsoft.com/office/powerpoint/2010/main" val="2821736912"/>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23698-880A-4F6D-0AD2-BDB4BB946C0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AE0F961-5E82-6D23-4CAD-8632B7E8B3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087BDB8-A7F1-E470-FF5E-DD0E600E142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D5266A6-15BE-6776-47E1-B0623101F771}"/>
              </a:ext>
            </a:extLst>
          </p:cNvPr>
          <p:cNvSpPr>
            <a:spLocks noGrp="1"/>
          </p:cNvSpPr>
          <p:nvPr>
            <p:ph type="sldNum" sz="quarter" idx="5"/>
          </p:nvPr>
        </p:nvSpPr>
        <p:spPr/>
        <p:txBody>
          <a:bodyPr/>
          <a:lstStyle/>
          <a:p>
            <a:fld id="{65F912BB-319D-D549-87C6-6D7C620A364C}" type="slidenum">
              <a:rPr lang="pl-PL" smtClean="0"/>
              <a:t>392</a:t>
            </a:fld>
            <a:endParaRPr lang="pl-PL"/>
          </a:p>
        </p:txBody>
      </p:sp>
    </p:spTree>
    <p:extLst>
      <p:ext uri="{BB962C8B-B14F-4D97-AF65-F5344CB8AC3E}">
        <p14:creationId xmlns:p14="http://schemas.microsoft.com/office/powerpoint/2010/main" val="3502181679"/>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53C4-F425-5DED-BB2C-AC5061B64A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20D462-673B-AB78-2C66-EC58B06E91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746BE4-547A-D8BC-4331-E50F44DD39E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7321B5B-456B-103C-967F-8D9BA1B567A9}"/>
              </a:ext>
            </a:extLst>
          </p:cNvPr>
          <p:cNvSpPr>
            <a:spLocks noGrp="1"/>
          </p:cNvSpPr>
          <p:nvPr>
            <p:ph type="sldNum" sz="quarter" idx="5"/>
          </p:nvPr>
        </p:nvSpPr>
        <p:spPr/>
        <p:txBody>
          <a:bodyPr/>
          <a:lstStyle/>
          <a:p>
            <a:fld id="{65F912BB-319D-D549-87C6-6D7C620A364C}" type="slidenum">
              <a:rPr lang="pl-PL" smtClean="0"/>
              <a:t>393</a:t>
            </a:fld>
            <a:endParaRPr lang="pl-PL"/>
          </a:p>
        </p:txBody>
      </p:sp>
    </p:spTree>
    <p:extLst>
      <p:ext uri="{BB962C8B-B14F-4D97-AF65-F5344CB8AC3E}">
        <p14:creationId xmlns:p14="http://schemas.microsoft.com/office/powerpoint/2010/main" val="3634242570"/>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508BC-5512-7BC1-FEB2-7798B1D9AE6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E2CA56B-3BFE-9C29-85EB-84644A92130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4A06E8B-31BF-97FC-9649-ECEFDD998C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EC9EB6F-C69D-AFAC-778C-EBE42A59DA96}"/>
              </a:ext>
            </a:extLst>
          </p:cNvPr>
          <p:cNvSpPr>
            <a:spLocks noGrp="1"/>
          </p:cNvSpPr>
          <p:nvPr>
            <p:ph type="sldNum" sz="quarter" idx="5"/>
          </p:nvPr>
        </p:nvSpPr>
        <p:spPr/>
        <p:txBody>
          <a:bodyPr/>
          <a:lstStyle/>
          <a:p>
            <a:fld id="{65F912BB-319D-D549-87C6-6D7C620A364C}" type="slidenum">
              <a:rPr lang="pl-PL" smtClean="0"/>
              <a:t>394</a:t>
            </a:fld>
            <a:endParaRPr lang="pl-PL"/>
          </a:p>
        </p:txBody>
      </p:sp>
    </p:spTree>
    <p:extLst>
      <p:ext uri="{BB962C8B-B14F-4D97-AF65-F5344CB8AC3E}">
        <p14:creationId xmlns:p14="http://schemas.microsoft.com/office/powerpoint/2010/main" val="2853568834"/>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E9115-F769-8CD7-6A00-A755A294063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796A590-6093-1DA9-2B32-54BF55CA8CE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3B5168-6A23-24AD-E383-18BBF0FCBC9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2421616-873D-1887-265B-1041CCA1BC4B}"/>
              </a:ext>
            </a:extLst>
          </p:cNvPr>
          <p:cNvSpPr>
            <a:spLocks noGrp="1"/>
          </p:cNvSpPr>
          <p:nvPr>
            <p:ph type="sldNum" sz="quarter" idx="5"/>
          </p:nvPr>
        </p:nvSpPr>
        <p:spPr/>
        <p:txBody>
          <a:bodyPr/>
          <a:lstStyle/>
          <a:p>
            <a:fld id="{65F912BB-319D-D549-87C6-6D7C620A364C}" type="slidenum">
              <a:rPr lang="pl-PL" smtClean="0"/>
              <a:t>395</a:t>
            </a:fld>
            <a:endParaRPr lang="pl-PL"/>
          </a:p>
        </p:txBody>
      </p:sp>
    </p:spTree>
    <p:extLst>
      <p:ext uri="{BB962C8B-B14F-4D97-AF65-F5344CB8AC3E}">
        <p14:creationId xmlns:p14="http://schemas.microsoft.com/office/powerpoint/2010/main" val="2448060873"/>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89DC2-EF9F-A620-DDD8-8D9A20A65A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D139DA9-4473-1878-BD8D-2F339BD480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DB5F18-C25D-E86E-451A-F7B59C5B6DF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5C0D701-3B20-8FC0-C0BD-04F98296791A}"/>
              </a:ext>
            </a:extLst>
          </p:cNvPr>
          <p:cNvSpPr>
            <a:spLocks noGrp="1"/>
          </p:cNvSpPr>
          <p:nvPr>
            <p:ph type="sldNum" sz="quarter" idx="5"/>
          </p:nvPr>
        </p:nvSpPr>
        <p:spPr/>
        <p:txBody>
          <a:bodyPr/>
          <a:lstStyle/>
          <a:p>
            <a:fld id="{65F912BB-319D-D549-87C6-6D7C620A364C}" type="slidenum">
              <a:rPr lang="pl-PL" smtClean="0"/>
              <a:t>396</a:t>
            </a:fld>
            <a:endParaRPr lang="pl-PL"/>
          </a:p>
        </p:txBody>
      </p:sp>
    </p:spTree>
    <p:extLst>
      <p:ext uri="{BB962C8B-B14F-4D97-AF65-F5344CB8AC3E}">
        <p14:creationId xmlns:p14="http://schemas.microsoft.com/office/powerpoint/2010/main" val="4983761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5A765-AA6D-1B71-E641-A08C9F61211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F3A8473-C7C6-98D6-A653-E8B49DF12D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30D113D-14D0-2459-3CC3-2AFF61C9C3C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2A8091F-C410-96D8-5DCD-848BC67BDD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3568623"/>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BAC7D-5371-4694-53B2-70C0C33625E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AF452E5-15F9-087D-9522-5BEEECDB9B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A087431-A4AB-6AB8-D27C-B2BEF960C1F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12052CE-1230-F29E-605D-B0282E32D1B3}"/>
              </a:ext>
            </a:extLst>
          </p:cNvPr>
          <p:cNvSpPr>
            <a:spLocks noGrp="1"/>
          </p:cNvSpPr>
          <p:nvPr>
            <p:ph type="sldNum" sz="quarter" idx="5"/>
          </p:nvPr>
        </p:nvSpPr>
        <p:spPr/>
        <p:txBody>
          <a:bodyPr/>
          <a:lstStyle/>
          <a:p>
            <a:fld id="{65F912BB-319D-D549-87C6-6D7C620A364C}" type="slidenum">
              <a:rPr lang="pl-PL" smtClean="0"/>
              <a:t>397</a:t>
            </a:fld>
            <a:endParaRPr lang="pl-PL"/>
          </a:p>
        </p:txBody>
      </p:sp>
    </p:spTree>
    <p:extLst>
      <p:ext uri="{BB962C8B-B14F-4D97-AF65-F5344CB8AC3E}">
        <p14:creationId xmlns:p14="http://schemas.microsoft.com/office/powerpoint/2010/main" val="3379647001"/>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6F9D6-B845-67C5-4919-5C93BA72E07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2E39BD-7A5B-371F-741C-A7811831CCD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C6F517-0F02-8203-4F35-7E4A33760A4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DDBE176-A525-8FB0-3B3F-428698DF7685}"/>
              </a:ext>
            </a:extLst>
          </p:cNvPr>
          <p:cNvSpPr>
            <a:spLocks noGrp="1"/>
          </p:cNvSpPr>
          <p:nvPr>
            <p:ph type="sldNum" sz="quarter" idx="5"/>
          </p:nvPr>
        </p:nvSpPr>
        <p:spPr/>
        <p:txBody>
          <a:bodyPr/>
          <a:lstStyle/>
          <a:p>
            <a:fld id="{65F912BB-319D-D549-87C6-6D7C620A364C}" type="slidenum">
              <a:rPr lang="pl-PL" smtClean="0"/>
              <a:t>398</a:t>
            </a:fld>
            <a:endParaRPr lang="pl-PL"/>
          </a:p>
        </p:txBody>
      </p:sp>
    </p:spTree>
    <p:extLst>
      <p:ext uri="{BB962C8B-B14F-4D97-AF65-F5344CB8AC3E}">
        <p14:creationId xmlns:p14="http://schemas.microsoft.com/office/powerpoint/2010/main" val="4030764070"/>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7DE0-69C3-B469-C5EF-339EEF08AA9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8DA7A5C-660E-2652-DB37-86A4E5AF74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FFBE18F-C77A-5883-2F28-2206387DFD4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976877E-3ABC-BAD6-8F65-AA315BEED5CD}"/>
              </a:ext>
            </a:extLst>
          </p:cNvPr>
          <p:cNvSpPr>
            <a:spLocks noGrp="1"/>
          </p:cNvSpPr>
          <p:nvPr>
            <p:ph type="sldNum" sz="quarter" idx="5"/>
          </p:nvPr>
        </p:nvSpPr>
        <p:spPr/>
        <p:txBody>
          <a:bodyPr/>
          <a:lstStyle/>
          <a:p>
            <a:fld id="{65F912BB-319D-D549-87C6-6D7C620A364C}" type="slidenum">
              <a:rPr lang="pl-PL" smtClean="0"/>
              <a:t>399</a:t>
            </a:fld>
            <a:endParaRPr lang="pl-PL"/>
          </a:p>
        </p:txBody>
      </p:sp>
    </p:spTree>
    <p:extLst>
      <p:ext uri="{BB962C8B-B14F-4D97-AF65-F5344CB8AC3E}">
        <p14:creationId xmlns:p14="http://schemas.microsoft.com/office/powerpoint/2010/main" val="3670279913"/>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097C1-5148-4174-4115-C35E98BBDD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1F8534C-2CA8-6521-DDEB-B6FA4C8C7B3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96B7DC9-A37C-1289-D791-38E102F1298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9622395-AF0A-ADCD-4C57-AD3FF1BF7216}"/>
              </a:ext>
            </a:extLst>
          </p:cNvPr>
          <p:cNvSpPr>
            <a:spLocks noGrp="1"/>
          </p:cNvSpPr>
          <p:nvPr>
            <p:ph type="sldNum" sz="quarter" idx="5"/>
          </p:nvPr>
        </p:nvSpPr>
        <p:spPr/>
        <p:txBody>
          <a:bodyPr/>
          <a:lstStyle/>
          <a:p>
            <a:fld id="{65F912BB-319D-D549-87C6-6D7C620A364C}" type="slidenum">
              <a:rPr lang="pl-PL" smtClean="0"/>
              <a:t>400</a:t>
            </a:fld>
            <a:endParaRPr lang="pl-PL"/>
          </a:p>
        </p:txBody>
      </p:sp>
    </p:spTree>
    <p:extLst>
      <p:ext uri="{BB962C8B-B14F-4D97-AF65-F5344CB8AC3E}">
        <p14:creationId xmlns:p14="http://schemas.microsoft.com/office/powerpoint/2010/main" val="1286539481"/>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6F617-0919-8FC6-54F8-BD1A4C10BD0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92E22E5-1300-E892-9BD2-A92931C07F5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BE00B1B-FBCF-856E-F088-B7C8B13EBF3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F2C2D08-35AF-E202-0E43-9F07142D2D03}"/>
              </a:ext>
            </a:extLst>
          </p:cNvPr>
          <p:cNvSpPr>
            <a:spLocks noGrp="1"/>
          </p:cNvSpPr>
          <p:nvPr>
            <p:ph type="sldNum" sz="quarter" idx="5"/>
          </p:nvPr>
        </p:nvSpPr>
        <p:spPr/>
        <p:txBody>
          <a:bodyPr/>
          <a:lstStyle/>
          <a:p>
            <a:fld id="{65F912BB-319D-D549-87C6-6D7C620A364C}" type="slidenum">
              <a:rPr lang="pl-PL" smtClean="0"/>
              <a:t>401</a:t>
            </a:fld>
            <a:endParaRPr lang="pl-PL"/>
          </a:p>
        </p:txBody>
      </p:sp>
    </p:spTree>
    <p:extLst>
      <p:ext uri="{BB962C8B-B14F-4D97-AF65-F5344CB8AC3E}">
        <p14:creationId xmlns:p14="http://schemas.microsoft.com/office/powerpoint/2010/main" val="1469801018"/>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533F-D68F-6A71-C81A-6161AE93F7C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3F339D-9765-872F-DFEE-4ED2A17BD9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F3078F-FDDF-8642-8F78-37C9BE93B71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7E14A81-46DD-A624-ECE4-7EAF076BD819}"/>
              </a:ext>
            </a:extLst>
          </p:cNvPr>
          <p:cNvSpPr>
            <a:spLocks noGrp="1"/>
          </p:cNvSpPr>
          <p:nvPr>
            <p:ph type="sldNum" sz="quarter" idx="5"/>
          </p:nvPr>
        </p:nvSpPr>
        <p:spPr/>
        <p:txBody>
          <a:bodyPr/>
          <a:lstStyle/>
          <a:p>
            <a:fld id="{65F912BB-319D-D549-87C6-6D7C620A364C}" type="slidenum">
              <a:rPr lang="pl-PL" smtClean="0"/>
              <a:t>402</a:t>
            </a:fld>
            <a:endParaRPr lang="pl-PL"/>
          </a:p>
        </p:txBody>
      </p:sp>
    </p:spTree>
    <p:extLst>
      <p:ext uri="{BB962C8B-B14F-4D97-AF65-F5344CB8AC3E}">
        <p14:creationId xmlns:p14="http://schemas.microsoft.com/office/powerpoint/2010/main" val="1016569222"/>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53CF-E5F4-DED8-378C-C998D818B48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636A457-6720-DF3A-B7E3-0F725D28A8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043145-A7F5-2FE0-A1B7-43C3061BF7C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3EE8ECC-C48A-928F-EC2F-02B9D33CBA6D}"/>
              </a:ext>
            </a:extLst>
          </p:cNvPr>
          <p:cNvSpPr>
            <a:spLocks noGrp="1"/>
          </p:cNvSpPr>
          <p:nvPr>
            <p:ph type="sldNum" sz="quarter" idx="5"/>
          </p:nvPr>
        </p:nvSpPr>
        <p:spPr/>
        <p:txBody>
          <a:bodyPr/>
          <a:lstStyle/>
          <a:p>
            <a:fld id="{65F912BB-319D-D549-87C6-6D7C620A364C}" type="slidenum">
              <a:rPr lang="pl-PL" smtClean="0"/>
              <a:t>403</a:t>
            </a:fld>
            <a:endParaRPr lang="pl-PL"/>
          </a:p>
        </p:txBody>
      </p:sp>
    </p:spTree>
    <p:extLst>
      <p:ext uri="{BB962C8B-B14F-4D97-AF65-F5344CB8AC3E}">
        <p14:creationId xmlns:p14="http://schemas.microsoft.com/office/powerpoint/2010/main" val="2035765730"/>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99BB-520E-1540-43C1-E4317DBF266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A47FAB-EAC4-BBC5-9C5D-13DA156702E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4091E28-FE50-FEE1-3A3D-3D36CE2B935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949ACAB-FA6D-32C5-8DC3-B5802BCE17DA}"/>
              </a:ext>
            </a:extLst>
          </p:cNvPr>
          <p:cNvSpPr>
            <a:spLocks noGrp="1"/>
          </p:cNvSpPr>
          <p:nvPr>
            <p:ph type="sldNum" sz="quarter" idx="5"/>
          </p:nvPr>
        </p:nvSpPr>
        <p:spPr/>
        <p:txBody>
          <a:bodyPr/>
          <a:lstStyle/>
          <a:p>
            <a:fld id="{65F912BB-319D-D549-87C6-6D7C620A364C}" type="slidenum">
              <a:rPr lang="pl-PL" smtClean="0"/>
              <a:t>404</a:t>
            </a:fld>
            <a:endParaRPr lang="pl-PL"/>
          </a:p>
        </p:txBody>
      </p:sp>
    </p:spTree>
    <p:extLst>
      <p:ext uri="{BB962C8B-B14F-4D97-AF65-F5344CB8AC3E}">
        <p14:creationId xmlns:p14="http://schemas.microsoft.com/office/powerpoint/2010/main" val="3527353032"/>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09516-81E4-285A-00A9-44BCB02145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450F0AA-6441-D71D-EDFD-2AAFB0D7634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8573883-8629-7BC3-F2C2-24C477522D5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6A280B6-C2DA-D014-DC75-8C0F2DF9EAE8}"/>
              </a:ext>
            </a:extLst>
          </p:cNvPr>
          <p:cNvSpPr>
            <a:spLocks noGrp="1"/>
          </p:cNvSpPr>
          <p:nvPr>
            <p:ph type="sldNum" sz="quarter" idx="5"/>
          </p:nvPr>
        </p:nvSpPr>
        <p:spPr/>
        <p:txBody>
          <a:bodyPr/>
          <a:lstStyle/>
          <a:p>
            <a:fld id="{65F912BB-319D-D549-87C6-6D7C620A364C}" type="slidenum">
              <a:rPr lang="pl-PL" smtClean="0"/>
              <a:t>405</a:t>
            </a:fld>
            <a:endParaRPr lang="pl-PL"/>
          </a:p>
        </p:txBody>
      </p:sp>
    </p:spTree>
    <p:extLst>
      <p:ext uri="{BB962C8B-B14F-4D97-AF65-F5344CB8AC3E}">
        <p14:creationId xmlns:p14="http://schemas.microsoft.com/office/powerpoint/2010/main" val="586080640"/>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48381-C20B-4BD7-E5A3-9B82044B374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25BA88-9EEC-7C8E-0969-453C0053A1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60E0318-3BD4-4B54-07D0-BC028EADC19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79F2D74-0797-B680-0D55-53B439CC09AF}"/>
              </a:ext>
            </a:extLst>
          </p:cNvPr>
          <p:cNvSpPr>
            <a:spLocks noGrp="1"/>
          </p:cNvSpPr>
          <p:nvPr>
            <p:ph type="sldNum" sz="quarter" idx="5"/>
          </p:nvPr>
        </p:nvSpPr>
        <p:spPr/>
        <p:txBody>
          <a:bodyPr/>
          <a:lstStyle/>
          <a:p>
            <a:fld id="{65F912BB-319D-D549-87C6-6D7C620A364C}" type="slidenum">
              <a:rPr lang="pl-PL" smtClean="0"/>
              <a:t>406</a:t>
            </a:fld>
            <a:endParaRPr lang="pl-PL"/>
          </a:p>
        </p:txBody>
      </p:sp>
    </p:spTree>
    <p:extLst>
      <p:ext uri="{BB962C8B-B14F-4D97-AF65-F5344CB8AC3E}">
        <p14:creationId xmlns:p14="http://schemas.microsoft.com/office/powerpoint/2010/main" val="39717043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DB345-97F6-EC5C-F5F0-747D3CB804C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7162ABA-2ABC-D7C1-4866-5FB01D567C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F27682-1448-D415-5758-EDD6CE96815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74A8312-2C12-0068-A955-D28CD33F35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6076113"/>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DDAEF-D340-D727-B6E0-959D894D5E4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AA97F36-2E8B-E4D0-A068-3F00EBF45AE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F19C6EA-00F5-06DB-9DA5-541FFB5920B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D647480-5163-6796-6EFE-09CCB51FB6B5}"/>
              </a:ext>
            </a:extLst>
          </p:cNvPr>
          <p:cNvSpPr>
            <a:spLocks noGrp="1"/>
          </p:cNvSpPr>
          <p:nvPr>
            <p:ph type="sldNum" sz="quarter" idx="5"/>
          </p:nvPr>
        </p:nvSpPr>
        <p:spPr/>
        <p:txBody>
          <a:bodyPr/>
          <a:lstStyle/>
          <a:p>
            <a:fld id="{65F912BB-319D-D549-87C6-6D7C620A364C}" type="slidenum">
              <a:rPr lang="pl-PL" smtClean="0"/>
              <a:t>407</a:t>
            </a:fld>
            <a:endParaRPr lang="pl-PL"/>
          </a:p>
        </p:txBody>
      </p:sp>
    </p:spTree>
    <p:extLst>
      <p:ext uri="{BB962C8B-B14F-4D97-AF65-F5344CB8AC3E}">
        <p14:creationId xmlns:p14="http://schemas.microsoft.com/office/powerpoint/2010/main" val="232981445"/>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C71A-A2BB-AE9A-E7E3-B9E485E96F3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42C10A-4E45-AD80-959E-47941113E39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EA7C436-0CD4-4C25-2601-ACB45F354FB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80A3CC2-1603-6E87-81D5-ACEBAF6761E1}"/>
              </a:ext>
            </a:extLst>
          </p:cNvPr>
          <p:cNvSpPr>
            <a:spLocks noGrp="1"/>
          </p:cNvSpPr>
          <p:nvPr>
            <p:ph type="sldNum" sz="quarter" idx="5"/>
          </p:nvPr>
        </p:nvSpPr>
        <p:spPr/>
        <p:txBody>
          <a:bodyPr/>
          <a:lstStyle/>
          <a:p>
            <a:fld id="{65F912BB-319D-D549-87C6-6D7C620A364C}" type="slidenum">
              <a:rPr lang="pl-PL" smtClean="0"/>
              <a:t>408</a:t>
            </a:fld>
            <a:endParaRPr lang="pl-PL"/>
          </a:p>
        </p:txBody>
      </p:sp>
    </p:spTree>
    <p:extLst>
      <p:ext uri="{BB962C8B-B14F-4D97-AF65-F5344CB8AC3E}">
        <p14:creationId xmlns:p14="http://schemas.microsoft.com/office/powerpoint/2010/main" val="1343682914"/>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85AAD-BBA2-989B-7EDF-8AE975B301E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CDAF05F-EA02-E682-2AE6-ED6C15B25E5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C217F2-366E-3574-30E2-E20E5630ADB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9339ECE-A89C-17B9-B8F3-1334C7AF2E7C}"/>
              </a:ext>
            </a:extLst>
          </p:cNvPr>
          <p:cNvSpPr>
            <a:spLocks noGrp="1"/>
          </p:cNvSpPr>
          <p:nvPr>
            <p:ph type="sldNum" sz="quarter" idx="5"/>
          </p:nvPr>
        </p:nvSpPr>
        <p:spPr/>
        <p:txBody>
          <a:bodyPr/>
          <a:lstStyle/>
          <a:p>
            <a:fld id="{65F912BB-319D-D549-87C6-6D7C620A364C}" type="slidenum">
              <a:rPr lang="pl-PL" smtClean="0"/>
              <a:t>409</a:t>
            </a:fld>
            <a:endParaRPr lang="pl-PL"/>
          </a:p>
        </p:txBody>
      </p:sp>
    </p:spTree>
    <p:extLst>
      <p:ext uri="{BB962C8B-B14F-4D97-AF65-F5344CB8AC3E}">
        <p14:creationId xmlns:p14="http://schemas.microsoft.com/office/powerpoint/2010/main" val="4006800680"/>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C8B0-E0A3-131D-72C6-034D9333B9B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DC572AE-DEE2-E232-37B1-C6852A55A9A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48AD8C3-F87C-CFD0-8B4D-FBA95F4408E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6138936-F856-15C7-0DE8-A3341C6318C8}"/>
              </a:ext>
            </a:extLst>
          </p:cNvPr>
          <p:cNvSpPr>
            <a:spLocks noGrp="1"/>
          </p:cNvSpPr>
          <p:nvPr>
            <p:ph type="sldNum" sz="quarter" idx="5"/>
          </p:nvPr>
        </p:nvSpPr>
        <p:spPr/>
        <p:txBody>
          <a:bodyPr/>
          <a:lstStyle/>
          <a:p>
            <a:fld id="{65F912BB-319D-D549-87C6-6D7C620A364C}" type="slidenum">
              <a:rPr lang="pl-PL" smtClean="0"/>
              <a:t>410</a:t>
            </a:fld>
            <a:endParaRPr lang="pl-PL"/>
          </a:p>
        </p:txBody>
      </p:sp>
    </p:spTree>
    <p:extLst>
      <p:ext uri="{BB962C8B-B14F-4D97-AF65-F5344CB8AC3E}">
        <p14:creationId xmlns:p14="http://schemas.microsoft.com/office/powerpoint/2010/main" val="4170578982"/>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164CE-7BDE-1C3B-279B-7EC7A2E17A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1F7CA7A-A63F-1756-C5DD-4A3C2927D1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7F9438E-4A26-EC83-0B2E-DD60E6D6F39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667C135-231A-A49E-D4F7-90A6B63F6243}"/>
              </a:ext>
            </a:extLst>
          </p:cNvPr>
          <p:cNvSpPr>
            <a:spLocks noGrp="1"/>
          </p:cNvSpPr>
          <p:nvPr>
            <p:ph type="sldNum" sz="quarter" idx="5"/>
          </p:nvPr>
        </p:nvSpPr>
        <p:spPr/>
        <p:txBody>
          <a:bodyPr/>
          <a:lstStyle/>
          <a:p>
            <a:fld id="{65F912BB-319D-D549-87C6-6D7C620A364C}" type="slidenum">
              <a:rPr lang="pl-PL" smtClean="0"/>
              <a:t>411</a:t>
            </a:fld>
            <a:endParaRPr lang="pl-PL"/>
          </a:p>
        </p:txBody>
      </p:sp>
    </p:spTree>
    <p:extLst>
      <p:ext uri="{BB962C8B-B14F-4D97-AF65-F5344CB8AC3E}">
        <p14:creationId xmlns:p14="http://schemas.microsoft.com/office/powerpoint/2010/main" val="2777521389"/>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2129E-214A-5742-B306-1B4AB02A4C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B944064-0D63-A277-16EA-F57D51EAC89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A69EDE-823E-B0BA-CC7B-9002F704A22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9C0735D-C6B6-180B-89C6-57C78B798DE7}"/>
              </a:ext>
            </a:extLst>
          </p:cNvPr>
          <p:cNvSpPr>
            <a:spLocks noGrp="1"/>
          </p:cNvSpPr>
          <p:nvPr>
            <p:ph type="sldNum" sz="quarter" idx="5"/>
          </p:nvPr>
        </p:nvSpPr>
        <p:spPr/>
        <p:txBody>
          <a:bodyPr/>
          <a:lstStyle/>
          <a:p>
            <a:fld id="{65F912BB-319D-D549-87C6-6D7C620A364C}" type="slidenum">
              <a:rPr lang="pl-PL" smtClean="0"/>
              <a:t>412</a:t>
            </a:fld>
            <a:endParaRPr lang="pl-PL"/>
          </a:p>
        </p:txBody>
      </p:sp>
    </p:spTree>
    <p:extLst>
      <p:ext uri="{BB962C8B-B14F-4D97-AF65-F5344CB8AC3E}">
        <p14:creationId xmlns:p14="http://schemas.microsoft.com/office/powerpoint/2010/main" val="2308072968"/>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E6241-AE3C-756F-3E7D-EF9EE77D02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2E4AAF4-4B28-B41E-00A9-3520C5B8FC7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CE8C49E-9743-CD03-8815-D4DC805A1B0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6CD67A4-9860-1DC8-EC68-A083A1260570}"/>
              </a:ext>
            </a:extLst>
          </p:cNvPr>
          <p:cNvSpPr>
            <a:spLocks noGrp="1"/>
          </p:cNvSpPr>
          <p:nvPr>
            <p:ph type="sldNum" sz="quarter" idx="5"/>
          </p:nvPr>
        </p:nvSpPr>
        <p:spPr/>
        <p:txBody>
          <a:bodyPr/>
          <a:lstStyle/>
          <a:p>
            <a:fld id="{65F912BB-319D-D549-87C6-6D7C620A364C}" type="slidenum">
              <a:rPr lang="pl-PL" smtClean="0"/>
              <a:t>413</a:t>
            </a:fld>
            <a:endParaRPr lang="pl-PL"/>
          </a:p>
        </p:txBody>
      </p:sp>
    </p:spTree>
    <p:extLst>
      <p:ext uri="{BB962C8B-B14F-4D97-AF65-F5344CB8AC3E}">
        <p14:creationId xmlns:p14="http://schemas.microsoft.com/office/powerpoint/2010/main" val="1862495290"/>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8D686-1A60-386A-6298-758C8841AAA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F18E056-D2B1-9646-6455-19B1E6E2A0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BD8F034-2A10-EB85-DCF8-DF7478F4390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2FB7AF5-E3BF-4145-DA84-7A764B0362A8}"/>
              </a:ext>
            </a:extLst>
          </p:cNvPr>
          <p:cNvSpPr>
            <a:spLocks noGrp="1"/>
          </p:cNvSpPr>
          <p:nvPr>
            <p:ph type="sldNum" sz="quarter" idx="5"/>
          </p:nvPr>
        </p:nvSpPr>
        <p:spPr/>
        <p:txBody>
          <a:bodyPr/>
          <a:lstStyle/>
          <a:p>
            <a:fld id="{65F912BB-319D-D549-87C6-6D7C620A364C}" type="slidenum">
              <a:rPr lang="pl-PL" smtClean="0"/>
              <a:t>414</a:t>
            </a:fld>
            <a:endParaRPr lang="pl-PL"/>
          </a:p>
        </p:txBody>
      </p:sp>
    </p:spTree>
    <p:extLst>
      <p:ext uri="{BB962C8B-B14F-4D97-AF65-F5344CB8AC3E}">
        <p14:creationId xmlns:p14="http://schemas.microsoft.com/office/powerpoint/2010/main" val="2883931794"/>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0D413-65C8-109A-A9F5-0EBEC1972B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41A97D3-38C2-480A-F260-3190EE0AFD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D434616-95E9-CFF1-EC8D-A154AB2CC68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3F0F929-9FA7-F8D8-D150-78D1919EB8CC}"/>
              </a:ext>
            </a:extLst>
          </p:cNvPr>
          <p:cNvSpPr>
            <a:spLocks noGrp="1"/>
          </p:cNvSpPr>
          <p:nvPr>
            <p:ph type="sldNum" sz="quarter" idx="5"/>
          </p:nvPr>
        </p:nvSpPr>
        <p:spPr/>
        <p:txBody>
          <a:bodyPr/>
          <a:lstStyle/>
          <a:p>
            <a:fld id="{65F912BB-319D-D549-87C6-6D7C620A364C}" type="slidenum">
              <a:rPr lang="pl-PL" smtClean="0"/>
              <a:t>415</a:t>
            </a:fld>
            <a:endParaRPr lang="pl-PL"/>
          </a:p>
        </p:txBody>
      </p:sp>
    </p:spTree>
    <p:extLst>
      <p:ext uri="{BB962C8B-B14F-4D97-AF65-F5344CB8AC3E}">
        <p14:creationId xmlns:p14="http://schemas.microsoft.com/office/powerpoint/2010/main" val="3852978150"/>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0441D-BBE9-F722-B70B-60E68A72BDB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5A9E78-78D6-AE06-5243-313F10E2AB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8C25AA-D195-F83D-ADA1-7E0FA6D4916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0E95D04-5358-8110-743B-B8B1DF6D8109}"/>
              </a:ext>
            </a:extLst>
          </p:cNvPr>
          <p:cNvSpPr>
            <a:spLocks noGrp="1"/>
          </p:cNvSpPr>
          <p:nvPr>
            <p:ph type="sldNum" sz="quarter" idx="5"/>
          </p:nvPr>
        </p:nvSpPr>
        <p:spPr/>
        <p:txBody>
          <a:bodyPr/>
          <a:lstStyle/>
          <a:p>
            <a:fld id="{65F912BB-319D-D549-87C6-6D7C620A364C}" type="slidenum">
              <a:rPr lang="pl-PL" smtClean="0"/>
              <a:t>416</a:t>
            </a:fld>
            <a:endParaRPr lang="pl-PL"/>
          </a:p>
        </p:txBody>
      </p:sp>
    </p:spTree>
    <p:extLst>
      <p:ext uri="{BB962C8B-B14F-4D97-AF65-F5344CB8AC3E}">
        <p14:creationId xmlns:p14="http://schemas.microsoft.com/office/powerpoint/2010/main" val="1426143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D0433-5E80-2E0A-3061-11010D9EBA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2B6CD43-BD13-F119-012A-6D83B95F38B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C22D4D-36A6-ECA5-65EA-D35A0B135FB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3092075-FF59-502D-2EF1-4CC36780AE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01828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4A5C6-5228-50D2-21DC-032BC06D328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EC886EE-699B-3B57-E333-A4343B59BB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DF47153-831A-084F-26C7-079F3425803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AB2B542-F330-E6EA-8DE9-4C274C3D9F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0340062"/>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7454F-4DF9-9A78-5F9F-52ECC573DC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F6741F-D96A-3955-E2A1-4FEFF190944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0B5BCB-4E38-C85C-F872-DAE8DC57B85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FEB533A-7EAD-8370-C121-86C9B7F22FB0}"/>
              </a:ext>
            </a:extLst>
          </p:cNvPr>
          <p:cNvSpPr>
            <a:spLocks noGrp="1"/>
          </p:cNvSpPr>
          <p:nvPr>
            <p:ph type="sldNum" sz="quarter" idx="5"/>
          </p:nvPr>
        </p:nvSpPr>
        <p:spPr/>
        <p:txBody>
          <a:bodyPr/>
          <a:lstStyle/>
          <a:p>
            <a:fld id="{65F912BB-319D-D549-87C6-6D7C620A364C}" type="slidenum">
              <a:rPr lang="pl-PL" smtClean="0"/>
              <a:t>417</a:t>
            </a:fld>
            <a:endParaRPr lang="pl-PL"/>
          </a:p>
        </p:txBody>
      </p:sp>
    </p:spTree>
    <p:extLst>
      <p:ext uri="{BB962C8B-B14F-4D97-AF65-F5344CB8AC3E}">
        <p14:creationId xmlns:p14="http://schemas.microsoft.com/office/powerpoint/2010/main" val="2422229952"/>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E7341-980C-FE1A-DF8E-593A4936F97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DCC4CFA-01D0-536B-B7DB-2C4AB94523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9913B34-8386-BAED-2313-152356F7534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B7ED644-BA64-5B0C-859D-B8EF96F29B35}"/>
              </a:ext>
            </a:extLst>
          </p:cNvPr>
          <p:cNvSpPr>
            <a:spLocks noGrp="1"/>
          </p:cNvSpPr>
          <p:nvPr>
            <p:ph type="sldNum" sz="quarter" idx="5"/>
          </p:nvPr>
        </p:nvSpPr>
        <p:spPr/>
        <p:txBody>
          <a:bodyPr/>
          <a:lstStyle/>
          <a:p>
            <a:fld id="{65F912BB-319D-D549-87C6-6D7C620A364C}" type="slidenum">
              <a:rPr lang="pl-PL" smtClean="0"/>
              <a:t>418</a:t>
            </a:fld>
            <a:endParaRPr lang="pl-PL"/>
          </a:p>
        </p:txBody>
      </p:sp>
    </p:spTree>
    <p:extLst>
      <p:ext uri="{BB962C8B-B14F-4D97-AF65-F5344CB8AC3E}">
        <p14:creationId xmlns:p14="http://schemas.microsoft.com/office/powerpoint/2010/main" val="1415330510"/>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CB5D0-BBA0-A9FB-D03D-D7836E5921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10189FB-AEAC-555B-6DA1-C5F6E4A7AE8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3F6D9AD-AEA7-027C-8DFA-F51CE1C2AEE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F13E046-9A4F-02BF-3B0B-BA7575AA73EF}"/>
              </a:ext>
            </a:extLst>
          </p:cNvPr>
          <p:cNvSpPr>
            <a:spLocks noGrp="1"/>
          </p:cNvSpPr>
          <p:nvPr>
            <p:ph type="sldNum" sz="quarter" idx="5"/>
          </p:nvPr>
        </p:nvSpPr>
        <p:spPr/>
        <p:txBody>
          <a:bodyPr/>
          <a:lstStyle/>
          <a:p>
            <a:fld id="{65F912BB-319D-D549-87C6-6D7C620A364C}" type="slidenum">
              <a:rPr lang="pl-PL" smtClean="0"/>
              <a:t>419</a:t>
            </a:fld>
            <a:endParaRPr lang="pl-PL"/>
          </a:p>
        </p:txBody>
      </p:sp>
    </p:spTree>
    <p:extLst>
      <p:ext uri="{BB962C8B-B14F-4D97-AF65-F5344CB8AC3E}">
        <p14:creationId xmlns:p14="http://schemas.microsoft.com/office/powerpoint/2010/main" val="326619923"/>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0659D-5445-2F20-5493-564F7DB9A8F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B2FA6D5-0004-2837-C6C7-8E9D4937766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AE6DE08-0CDE-6A62-50BF-A5BD3A7B187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93EB1D9-C2B8-98B1-D879-A74C7DC33113}"/>
              </a:ext>
            </a:extLst>
          </p:cNvPr>
          <p:cNvSpPr>
            <a:spLocks noGrp="1"/>
          </p:cNvSpPr>
          <p:nvPr>
            <p:ph type="sldNum" sz="quarter" idx="5"/>
          </p:nvPr>
        </p:nvSpPr>
        <p:spPr/>
        <p:txBody>
          <a:bodyPr/>
          <a:lstStyle/>
          <a:p>
            <a:fld id="{65F912BB-319D-D549-87C6-6D7C620A364C}" type="slidenum">
              <a:rPr lang="pl-PL" smtClean="0"/>
              <a:t>420</a:t>
            </a:fld>
            <a:endParaRPr lang="pl-PL"/>
          </a:p>
        </p:txBody>
      </p:sp>
    </p:spTree>
    <p:extLst>
      <p:ext uri="{BB962C8B-B14F-4D97-AF65-F5344CB8AC3E}">
        <p14:creationId xmlns:p14="http://schemas.microsoft.com/office/powerpoint/2010/main" val="2841837655"/>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77F4B-D96D-ED8A-D033-7A7FFDEE04A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7F421D1-AE07-6708-5352-02D59A76C8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DCFE84D-705E-0C5B-436F-CF2CC023927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F846A62-281C-9CCF-2442-ABBE90E14A85}"/>
              </a:ext>
            </a:extLst>
          </p:cNvPr>
          <p:cNvSpPr>
            <a:spLocks noGrp="1"/>
          </p:cNvSpPr>
          <p:nvPr>
            <p:ph type="sldNum" sz="quarter" idx="5"/>
          </p:nvPr>
        </p:nvSpPr>
        <p:spPr/>
        <p:txBody>
          <a:bodyPr/>
          <a:lstStyle/>
          <a:p>
            <a:fld id="{65F912BB-319D-D549-87C6-6D7C620A364C}" type="slidenum">
              <a:rPr lang="pl-PL" smtClean="0"/>
              <a:t>421</a:t>
            </a:fld>
            <a:endParaRPr lang="pl-PL"/>
          </a:p>
        </p:txBody>
      </p:sp>
    </p:spTree>
    <p:extLst>
      <p:ext uri="{BB962C8B-B14F-4D97-AF65-F5344CB8AC3E}">
        <p14:creationId xmlns:p14="http://schemas.microsoft.com/office/powerpoint/2010/main" val="3562528783"/>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D8EB4-33C7-86B2-6540-3C8643A912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799B27C-AE40-F7FB-AD1F-914DCD934FD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F996F5-753B-90F0-E2E4-3F172435CF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E398C97-F51F-AF9E-2929-FC6F6FA95D50}"/>
              </a:ext>
            </a:extLst>
          </p:cNvPr>
          <p:cNvSpPr>
            <a:spLocks noGrp="1"/>
          </p:cNvSpPr>
          <p:nvPr>
            <p:ph type="sldNum" sz="quarter" idx="5"/>
          </p:nvPr>
        </p:nvSpPr>
        <p:spPr/>
        <p:txBody>
          <a:bodyPr/>
          <a:lstStyle/>
          <a:p>
            <a:fld id="{65F912BB-319D-D549-87C6-6D7C620A364C}" type="slidenum">
              <a:rPr lang="pl-PL" smtClean="0"/>
              <a:t>422</a:t>
            </a:fld>
            <a:endParaRPr lang="pl-PL"/>
          </a:p>
        </p:txBody>
      </p:sp>
    </p:spTree>
    <p:extLst>
      <p:ext uri="{BB962C8B-B14F-4D97-AF65-F5344CB8AC3E}">
        <p14:creationId xmlns:p14="http://schemas.microsoft.com/office/powerpoint/2010/main" val="1871101367"/>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00F1C-BFCA-E8C0-39F0-6D63558228D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0E5272A-005B-F690-3132-5BA5DDE7A2C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7375C4C-57AA-A422-E5BC-83D023EFAFC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C02AA39-758C-171F-A41F-7E5E40343E6D}"/>
              </a:ext>
            </a:extLst>
          </p:cNvPr>
          <p:cNvSpPr>
            <a:spLocks noGrp="1"/>
          </p:cNvSpPr>
          <p:nvPr>
            <p:ph type="sldNum" sz="quarter" idx="5"/>
          </p:nvPr>
        </p:nvSpPr>
        <p:spPr/>
        <p:txBody>
          <a:bodyPr/>
          <a:lstStyle/>
          <a:p>
            <a:fld id="{65F912BB-319D-D549-87C6-6D7C620A364C}" type="slidenum">
              <a:rPr lang="pl-PL" smtClean="0"/>
              <a:t>423</a:t>
            </a:fld>
            <a:endParaRPr lang="pl-PL"/>
          </a:p>
        </p:txBody>
      </p:sp>
    </p:spTree>
    <p:extLst>
      <p:ext uri="{BB962C8B-B14F-4D97-AF65-F5344CB8AC3E}">
        <p14:creationId xmlns:p14="http://schemas.microsoft.com/office/powerpoint/2010/main" val="2043266773"/>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FB0E5-233B-F578-49A8-7E90588190E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5D3022E-583F-D7CD-BB02-9B92AC1A8CE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9DF3692-3CCB-389B-E555-D5366E3F4C7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45B08DD-2271-D06A-1840-3247437B6859}"/>
              </a:ext>
            </a:extLst>
          </p:cNvPr>
          <p:cNvSpPr>
            <a:spLocks noGrp="1"/>
          </p:cNvSpPr>
          <p:nvPr>
            <p:ph type="sldNum" sz="quarter" idx="5"/>
          </p:nvPr>
        </p:nvSpPr>
        <p:spPr/>
        <p:txBody>
          <a:bodyPr/>
          <a:lstStyle/>
          <a:p>
            <a:fld id="{65F912BB-319D-D549-87C6-6D7C620A364C}" type="slidenum">
              <a:rPr lang="pl-PL" smtClean="0"/>
              <a:t>424</a:t>
            </a:fld>
            <a:endParaRPr lang="pl-PL"/>
          </a:p>
        </p:txBody>
      </p:sp>
    </p:spTree>
    <p:extLst>
      <p:ext uri="{BB962C8B-B14F-4D97-AF65-F5344CB8AC3E}">
        <p14:creationId xmlns:p14="http://schemas.microsoft.com/office/powerpoint/2010/main" val="2291528750"/>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26F65-33BF-1F2C-CC5C-E11A33D0B8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CB516A-FA53-7198-A23B-AFC3EC4A3B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1233039-E161-EBD0-EC45-07D75EB39D5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2E0C67B-02FA-6E86-0889-116125EED491}"/>
              </a:ext>
            </a:extLst>
          </p:cNvPr>
          <p:cNvSpPr>
            <a:spLocks noGrp="1"/>
          </p:cNvSpPr>
          <p:nvPr>
            <p:ph type="sldNum" sz="quarter" idx="5"/>
          </p:nvPr>
        </p:nvSpPr>
        <p:spPr/>
        <p:txBody>
          <a:bodyPr/>
          <a:lstStyle/>
          <a:p>
            <a:fld id="{65F912BB-319D-D549-87C6-6D7C620A364C}" type="slidenum">
              <a:rPr lang="pl-PL" smtClean="0"/>
              <a:t>425</a:t>
            </a:fld>
            <a:endParaRPr lang="pl-PL"/>
          </a:p>
        </p:txBody>
      </p:sp>
    </p:spTree>
    <p:extLst>
      <p:ext uri="{BB962C8B-B14F-4D97-AF65-F5344CB8AC3E}">
        <p14:creationId xmlns:p14="http://schemas.microsoft.com/office/powerpoint/2010/main" val="522026191"/>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D909B-4233-0BE7-D82B-ED6E58913B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B2A8F07-26B0-AD08-14FB-1A99B40EF6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2947517-B281-E832-D2F9-3F6DAEC83DB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7438F13-349B-BEE2-61A2-47F928B7AF72}"/>
              </a:ext>
            </a:extLst>
          </p:cNvPr>
          <p:cNvSpPr>
            <a:spLocks noGrp="1"/>
          </p:cNvSpPr>
          <p:nvPr>
            <p:ph type="sldNum" sz="quarter" idx="5"/>
          </p:nvPr>
        </p:nvSpPr>
        <p:spPr/>
        <p:txBody>
          <a:bodyPr/>
          <a:lstStyle/>
          <a:p>
            <a:fld id="{65F912BB-319D-D549-87C6-6D7C620A364C}" type="slidenum">
              <a:rPr lang="pl-PL" smtClean="0"/>
              <a:t>426</a:t>
            </a:fld>
            <a:endParaRPr lang="pl-PL"/>
          </a:p>
        </p:txBody>
      </p:sp>
    </p:spTree>
    <p:extLst>
      <p:ext uri="{BB962C8B-B14F-4D97-AF65-F5344CB8AC3E}">
        <p14:creationId xmlns:p14="http://schemas.microsoft.com/office/powerpoint/2010/main" val="19156021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CFB72-98E8-C0D6-99AA-D56927711D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CAAD4B9-218A-DC50-9F54-C451160EA5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1D2777D-5115-7886-810A-43B2C1D9D76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F6797CB-B16C-2924-2451-FFC27A665F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4283994"/>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8E170-E59A-FE1E-F00D-3AE7F30E34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C7C830F-46E3-7EA7-16D1-093E4A390DB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DA6D130-4CEC-54AE-5693-AAAE0A083C9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736740E-239E-3653-1975-799BD9536DA4}"/>
              </a:ext>
            </a:extLst>
          </p:cNvPr>
          <p:cNvSpPr>
            <a:spLocks noGrp="1"/>
          </p:cNvSpPr>
          <p:nvPr>
            <p:ph type="sldNum" sz="quarter" idx="5"/>
          </p:nvPr>
        </p:nvSpPr>
        <p:spPr/>
        <p:txBody>
          <a:bodyPr/>
          <a:lstStyle/>
          <a:p>
            <a:fld id="{65F912BB-319D-D549-87C6-6D7C620A364C}" type="slidenum">
              <a:rPr lang="pl-PL" smtClean="0"/>
              <a:t>427</a:t>
            </a:fld>
            <a:endParaRPr lang="pl-PL"/>
          </a:p>
        </p:txBody>
      </p:sp>
    </p:spTree>
    <p:extLst>
      <p:ext uri="{BB962C8B-B14F-4D97-AF65-F5344CB8AC3E}">
        <p14:creationId xmlns:p14="http://schemas.microsoft.com/office/powerpoint/2010/main" val="3063287982"/>
      </p:ext>
    </p:extLst>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6D7C1-4AA0-8AA4-371A-B96DC2FAFC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442DE5-A678-D719-ADAA-7A09E2C53A5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04DA027-F19A-0213-8F3A-5D83A8EF401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26812FF-FC19-4F69-F7FB-D2CF9B138CF5}"/>
              </a:ext>
            </a:extLst>
          </p:cNvPr>
          <p:cNvSpPr>
            <a:spLocks noGrp="1"/>
          </p:cNvSpPr>
          <p:nvPr>
            <p:ph type="sldNum" sz="quarter" idx="5"/>
          </p:nvPr>
        </p:nvSpPr>
        <p:spPr/>
        <p:txBody>
          <a:bodyPr/>
          <a:lstStyle/>
          <a:p>
            <a:fld id="{65F912BB-319D-D549-87C6-6D7C620A364C}" type="slidenum">
              <a:rPr lang="pl-PL" smtClean="0"/>
              <a:t>428</a:t>
            </a:fld>
            <a:endParaRPr lang="pl-PL"/>
          </a:p>
        </p:txBody>
      </p:sp>
    </p:spTree>
    <p:extLst>
      <p:ext uri="{BB962C8B-B14F-4D97-AF65-F5344CB8AC3E}">
        <p14:creationId xmlns:p14="http://schemas.microsoft.com/office/powerpoint/2010/main" val="4020577952"/>
      </p:ext>
    </p:extLst>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423B-FA4D-CF98-AFD4-7563E2DA29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9E2CF10-E601-8385-C351-11F3DF3D57F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7335E3-C84A-F328-7B3D-AA14F4D80AC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CB180FD-2AFC-BEC1-CF19-1DA396B6EA58}"/>
              </a:ext>
            </a:extLst>
          </p:cNvPr>
          <p:cNvSpPr>
            <a:spLocks noGrp="1"/>
          </p:cNvSpPr>
          <p:nvPr>
            <p:ph type="sldNum" sz="quarter" idx="5"/>
          </p:nvPr>
        </p:nvSpPr>
        <p:spPr/>
        <p:txBody>
          <a:bodyPr/>
          <a:lstStyle/>
          <a:p>
            <a:fld id="{65F912BB-319D-D549-87C6-6D7C620A364C}" type="slidenum">
              <a:rPr lang="pl-PL" smtClean="0"/>
              <a:t>429</a:t>
            </a:fld>
            <a:endParaRPr lang="pl-PL"/>
          </a:p>
        </p:txBody>
      </p:sp>
    </p:spTree>
    <p:extLst>
      <p:ext uri="{BB962C8B-B14F-4D97-AF65-F5344CB8AC3E}">
        <p14:creationId xmlns:p14="http://schemas.microsoft.com/office/powerpoint/2010/main" val="1522109022"/>
      </p:ext>
    </p:extLst>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58416-27F8-96AE-CE49-057BC369CA0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E167527-BAC6-563C-125B-EBEE398B80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A12B2F3-DF79-500B-DE26-BFC0A0D2312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8386B51-E359-3941-F8B2-F9365479CB08}"/>
              </a:ext>
            </a:extLst>
          </p:cNvPr>
          <p:cNvSpPr>
            <a:spLocks noGrp="1"/>
          </p:cNvSpPr>
          <p:nvPr>
            <p:ph type="sldNum" sz="quarter" idx="5"/>
          </p:nvPr>
        </p:nvSpPr>
        <p:spPr/>
        <p:txBody>
          <a:bodyPr/>
          <a:lstStyle/>
          <a:p>
            <a:fld id="{65F912BB-319D-D549-87C6-6D7C620A364C}" type="slidenum">
              <a:rPr lang="pl-PL" smtClean="0"/>
              <a:t>430</a:t>
            </a:fld>
            <a:endParaRPr lang="pl-PL"/>
          </a:p>
        </p:txBody>
      </p:sp>
    </p:spTree>
    <p:extLst>
      <p:ext uri="{BB962C8B-B14F-4D97-AF65-F5344CB8AC3E}">
        <p14:creationId xmlns:p14="http://schemas.microsoft.com/office/powerpoint/2010/main" val="1843593589"/>
      </p:ext>
    </p:extLst>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CEDE4-6EBB-0C1A-DA75-C8B963A815D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4857F0-5DCC-9443-00FA-100B09CE96D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754CD44-434F-9EC4-A487-FA6220D208E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214185C-8635-0678-2D15-78153793219F}"/>
              </a:ext>
            </a:extLst>
          </p:cNvPr>
          <p:cNvSpPr>
            <a:spLocks noGrp="1"/>
          </p:cNvSpPr>
          <p:nvPr>
            <p:ph type="sldNum" sz="quarter" idx="5"/>
          </p:nvPr>
        </p:nvSpPr>
        <p:spPr/>
        <p:txBody>
          <a:bodyPr/>
          <a:lstStyle/>
          <a:p>
            <a:fld id="{65F912BB-319D-D549-87C6-6D7C620A364C}" type="slidenum">
              <a:rPr lang="pl-PL" smtClean="0"/>
              <a:t>431</a:t>
            </a:fld>
            <a:endParaRPr lang="pl-PL"/>
          </a:p>
        </p:txBody>
      </p:sp>
    </p:spTree>
    <p:extLst>
      <p:ext uri="{BB962C8B-B14F-4D97-AF65-F5344CB8AC3E}">
        <p14:creationId xmlns:p14="http://schemas.microsoft.com/office/powerpoint/2010/main" val="671871412"/>
      </p:ext>
    </p:extLst>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5BF0-8FE8-8690-BC22-577F6D2125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B6A9A86-14D8-B6FF-B615-1772F4A3811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A8F108B-3809-387F-2477-389B7408740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EF562E2-CE64-550C-05F9-453E4081E0FF}"/>
              </a:ext>
            </a:extLst>
          </p:cNvPr>
          <p:cNvSpPr>
            <a:spLocks noGrp="1"/>
          </p:cNvSpPr>
          <p:nvPr>
            <p:ph type="sldNum" sz="quarter" idx="5"/>
          </p:nvPr>
        </p:nvSpPr>
        <p:spPr/>
        <p:txBody>
          <a:bodyPr/>
          <a:lstStyle/>
          <a:p>
            <a:fld id="{65F912BB-319D-D549-87C6-6D7C620A364C}" type="slidenum">
              <a:rPr lang="pl-PL" smtClean="0"/>
              <a:t>432</a:t>
            </a:fld>
            <a:endParaRPr lang="pl-PL"/>
          </a:p>
        </p:txBody>
      </p:sp>
    </p:spTree>
    <p:extLst>
      <p:ext uri="{BB962C8B-B14F-4D97-AF65-F5344CB8AC3E}">
        <p14:creationId xmlns:p14="http://schemas.microsoft.com/office/powerpoint/2010/main" val="33361548"/>
      </p:ext>
    </p:extLst>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DCF5-810C-B48D-15C1-4C818A62765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0EC75A-51BA-EB4F-A96E-093F390DA67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7DF75D5-5C47-0670-34DD-1C275BD2352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95C5C77-1221-3125-A452-B1FD83D93639}"/>
              </a:ext>
            </a:extLst>
          </p:cNvPr>
          <p:cNvSpPr>
            <a:spLocks noGrp="1"/>
          </p:cNvSpPr>
          <p:nvPr>
            <p:ph type="sldNum" sz="quarter" idx="5"/>
          </p:nvPr>
        </p:nvSpPr>
        <p:spPr/>
        <p:txBody>
          <a:bodyPr/>
          <a:lstStyle/>
          <a:p>
            <a:fld id="{65F912BB-319D-D549-87C6-6D7C620A364C}" type="slidenum">
              <a:rPr lang="pl-PL" smtClean="0"/>
              <a:t>433</a:t>
            </a:fld>
            <a:endParaRPr lang="pl-PL"/>
          </a:p>
        </p:txBody>
      </p:sp>
    </p:spTree>
    <p:extLst>
      <p:ext uri="{BB962C8B-B14F-4D97-AF65-F5344CB8AC3E}">
        <p14:creationId xmlns:p14="http://schemas.microsoft.com/office/powerpoint/2010/main" val="2671389927"/>
      </p:ext>
    </p:extLst>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33961-DF97-0F17-417A-C9B3BAB76F1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1FB710D-C12B-9B72-92FB-434719388C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62883AE-3001-982A-7E93-999110B6EB6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549372E-B526-2F17-D983-1123D08B6A07}"/>
              </a:ext>
            </a:extLst>
          </p:cNvPr>
          <p:cNvSpPr>
            <a:spLocks noGrp="1"/>
          </p:cNvSpPr>
          <p:nvPr>
            <p:ph type="sldNum" sz="quarter" idx="5"/>
          </p:nvPr>
        </p:nvSpPr>
        <p:spPr/>
        <p:txBody>
          <a:bodyPr/>
          <a:lstStyle/>
          <a:p>
            <a:fld id="{65F912BB-319D-D549-87C6-6D7C620A364C}" type="slidenum">
              <a:rPr lang="pl-PL" smtClean="0"/>
              <a:t>434</a:t>
            </a:fld>
            <a:endParaRPr lang="pl-PL"/>
          </a:p>
        </p:txBody>
      </p:sp>
    </p:spTree>
    <p:extLst>
      <p:ext uri="{BB962C8B-B14F-4D97-AF65-F5344CB8AC3E}">
        <p14:creationId xmlns:p14="http://schemas.microsoft.com/office/powerpoint/2010/main" val="2960146724"/>
      </p:ext>
    </p:extLst>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05454-F379-FE96-593F-FD6626C9DD8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B5A44A5-E4A1-82FF-8285-7A220834F2C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F08B62-F921-2AF2-A5F6-0AC95B42798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745E9C2-6108-54B3-F326-F85DE3C843C6}"/>
              </a:ext>
            </a:extLst>
          </p:cNvPr>
          <p:cNvSpPr>
            <a:spLocks noGrp="1"/>
          </p:cNvSpPr>
          <p:nvPr>
            <p:ph type="sldNum" sz="quarter" idx="5"/>
          </p:nvPr>
        </p:nvSpPr>
        <p:spPr/>
        <p:txBody>
          <a:bodyPr/>
          <a:lstStyle/>
          <a:p>
            <a:fld id="{65F912BB-319D-D549-87C6-6D7C620A364C}" type="slidenum">
              <a:rPr lang="pl-PL" smtClean="0"/>
              <a:t>435</a:t>
            </a:fld>
            <a:endParaRPr lang="pl-PL"/>
          </a:p>
        </p:txBody>
      </p:sp>
    </p:spTree>
    <p:extLst>
      <p:ext uri="{BB962C8B-B14F-4D97-AF65-F5344CB8AC3E}">
        <p14:creationId xmlns:p14="http://schemas.microsoft.com/office/powerpoint/2010/main" val="747581194"/>
      </p:ext>
    </p:extLst>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E4660-7173-FB28-FD17-5232E1C2AB1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704683A-C383-37D0-1DD0-84FC8E883D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EB007F4-79C1-C17C-9391-2EE81C68E47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85BAAD2-EE67-7AA3-7C1A-EDF17AA8EEA1}"/>
              </a:ext>
            </a:extLst>
          </p:cNvPr>
          <p:cNvSpPr>
            <a:spLocks noGrp="1"/>
          </p:cNvSpPr>
          <p:nvPr>
            <p:ph type="sldNum" sz="quarter" idx="5"/>
          </p:nvPr>
        </p:nvSpPr>
        <p:spPr/>
        <p:txBody>
          <a:bodyPr/>
          <a:lstStyle/>
          <a:p>
            <a:fld id="{65F912BB-319D-D549-87C6-6D7C620A364C}" type="slidenum">
              <a:rPr lang="pl-PL" smtClean="0"/>
              <a:t>436</a:t>
            </a:fld>
            <a:endParaRPr lang="pl-PL"/>
          </a:p>
        </p:txBody>
      </p:sp>
    </p:spTree>
    <p:extLst>
      <p:ext uri="{BB962C8B-B14F-4D97-AF65-F5344CB8AC3E}">
        <p14:creationId xmlns:p14="http://schemas.microsoft.com/office/powerpoint/2010/main" val="23621342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DC60B-0855-12AF-E9F9-9A14A8A09A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382386-EF31-AD43-CC42-38B206C25E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06A58A2-4B52-4C93-0AFE-71865ADEF37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0F36906-E588-B13F-F2AB-9A75322B65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5944853"/>
      </p:ext>
    </p:extLst>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4E191-0EE2-06D7-DF54-768EECED76E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B2A91E-D02C-8A75-52DE-CB1614FF08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D07BE4C-7494-D6F6-EEA6-54910AB5416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BDDD55A-FE51-E692-36EA-579EF1942908}"/>
              </a:ext>
            </a:extLst>
          </p:cNvPr>
          <p:cNvSpPr>
            <a:spLocks noGrp="1"/>
          </p:cNvSpPr>
          <p:nvPr>
            <p:ph type="sldNum" sz="quarter" idx="5"/>
          </p:nvPr>
        </p:nvSpPr>
        <p:spPr/>
        <p:txBody>
          <a:bodyPr/>
          <a:lstStyle/>
          <a:p>
            <a:fld id="{65F912BB-319D-D549-87C6-6D7C620A364C}" type="slidenum">
              <a:rPr lang="pl-PL" smtClean="0"/>
              <a:t>437</a:t>
            </a:fld>
            <a:endParaRPr lang="pl-PL"/>
          </a:p>
        </p:txBody>
      </p:sp>
    </p:spTree>
    <p:extLst>
      <p:ext uri="{BB962C8B-B14F-4D97-AF65-F5344CB8AC3E}">
        <p14:creationId xmlns:p14="http://schemas.microsoft.com/office/powerpoint/2010/main" val="168362651"/>
      </p:ext>
    </p:extLst>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66BF-2AAB-80EE-60AE-A5261DF2755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67EC49-300D-4075-E9F8-B8E7D97544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3CFEBC-C987-6479-D797-F336BF5F4B6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2DF3E91-FCF2-42DE-8111-BF05172A61C2}"/>
              </a:ext>
            </a:extLst>
          </p:cNvPr>
          <p:cNvSpPr>
            <a:spLocks noGrp="1"/>
          </p:cNvSpPr>
          <p:nvPr>
            <p:ph type="sldNum" sz="quarter" idx="5"/>
          </p:nvPr>
        </p:nvSpPr>
        <p:spPr/>
        <p:txBody>
          <a:bodyPr/>
          <a:lstStyle/>
          <a:p>
            <a:fld id="{65F912BB-319D-D549-87C6-6D7C620A364C}" type="slidenum">
              <a:rPr lang="pl-PL" smtClean="0"/>
              <a:t>438</a:t>
            </a:fld>
            <a:endParaRPr lang="pl-PL"/>
          </a:p>
        </p:txBody>
      </p:sp>
    </p:spTree>
    <p:extLst>
      <p:ext uri="{BB962C8B-B14F-4D97-AF65-F5344CB8AC3E}">
        <p14:creationId xmlns:p14="http://schemas.microsoft.com/office/powerpoint/2010/main" val="4055472898"/>
      </p:ext>
    </p:extLst>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9A24D-84AB-83AA-35C8-C33B9664DDD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8A799C2-626D-6EFC-0A5F-FFBDD0ED6C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E75171-3075-3FB2-81D3-55A6D4A92DF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CD26E11-6A01-F529-0C8B-4A184FBD10F0}"/>
              </a:ext>
            </a:extLst>
          </p:cNvPr>
          <p:cNvSpPr>
            <a:spLocks noGrp="1"/>
          </p:cNvSpPr>
          <p:nvPr>
            <p:ph type="sldNum" sz="quarter" idx="5"/>
          </p:nvPr>
        </p:nvSpPr>
        <p:spPr/>
        <p:txBody>
          <a:bodyPr/>
          <a:lstStyle/>
          <a:p>
            <a:fld id="{65F912BB-319D-D549-87C6-6D7C620A364C}" type="slidenum">
              <a:rPr lang="pl-PL" smtClean="0"/>
              <a:t>439</a:t>
            </a:fld>
            <a:endParaRPr lang="pl-PL"/>
          </a:p>
        </p:txBody>
      </p:sp>
    </p:spTree>
    <p:extLst>
      <p:ext uri="{BB962C8B-B14F-4D97-AF65-F5344CB8AC3E}">
        <p14:creationId xmlns:p14="http://schemas.microsoft.com/office/powerpoint/2010/main" val="2566897910"/>
      </p:ext>
    </p:extLst>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A46F2-EF05-0D19-C36E-C62FE6932B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25E0CD-700E-68B5-5A97-4A46419D202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75244E-C0FC-4386-45FE-78F25F1DA11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1F84B98-FC73-F65F-0168-1C79B49F46E9}"/>
              </a:ext>
            </a:extLst>
          </p:cNvPr>
          <p:cNvSpPr>
            <a:spLocks noGrp="1"/>
          </p:cNvSpPr>
          <p:nvPr>
            <p:ph type="sldNum" sz="quarter" idx="5"/>
          </p:nvPr>
        </p:nvSpPr>
        <p:spPr/>
        <p:txBody>
          <a:bodyPr/>
          <a:lstStyle/>
          <a:p>
            <a:fld id="{65F912BB-319D-D549-87C6-6D7C620A364C}" type="slidenum">
              <a:rPr lang="pl-PL" smtClean="0"/>
              <a:t>440</a:t>
            </a:fld>
            <a:endParaRPr lang="pl-PL"/>
          </a:p>
        </p:txBody>
      </p:sp>
    </p:spTree>
    <p:extLst>
      <p:ext uri="{BB962C8B-B14F-4D97-AF65-F5344CB8AC3E}">
        <p14:creationId xmlns:p14="http://schemas.microsoft.com/office/powerpoint/2010/main" val="3496654341"/>
      </p:ext>
    </p:extLst>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252CB-D73E-BD0B-51EB-0D8904495E2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AB78A0E-F64D-68DB-99A5-FE3693433EC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DC9FEBB-0607-A251-F216-A8AC7C9DC96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0D6D627-D121-AA92-E399-E68CAB1CAC0F}"/>
              </a:ext>
            </a:extLst>
          </p:cNvPr>
          <p:cNvSpPr>
            <a:spLocks noGrp="1"/>
          </p:cNvSpPr>
          <p:nvPr>
            <p:ph type="sldNum" sz="quarter" idx="5"/>
          </p:nvPr>
        </p:nvSpPr>
        <p:spPr/>
        <p:txBody>
          <a:bodyPr/>
          <a:lstStyle/>
          <a:p>
            <a:fld id="{65F912BB-319D-D549-87C6-6D7C620A364C}" type="slidenum">
              <a:rPr lang="pl-PL" smtClean="0"/>
              <a:t>441</a:t>
            </a:fld>
            <a:endParaRPr lang="pl-PL"/>
          </a:p>
        </p:txBody>
      </p:sp>
    </p:spTree>
    <p:extLst>
      <p:ext uri="{BB962C8B-B14F-4D97-AF65-F5344CB8AC3E}">
        <p14:creationId xmlns:p14="http://schemas.microsoft.com/office/powerpoint/2010/main" val="4205370707"/>
      </p:ext>
    </p:extLst>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E8DDA-463F-889C-165E-A52589FCE8F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E8F2E51-3AFE-7DD9-7102-EC51560BF5F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061862E-9C5C-40CC-008A-CFE0A3ADACE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2C9DB62-CC7B-8DCA-2824-55B056F8441B}"/>
              </a:ext>
            </a:extLst>
          </p:cNvPr>
          <p:cNvSpPr>
            <a:spLocks noGrp="1"/>
          </p:cNvSpPr>
          <p:nvPr>
            <p:ph type="sldNum" sz="quarter" idx="5"/>
          </p:nvPr>
        </p:nvSpPr>
        <p:spPr/>
        <p:txBody>
          <a:bodyPr/>
          <a:lstStyle/>
          <a:p>
            <a:fld id="{65F912BB-319D-D549-87C6-6D7C620A364C}" type="slidenum">
              <a:rPr lang="pl-PL" smtClean="0"/>
              <a:t>442</a:t>
            </a:fld>
            <a:endParaRPr lang="pl-PL"/>
          </a:p>
        </p:txBody>
      </p:sp>
    </p:spTree>
    <p:extLst>
      <p:ext uri="{BB962C8B-B14F-4D97-AF65-F5344CB8AC3E}">
        <p14:creationId xmlns:p14="http://schemas.microsoft.com/office/powerpoint/2010/main" val="2966604742"/>
      </p:ext>
    </p:extLst>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6B066-80AB-70FE-0233-9759F3205BF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220492-6312-A640-C1CF-3A28329A512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F02E3CD-5C70-E1BB-1B2B-3E50EC51524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0869D34-3801-1019-A278-4573DE118359}"/>
              </a:ext>
            </a:extLst>
          </p:cNvPr>
          <p:cNvSpPr>
            <a:spLocks noGrp="1"/>
          </p:cNvSpPr>
          <p:nvPr>
            <p:ph type="sldNum" sz="quarter" idx="5"/>
          </p:nvPr>
        </p:nvSpPr>
        <p:spPr/>
        <p:txBody>
          <a:bodyPr/>
          <a:lstStyle/>
          <a:p>
            <a:fld id="{65F912BB-319D-D549-87C6-6D7C620A364C}" type="slidenum">
              <a:rPr lang="pl-PL" smtClean="0"/>
              <a:t>443</a:t>
            </a:fld>
            <a:endParaRPr lang="pl-PL"/>
          </a:p>
        </p:txBody>
      </p:sp>
    </p:spTree>
    <p:extLst>
      <p:ext uri="{BB962C8B-B14F-4D97-AF65-F5344CB8AC3E}">
        <p14:creationId xmlns:p14="http://schemas.microsoft.com/office/powerpoint/2010/main" val="1452183028"/>
      </p:ext>
    </p:extLst>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D146C-A0E1-B050-B884-B956EBB3D12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9BF5308-CE78-3801-F38C-6F9FC3A308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BB54D2-BBDD-08CD-DFB5-0DD10626E2A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7AD30C6-D65E-539B-8FF9-1A196A3AFE0B}"/>
              </a:ext>
            </a:extLst>
          </p:cNvPr>
          <p:cNvSpPr>
            <a:spLocks noGrp="1"/>
          </p:cNvSpPr>
          <p:nvPr>
            <p:ph type="sldNum" sz="quarter" idx="5"/>
          </p:nvPr>
        </p:nvSpPr>
        <p:spPr/>
        <p:txBody>
          <a:bodyPr/>
          <a:lstStyle/>
          <a:p>
            <a:fld id="{65F912BB-319D-D549-87C6-6D7C620A364C}" type="slidenum">
              <a:rPr lang="pl-PL" smtClean="0"/>
              <a:t>444</a:t>
            </a:fld>
            <a:endParaRPr lang="pl-PL"/>
          </a:p>
        </p:txBody>
      </p:sp>
    </p:spTree>
    <p:extLst>
      <p:ext uri="{BB962C8B-B14F-4D97-AF65-F5344CB8AC3E}">
        <p14:creationId xmlns:p14="http://schemas.microsoft.com/office/powerpoint/2010/main" val="1644853129"/>
      </p:ext>
    </p:extLst>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0D3D6-8639-DCE5-A785-F37E1382291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A81326E-0E38-D302-FD09-E04B5B65AF8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A694AD3-07BF-C5A4-EEEA-4E8489CC776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CC50922-C879-615F-F6F5-0E1907F79857}"/>
              </a:ext>
            </a:extLst>
          </p:cNvPr>
          <p:cNvSpPr>
            <a:spLocks noGrp="1"/>
          </p:cNvSpPr>
          <p:nvPr>
            <p:ph type="sldNum" sz="quarter" idx="5"/>
          </p:nvPr>
        </p:nvSpPr>
        <p:spPr/>
        <p:txBody>
          <a:bodyPr/>
          <a:lstStyle/>
          <a:p>
            <a:fld id="{65F912BB-319D-D549-87C6-6D7C620A364C}" type="slidenum">
              <a:rPr lang="pl-PL" smtClean="0"/>
              <a:t>445</a:t>
            </a:fld>
            <a:endParaRPr lang="pl-PL"/>
          </a:p>
        </p:txBody>
      </p:sp>
    </p:spTree>
    <p:extLst>
      <p:ext uri="{BB962C8B-B14F-4D97-AF65-F5344CB8AC3E}">
        <p14:creationId xmlns:p14="http://schemas.microsoft.com/office/powerpoint/2010/main" val="962847986"/>
      </p:ext>
    </p:extLst>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42CAB-D101-3C40-1CD0-B1785891BD0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2BEE92-6BAC-45B8-83D6-0094AE04155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1271FA4-C8EF-F759-A59D-3CCE83BFA6B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AC350CD-FC0E-1DC5-5AE9-6A87D09E0C50}"/>
              </a:ext>
            </a:extLst>
          </p:cNvPr>
          <p:cNvSpPr>
            <a:spLocks noGrp="1"/>
          </p:cNvSpPr>
          <p:nvPr>
            <p:ph type="sldNum" sz="quarter" idx="5"/>
          </p:nvPr>
        </p:nvSpPr>
        <p:spPr/>
        <p:txBody>
          <a:bodyPr/>
          <a:lstStyle/>
          <a:p>
            <a:fld id="{65F912BB-319D-D549-87C6-6D7C620A364C}" type="slidenum">
              <a:rPr lang="pl-PL" smtClean="0"/>
              <a:t>446</a:t>
            </a:fld>
            <a:endParaRPr lang="pl-PL"/>
          </a:p>
        </p:txBody>
      </p:sp>
    </p:spTree>
    <p:extLst>
      <p:ext uri="{BB962C8B-B14F-4D97-AF65-F5344CB8AC3E}">
        <p14:creationId xmlns:p14="http://schemas.microsoft.com/office/powerpoint/2010/main" val="35223397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D2299-01CD-F77D-ACA9-4B3B1DDF208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AB72EF0-ADFC-AD91-BAD3-9350F1FAF95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AF5E6D8-6EBF-A96D-3E5C-9703248CB2A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12FE970-7C16-35A6-E515-0F3FB5BC19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9360906"/>
      </p:ext>
    </p:extLst>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A586A-9580-F3E8-4275-21922FEEF66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65E013E-9681-7D4F-3B6C-DE1C7B2A96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EE057A8-FB93-D7B3-3808-9067D157697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C107B39-D173-AC9A-450F-265DA1FB73A6}"/>
              </a:ext>
            </a:extLst>
          </p:cNvPr>
          <p:cNvSpPr>
            <a:spLocks noGrp="1"/>
          </p:cNvSpPr>
          <p:nvPr>
            <p:ph type="sldNum" sz="quarter" idx="5"/>
          </p:nvPr>
        </p:nvSpPr>
        <p:spPr/>
        <p:txBody>
          <a:bodyPr/>
          <a:lstStyle/>
          <a:p>
            <a:fld id="{65F912BB-319D-D549-87C6-6D7C620A364C}" type="slidenum">
              <a:rPr lang="pl-PL" smtClean="0"/>
              <a:t>447</a:t>
            </a:fld>
            <a:endParaRPr lang="pl-PL"/>
          </a:p>
        </p:txBody>
      </p:sp>
    </p:spTree>
    <p:extLst>
      <p:ext uri="{BB962C8B-B14F-4D97-AF65-F5344CB8AC3E}">
        <p14:creationId xmlns:p14="http://schemas.microsoft.com/office/powerpoint/2010/main" val="2625500606"/>
      </p:ext>
    </p:extLst>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A10AF-3964-69DA-98F5-055178DA83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F6F422A-76C6-2373-5AE5-613747152DD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BEB424-13BD-AE64-307A-4E12C669811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5A30EB4-6EEC-6925-06D8-93C8D19E8059}"/>
              </a:ext>
            </a:extLst>
          </p:cNvPr>
          <p:cNvSpPr>
            <a:spLocks noGrp="1"/>
          </p:cNvSpPr>
          <p:nvPr>
            <p:ph type="sldNum" sz="quarter" idx="5"/>
          </p:nvPr>
        </p:nvSpPr>
        <p:spPr/>
        <p:txBody>
          <a:bodyPr/>
          <a:lstStyle/>
          <a:p>
            <a:fld id="{65F912BB-319D-D549-87C6-6D7C620A364C}" type="slidenum">
              <a:rPr lang="pl-PL" smtClean="0"/>
              <a:t>448</a:t>
            </a:fld>
            <a:endParaRPr lang="pl-PL"/>
          </a:p>
        </p:txBody>
      </p:sp>
    </p:spTree>
    <p:extLst>
      <p:ext uri="{BB962C8B-B14F-4D97-AF65-F5344CB8AC3E}">
        <p14:creationId xmlns:p14="http://schemas.microsoft.com/office/powerpoint/2010/main" val="2546151296"/>
      </p:ext>
    </p:extLst>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45CD1-B162-1A0B-5EE7-792931E9127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AC18ECE-02B2-B5CF-A9E2-CFA255E10FB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01E3C7-42BA-9A3E-9B28-E02E82418D0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0129ADB-7AF5-831F-4966-3E07E2004720}"/>
              </a:ext>
            </a:extLst>
          </p:cNvPr>
          <p:cNvSpPr>
            <a:spLocks noGrp="1"/>
          </p:cNvSpPr>
          <p:nvPr>
            <p:ph type="sldNum" sz="quarter" idx="5"/>
          </p:nvPr>
        </p:nvSpPr>
        <p:spPr/>
        <p:txBody>
          <a:bodyPr/>
          <a:lstStyle/>
          <a:p>
            <a:fld id="{65F912BB-319D-D549-87C6-6D7C620A364C}" type="slidenum">
              <a:rPr lang="pl-PL" smtClean="0"/>
              <a:t>449</a:t>
            </a:fld>
            <a:endParaRPr lang="pl-PL"/>
          </a:p>
        </p:txBody>
      </p:sp>
    </p:spTree>
    <p:extLst>
      <p:ext uri="{BB962C8B-B14F-4D97-AF65-F5344CB8AC3E}">
        <p14:creationId xmlns:p14="http://schemas.microsoft.com/office/powerpoint/2010/main" val="2120484499"/>
      </p:ext>
    </p:extLst>
  </p:cSld>
  <p:clrMapOvr>
    <a:masterClrMapping/>
  </p:clrMapOvr>
</p:notes>
</file>

<file path=ppt/notesSlides/notesSlide4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FD581-8BF9-C2DD-9F54-9E3A0374F21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0C8C282-A1FB-954B-0904-44C88417504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ECED487-31DB-33B4-5069-1BCBF9F24A8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B0BCCD0-4736-7B2F-2399-753C25DA668B}"/>
              </a:ext>
            </a:extLst>
          </p:cNvPr>
          <p:cNvSpPr>
            <a:spLocks noGrp="1"/>
          </p:cNvSpPr>
          <p:nvPr>
            <p:ph type="sldNum" sz="quarter" idx="5"/>
          </p:nvPr>
        </p:nvSpPr>
        <p:spPr/>
        <p:txBody>
          <a:bodyPr/>
          <a:lstStyle/>
          <a:p>
            <a:fld id="{65F912BB-319D-D549-87C6-6D7C620A364C}" type="slidenum">
              <a:rPr lang="pl-PL" smtClean="0"/>
              <a:t>450</a:t>
            </a:fld>
            <a:endParaRPr lang="pl-PL"/>
          </a:p>
        </p:txBody>
      </p:sp>
    </p:spTree>
    <p:extLst>
      <p:ext uri="{BB962C8B-B14F-4D97-AF65-F5344CB8AC3E}">
        <p14:creationId xmlns:p14="http://schemas.microsoft.com/office/powerpoint/2010/main" val="39726761"/>
      </p:ext>
    </p:extLst>
  </p:cSld>
  <p:clrMapOvr>
    <a:masterClrMapping/>
  </p:clrMapOvr>
</p:notes>
</file>

<file path=ppt/notesSlides/notesSlide4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02506-4327-2944-F94A-35D23ABB616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2AA4BC7-DFDA-86C4-3318-D090CCFBA8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137D4D-FBA5-66AE-7D22-3E96A2EFD30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35E3E56-CA59-CAA3-6EB1-D76D780FCE9E}"/>
              </a:ext>
            </a:extLst>
          </p:cNvPr>
          <p:cNvSpPr>
            <a:spLocks noGrp="1"/>
          </p:cNvSpPr>
          <p:nvPr>
            <p:ph type="sldNum" sz="quarter" idx="5"/>
          </p:nvPr>
        </p:nvSpPr>
        <p:spPr/>
        <p:txBody>
          <a:bodyPr/>
          <a:lstStyle/>
          <a:p>
            <a:fld id="{65F912BB-319D-D549-87C6-6D7C620A364C}" type="slidenum">
              <a:rPr lang="pl-PL" smtClean="0"/>
              <a:t>451</a:t>
            </a:fld>
            <a:endParaRPr lang="pl-PL"/>
          </a:p>
        </p:txBody>
      </p:sp>
    </p:spTree>
    <p:extLst>
      <p:ext uri="{BB962C8B-B14F-4D97-AF65-F5344CB8AC3E}">
        <p14:creationId xmlns:p14="http://schemas.microsoft.com/office/powerpoint/2010/main" val="3272984465"/>
      </p:ext>
    </p:extLst>
  </p:cSld>
  <p:clrMapOvr>
    <a:masterClrMapping/>
  </p:clrMapOvr>
</p:notes>
</file>

<file path=ppt/notesSlides/notesSlide4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9D3B-8765-FE66-9FE7-E80798BC0D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000E0D0-DC52-A8A2-7CD6-5DA1AF7EC39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8BA73A9-0367-68FF-818C-D3236129625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D41849D-A0B3-1F1E-0E20-D6D1886FDA6A}"/>
              </a:ext>
            </a:extLst>
          </p:cNvPr>
          <p:cNvSpPr>
            <a:spLocks noGrp="1"/>
          </p:cNvSpPr>
          <p:nvPr>
            <p:ph type="sldNum" sz="quarter" idx="5"/>
          </p:nvPr>
        </p:nvSpPr>
        <p:spPr/>
        <p:txBody>
          <a:bodyPr/>
          <a:lstStyle/>
          <a:p>
            <a:fld id="{65F912BB-319D-D549-87C6-6D7C620A364C}" type="slidenum">
              <a:rPr lang="pl-PL" smtClean="0"/>
              <a:t>452</a:t>
            </a:fld>
            <a:endParaRPr lang="pl-PL"/>
          </a:p>
        </p:txBody>
      </p:sp>
    </p:spTree>
    <p:extLst>
      <p:ext uri="{BB962C8B-B14F-4D97-AF65-F5344CB8AC3E}">
        <p14:creationId xmlns:p14="http://schemas.microsoft.com/office/powerpoint/2010/main" val="357129702"/>
      </p:ext>
    </p:extLst>
  </p:cSld>
  <p:clrMapOvr>
    <a:masterClrMapping/>
  </p:clrMapOvr>
</p:notes>
</file>

<file path=ppt/notesSlides/notesSlide4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D0210-94D8-57C5-A161-738D30F2CB7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0CCAED5-953D-D3F7-3246-1AD41694006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8EC3E1-810F-9EDB-BE96-924F6912585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A7F4C58-B7B7-D2B0-B784-B8560D970DED}"/>
              </a:ext>
            </a:extLst>
          </p:cNvPr>
          <p:cNvSpPr>
            <a:spLocks noGrp="1"/>
          </p:cNvSpPr>
          <p:nvPr>
            <p:ph type="sldNum" sz="quarter" idx="5"/>
          </p:nvPr>
        </p:nvSpPr>
        <p:spPr/>
        <p:txBody>
          <a:bodyPr/>
          <a:lstStyle/>
          <a:p>
            <a:fld id="{65F912BB-319D-D549-87C6-6D7C620A364C}" type="slidenum">
              <a:rPr lang="pl-PL" smtClean="0"/>
              <a:t>453</a:t>
            </a:fld>
            <a:endParaRPr lang="pl-PL"/>
          </a:p>
        </p:txBody>
      </p:sp>
    </p:spTree>
    <p:extLst>
      <p:ext uri="{BB962C8B-B14F-4D97-AF65-F5344CB8AC3E}">
        <p14:creationId xmlns:p14="http://schemas.microsoft.com/office/powerpoint/2010/main" val="1228064198"/>
      </p:ext>
    </p:extLst>
  </p:cSld>
  <p:clrMapOvr>
    <a:masterClrMapping/>
  </p:clrMapOvr>
</p:notes>
</file>

<file path=ppt/notesSlides/notesSlide4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44A14-F763-0499-3855-75AEE5D100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6CE15FB-F944-E2D3-E204-B697BC19619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DABF01D-33EA-441D-5C11-E05B4B4E246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58924C9-C6F1-094F-4C1E-A4E5DC5A3CBA}"/>
              </a:ext>
            </a:extLst>
          </p:cNvPr>
          <p:cNvSpPr>
            <a:spLocks noGrp="1"/>
          </p:cNvSpPr>
          <p:nvPr>
            <p:ph type="sldNum" sz="quarter" idx="5"/>
          </p:nvPr>
        </p:nvSpPr>
        <p:spPr/>
        <p:txBody>
          <a:bodyPr/>
          <a:lstStyle/>
          <a:p>
            <a:fld id="{65F912BB-319D-D549-87C6-6D7C620A364C}" type="slidenum">
              <a:rPr lang="pl-PL" smtClean="0"/>
              <a:t>454</a:t>
            </a:fld>
            <a:endParaRPr lang="pl-PL"/>
          </a:p>
        </p:txBody>
      </p:sp>
    </p:spTree>
    <p:extLst>
      <p:ext uri="{BB962C8B-B14F-4D97-AF65-F5344CB8AC3E}">
        <p14:creationId xmlns:p14="http://schemas.microsoft.com/office/powerpoint/2010/main" val="3019535454"/>
      </p:ext>
    </p:extLst>
  </p:cSld>
  <p:clrMapOvr>
    <a:masterClrMapping/>
  </p:clrMapOvr>
</p:notes>
</file>

<file path=ppt/notesSlides/notesSlide4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22958-C253-29AC-9005-2D884548664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F55473D-F96A-5861-2218-A111A15F83E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B99F770-7040-3511-515C-70A4A247584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631531A-D996-4EFD-FBB9-2EA5E15C8EA0}"/>
              </a:ext>
            </a:extLst>
          </p:cNvPr>
          <p:cNvSpPr>
            <a:spLocks noGrp="1"/>
          </p:cNvSpPr>
          <p:nvPr>
            <p:ph type="sldNum" sz="quarter" idx="5"/>
          </p:nvPr>
        </p:nvSpPr>
        <p:spPr/>
        <p:txBody>
          <a:bodyPr/>
          <a:lstStyle/>
          <a:p>
            <a:fld id="{65F912BB-319D-D549-87C6-6D7C620A364C}" type="slidenum">
              <a:rPr lang="pl-PL" smtClean="0"/>
              <a:t>455</a:t>
            </a:fld>
            <a:endParaRPr lang="pl-PL"/>
          </a:p>
        </p:txBody>
      </p:sp>
    </p:spTree>
    <p:extLst>
      <p:ext uri="{BB962C8B-B14F-4D97-AF65-F5344CB8AC3E}">
        <p14:creationId xmlns:p14="http://schemas.microsoft.com/office/powerpoint/2010/main" val="434434473"/>
      </p:ext>
    </p:extLst>
  </p:cSld>
  <p:clrMapOvr>
    <a:masterClrMapping/>
  </p:clrMapOvr>
</p:notes>
</file>

<file path=ppt/notesSlides/notesSlide4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70256-7E4B-5997-5E91-AF9D499BB0E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A4BA70A-8FA3-152F-4CBC-CE0B5966341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3EFFEB3-6515-1145-B567-BD3D329DEC1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322391D-4D1E-5E26-7784-1AD9B60A9A90}"/>
              </a:ext>
            </a:extLst>
          </p:cNvPr>
          <p:cNvSpPr>
            <a:spLocks noGrp="1"/>
          </p:cNvSpPr>
          <p:nvPr>
            <p:ph type="sldNum" sz="quarter" idx="5"/>
          </p:nvPr>
        </p:nvSpPr>
        <p:spPr/>
        <p:txBody>
          <a:bodyPr/>
          <a:lstStyle/>
          <a:p>
            <a:fld id="{65F912BB-319D-D549-87C6-6D7C620A364C}" type="slidenum">
              <a:rPr lang="pl-PL" smtClean="0"/>
              <a:t>456</a:t>
            </a:fld>
            <a:endParaRPr lang="pl-PL"/>
          </a:p>
        </p:txBody>
      </p:sp>
    </p:spTree>
    <p:extLst>
      <p:ext uri="{BB962C8B-B14F-4D97-AF65-F5344CB8AC3E}">
        <p14:creationId xmlns:p14="http://schemas.microsoft.com/office/powerpoint/2010/main" val="38657229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2AD8C-B5F3-A560-C70D-759EAD0EB85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92DA98-51C4-4AFA-7B87-A9608A644B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CB92D30-67C1-7D4C-0EDB-916DFCC80B7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5C00D6E-EA27-3F9D-292C-53CD1FDF1B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1976542"/>
      </p:ext>
    </p:extLst>
  </p:cSld>
  <p:clrMapOvr>
    <a:masterClrMapping/>
  </p:clrMapOvr>
</p:notes>
</file>

<file path=ppt/notesSlides/notesSlide4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DDAEA-EAA6-618B-7B90-E2A216BA82F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FF9DED-E1A6-60E3-0C9F-050A333B38B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A62273B-3EA5-A5E7-BBFE-050409B4A4B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BAD2297-A2D0-4111-F246-8F58267D05F4}"/>
              </a:ext>
            </a:extLst>
          </p:cNvPr>
          <p:cNvSpPr>
            <a:spLocks noGrp="1"/>
          </p:cNvSpPr>
          <p:nvPr>
            <p:ph type="sldNum" sz="quarter" idx="5"/>
          </p:nvPr>
        </p:nvSpPr>
        <p:spPr/>
        <p:txBody>
          <a:bodyPr/>
          <a:lstStyle/>
          <a:p>
            <a:fld id="{65F912BB-319D-D549-87C6-6D7C620A364C}" type="slidenum">
              <a:rPr lang="pl-PL" smtClean="0"/>
              <a:t>457</a:t>
            </a:fld>
            <a:endParaRPr lang="pl-PL"/>
          </a:p>
        </p:txBody>
      </p:sp>
    </p:spTree>
    <p:extLst>
      <p:ext uri="{BB962C8B-B14F-4D97-AF65-F5344CB8AC3E}">
        <p14:creationId xmlns:p14="http://schemas.microsoft.com/office/powerpoint/2010/main" val="3970640386"/>
      </p:ext>
    </p:extLst>
  </p:cSld>
  <p:clrMapOvr>
    <a:masterClrMapping/>
  </p:clrMapOvr>
</p:notes>
</file>

<file path=ppt/notesSlides/notesSlide4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E5A00-9197-E780-C47E-464AFF36FC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63823EB-ABDA-135C-0970-C53D5A5B6D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6203AF0-9ADF-AB0F-2C36-7830D3223D9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F45B7EF-F4E6-02AA-8520-4796703FCC3F}"/>
              </a:ext>
            </a:extLst>
          </p:cNvPr>
          <p:cNvSpPr>
            <a:spLocks noGrp="1"/>
          </p:cNvSpPr>
          <p:nvPr>
            <p:ph type="sldNum" sz="quarter" idx="5"/>
          </p:nvPr>
        </p:nvSpPr>
        <p:spPr/>
        <p:txBody>
          <a:bodyPr/>
          <a:lstStyle/>
          <a:p>
            <a:fld id="{65F912BB-319D-D549-87C6-6D7C620A364C}" type="slidenum">
              <a:rPr lang="pl-PL" smtClean="0"/>
              <a:t>458</a:t>
            </a:fld>
            <a:endParaRPr lang="pl-PL"/>
          </a:p>
        </p:txBody>
      </p:sp>
    </p:spTree>
    <p:extLst>
      <p:ext uri="{BB962C8B-B14F-4D97-AF65-F5344CB8AC3E}">
        <p14:creationId xmlns:p14="http://schemas.microsoft.com/office/powerpoint/2010/main" val="3364323298"/>
      </p:ext>
    </p:extLst>
  </p:cSld>
  <p:clrMapOvr>
    <a:masterClrMapping/>
  </p:clrMapOvr>
</p:notes>
</file>

<file path=ppt/notesSlides/notesSlide4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8CE88-DA56-D57C-1FBF-6F735C2BAF6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429AE0-0397-D95F-C8F7-B97E89F12D9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AEAAC0C-F7E4-2F7D-E450-6A29464E5B3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9938252-1D2F-7B49-6D06-605A277C1387}"/>
              </a:ext>
            </a:extLst>
          </p:cNvPr>
          <p:cNvSpPr>
            <a:spLocks noGrp="1"/>
          </p:cNvSpPr>
          <p:nvPr>
            <p:ph type="sldNum" sz="quarter" idx="5"/>
          </p:nvPr>
        </p:nvSpPr>
        <p:spPr/>
        <p:txBody>
          <a:bodyPr/>
          <a:lstStyle/>
          <a:p>
            <a:fld id="{65F912BB-319D-D549-87C6-6D7C620A364C}" type="slidenum">
              <a:rPr lang="pl-PL" smtClean="0"/>
              <a:t>459</a:t>
            </a:fld>
            <a:endParaRPr lang="pl-PL"/>
          </a:p>
        </p:txBody>
      </p:sp>
    </p:spTree>
    <p:extLst>
      <p:ext uri="{BB962C8B-B14F-4D97-AF65-F5344CB8AC3E}">
        <p14:creationId xmlns:p14="http://schemas.microsoft.com/office/powerpoint/2010/main" val="2504672318"/>
      </p:ext>
    </p:extLst>
  </p:cSld>
  <p:clrMapOvr>
    <a:masterClrMapping/>
  </p:clrMapOvr>
</p:notes>
</file>

<file path=ppt/notesSlides/notesSlide4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71F55-FE1D-2BE4-347D-885559DBCE0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48C483B-D326-A5D6-2E68-ED52EFE008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EB021EC-A2A7-1EC4-4347-ACCE7A0EDF1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FB1798C-1EC6-2301-D519-C375757ABD2D}"/>
              </a:ext>
            </a:extLst>
          </p:cNvPr>
          <p:cNvSpPr>
            <a:spLocks noGrp="1"/>
          </p:cNvSpPr>
          <p:nvPr>
            <p:ph type="sldNum" sz="quarter" idx="5"/>
          </p:nvPr>
        </p:nvSpPr>
        <p:spPr/>
        <p:txBody>
          <a:bodyPr/>
          <a:lstStyle/>
          <a:p>
            <a:fld id="{65F912BB-319D-D549-87C6-6D7C620A364C}" type="slidenum">
              <a:rPr lang="pl-PL" smtClean="0"/>
              <a:t>460</a:t>
            </a:fld>
            <a:endParaRPr lang="pl-PL"/>
          </a:p>
        </p:txBody>
      </p:sp>
    </p:spTree>
    <p:extLst>
      <p:ext uri="{BB962C8B-B14F-4D97-AF65-F5344CB8AC3E}">
        <p14:creationId xmlns:p14="http://schemas.microsoft.com/office/powerpoint/2010/main" val="1078584511"/>
      </p:ext>
    </p:extLst>
  </p:cSld>
  <p:clrMapOvr>
    <a:masterClrMapping/>
  </p:clrMapOvr>
</p:notes>
</file>

<file path=ppt/notesSlides/notesSlide4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9295E-5220-BB04-69E6-5A4C32D319D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07450B4-06B5-D6CA-B300-292C1F9FE6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E629E97-E7F0-BA06-71B6-94D07091E10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F5CFF6C-9E37-63C7-528D-EB9B25116BCF}"/>
              </a:ext>
            </a:extLst>
          </p:cNvPr>
          <p:cNvSpPr>
            <a:spLocks noGrp="1"/>
          </p:cNvSpPr>
          <p:nvPr>
            <p:ph type="sldNum" sz="quarter" idx="5"/>
          </p:nvPr>
        </p:nvSpPr>
        <p:spPr/>
        <p:txBody>
          <a:bodyPr/>
          <a:lstStyle/>
          <a:p>
            <a:fld id="{65F912BB-319D-D549-87C6-6D7C620A364C}" type="slidenum">
              <a:rPr lang="pl-PL" smtClean="0"/>
              <a:t>461</a:t>
            </a:fld>
            <a:endParaRPr lang="pl-PL"/>
          </a:p>
        </p:txBody>
      </p:sp>
    </p:spTree>
    <p:extLst>
      <p:ext uri="{BB962C8B-B14F-4D97-AF65-F5344CB8AC3E}">
        <p14:creationId xmlns:p14="http://schemas.microsoft.com/office/powerpoint/2010/main" val="1485725091"/>
      </p:ext>
    </p:extLst>
  </p:cSld>
  <p:clrMapOvr>
    <a:masterClrMapping/>
  </p:clrMapOvr>
</p:notes>
</file>

<file path=ppt/notesSlides/notesSlide4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0BE10-5B94-6100-3C84-7837B733E8A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7641C04-E00A-1727-6A6C-E82BF78605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9756AB-E12E-75D1-5083-9B309E7FAD1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A351EB22-0F21-6424-A1A0-7A553D39DA3C}"/>
              </a:ext>
            </a:extLst>
          </p:cNvPr>
          <p:cNvSpPr>
            <a:spLocks noGrp="1"/>
          </p:cNvSpPr>
          <p:nvPr>
            <p:ph type="sldNum" sz="quarter" idx="5"/>
          </p:nvPr>
        </p:nvSpPr>
        <p:spPr/>
        <p:txBody>
          <a:bodyPr/>
          <a:lstStyle/>
          <a:p>
            <a:fld id="{65F912BB-319D-D549-87C6-6D7C620A364C}" type="slidenum">
              <a:rPr lang="pl-PL" smtClean="0"/>
              <a:t>462</a:t>
            </a:fld>
            <a:endParaRPr lang="pl-PL"/>
          </a:p>
        </p:txBody>
      </p:sp>
    </p:spTree>
    <p:extLst>
      <p:ext uri="{BB962C8B-B14F-4D97-AF65-F5344CB8AC3E}">
        <p14:creationId xmlns:p14="http://schemas.microsoft.com/office/powerpoint/2010/main" val="3755669378"/>
      </p:ext>
    </p:extLst>
  </p:cSld>
  <p:clrMapOvr>
    <a:masterClrMapping/>
  </p:clrMapOvr>
</p:notes>
</file>

<file path=ppt/notesSlides/notesSlide4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A472-7121-38A8-CB3E-06907C25412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E3B01D-E12A-EAD9-64BD-0068AB965D7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68CC091-EB1A-B14A-160D-A3A7CD876F4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E37AA8B-FD2A-FF07-CA45-9C0F359C6933}"/>
              </a:ext>
            </a:extLst>
          </p:cNvPr>
          <p:cNvSpPr>
            <a:spLocks noGrp="1"/>
          </p:cNvSpPr>
          <p:nvPr>
            <p:ph type="sldNum" sz="quarter" idx="5"/>
          </p:nvPr>
        </p:nvSpPr>
        <p:spPr/>
        <p:txBody>
          <a:bodyPr/>
          <a:lstStyle/>
          <a:p>
            <a:fld id="{65F912BB-319D-D549-87C6-6D7C620A364C}" type="slidenum">
              <a:rPr lang="pl-PL" smtClean="0"/>
              <a:t>463</a:t>
            </a:fld>
            <a:endParaRPr lang="pl-PL"/>
          </a:p>
        </p:txBody>
      </p:sp>
    </p:spTree>
    <p:extLst>
      <p:ext uri="{BB962C8B-B14F-4D97-AF65-F5344CB8AC3E}">
        <p14:creationId xmlns:p14="http://schemas.microsoft.com/office/powerpoint/2010/main" val="2332118964"/>
      </p:ext>
    </p:extLst>
  </p:cSld>
  <p:clrMapOvr>
    <a:masterClrMapping/>
  </p:clrMapOvr>
</p:notes>
</file>

<file path=ppt/notesSlides/notesSlide4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C7F04-406E-837A-A448-826AC3D7E0D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D6EE9DE-2555-9017-9C8D-8BDAD2D7B0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092643F-0C64-E096-1168-F2132961DA7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C78AE62-ABB4-4CD2-116D-9E2CDCEF0F78}"/>
              </a:ext>
            </a:extLst>
          </p:cNvPr>
          <p:cNvSpPr>
            <a:spLocks noGrp="1"/>
          </p:cNvSpPr>
          <p:nvPr>
            <p:ph type="sldNum" sz="quarter" idx="5"/>
          </p:nvPr>
        </p:nvSpPr>
        <p:spPr/>
        <p:txBody>
          <a:bodyPr/>
          <a:lstStyle/>
          <a:p>
            <a:fld id="{65F912BB-319D-D549-87C6-6D7C620A364C}" type="slidenum">
              <a:rPr lang="pl-PL" smtClean="0"/>
              <a:t>464</a:t>
            </a:fld>
            <a:endParaRPr lang="pl-PL"/>
          </a:p>
        </p:txBody>
      </p:sp>
    </p:spTree>
    <p:extLst>
      <p:ext uri="{BB962C8B-B14F-4D97-AF65-F5344CB8AC3E}">
        <p14:creationId xmlns:p14="http://schemas.microsoft.com/office/powerpoint/2010/main" val="3019752780"/>
      </p:ext>
    </p:extLst>
  </p:cSld>
  <p:clrMapOvr>
    <a:masterClrMapping/>
  </p:clrMapOvr>
</p:notes>
</file>

<file path=ppt/notesSlides/notesSlide4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7A320-6ABC-D89C-6865-F39AB58CAB4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573D58E-A17F-E6ED-612A-EA14AEBE8BB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A707D7-5CAC-C627-2E5D-23DFED27472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E63B7A1-3D45-A2BA-9E53-ED977814D092}"/>
              </a:ext>
            </a:extLst>
          </p:cNvPr>
          <p:cNvSpPr>
            <a:spLocks noGrp="1"/>
          </p:cNvSpPr>
          <p:nvPr>
            <p:ph type="sldNum" sz="quarter" idx="5"/>
          </p:nvPr>
        </p:nvSpPr>
        <p:spPr/>
        <p:txBody>
          <a:bodyPr/>
          <a:lstStyle/>
          <a:p>
            <a:fld id="{65F912BB-319D-D549-87C6-6D7C620A364C}" type="slidenum">
              <a:rPr lang="pl-PL" smtClean="0"/>
              <a:t>465</a:t>
            </a:fld>
            <a:endParaRPr lang="pl-PL"/>
          </a:p>
        </p:txBody>
      </p:sp>
    </p:spTree>
    <p:extLst>
      <p:ext uri="{BB962C8B-B14F-4D97-AF65-F5344CB8AC3E}">
        <p14:creationId xmlns:p14="http://schemas.microsoft.com/office/powerpoint/2010/main" val="1753200806"/>
      </p:ext>
    </p:extLst>
  </p:cSld>
  <p:clrMapOvr>
    <a:masterClrMapping/>
  </p:clrMapOvr>
</p:notes>
</file>

<file path=ppt/notesSlides/notesSlide4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45B0C-C0A0-7955-97F0-370A7BB58DE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A34802C-C685-2453-2AB7-F7D4110913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CCE8466-BABE-31A6-26B1-EF22BE129C3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0A805C5-0E96-CA4F-0388-424F43FE49E7}"/>
              </a:ext>
            </a:extLst>
          </p:cNvPr>
          <p:cNvSpPr>
            <a:spLocks noGrp="1"/>
          </p:cNvSpPr>
          <p:nvPr>
            <p:ph type="sldNum" sz="quarter" idx="5"/>
          </p:nvPr>
        </p:nvSpPr>
        <p:spPr/>
        <p:txBody>
          <a:bodyPr/>
          <a:lstStyle/>
          <a:p>
            <a:fld id="{65F912BB-319D-D549-87C6-6D7C620A364C}" type="slidenum">
              <a:rPr lang="pl-PL" smtClean="0"/>
              <a:t>466</a:t>
            </a:fld>
            <a:endParaRPr lang="pl-PL"/>
          </a:p>
        </p:txBody>
      </p:sp>
    </p:spTree>
    <p:extLst>
      <p:ext uri="{BB962C8B-B14F-4D97-AF65-F5344CB8AC3E}">
        <p14:creationId xmlns:p14="http://schemas.microsoft.com/office/powerpoint/2010/main" val="27809736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151D-304C-421D-48F0-EA6E826A98D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A692E0-8AFA-2C71-44CD-453690FC80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488A73-5B9A-2C77-C7B1-CF832F3561C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F303A40-95D0-9640-142D-4FE4F09CC0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6372903"/>
      </p:ext>
    </p:extLst>
  </p:cSld>
  <p:clrMapOvr>
    <a:masterClrMapping/>
  </p:clrMapOvr>
</p:notes>
</file>

<file path=ppt/notesSlides/notesSlide4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512F3-F45D-E8C6-686A-7ADB678B9C2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6FC14F-FDA1-8FB1-668E-0C538CA270A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2836E53-6813-811A-EAC4-930EFA57534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7BA7D44-B4F2-85E1-5A4C-91002F821FFA}"/>
              </a:ext>
            </a:extLst>
          </p:cNvPr>
          <p:cNvSpPr>
            <a:spLocks noGrp="1"/>
          </p:cNvSpPr>
          <p:nvPr>
            <p:ph type="sldNum" sz="quarter" idx="5"/>
          </p:nvPr>
        </p:nvSpPr>
        <p:spPr/>
        <p:txBody>
          <a:bodyPr/>
          <a:lstStyle/>
          <a:p>
            <a:fld id="{65F912BB-319D-D549-87C6-6D7C620A364C}" type="slidenum">
              <a:rPr lang="pl-PL" smtClean="0"/>
              <a:t>467</a:t>
            </a:fld>
            <a:endParaRPr lang="pl-PL"/>
          </a:p>
        </p:txBody>
      </p:sp>
    </p:spTree>
    <p:extLst>
      <p:ext uri="{BB962C8B-B14F-4D97-AF65-F5344CB8AC3E}">
        <p14:creationId xmlns:p14="http://schemas.microsoft.com/office/powerpoint/2010/main" val="936608140"/>
      </p:ext>
    </p:extLst>
  </p:cSld>
  <p:clrMapOvr>
    <a:masterClrMapping/>
  </p:clrMapOvr>
</p:notes>
</file>

<file path=ppt/notesSlides/notesSlide4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B3DC9-3A38-D3E8-62F0-0C5BE30359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260692-CA34-BB56-0F56-D27FA00F64B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58C5F20-119A-437A-2448-07CD5DF2477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3E3DB92-E991-C8B7-7EB8-ADF2EE49572B}"/>
              </a:ext>
            </a:extLst>
          </p:cNvPr>
          <p:cNvSpPr>
            <a:spLocks noGrp="1"/>
          </p:cNvSpPr>
          <p:nvPr>
            <p:ph type="sldNum" sz="quarter" idx="5"/>
          </p:nvPr>
        </p:nvSpPr>
        <p:spPr/>
        <p:txBody>
          <a:bodyPr/>
          <a:lstStyle/>
          <a:p>
            <a:fld id="{65F912BB-319D-D549-87C6-6D7C620A364C}" type="slidenum">
              <a:rPr lang="pl-PL" smtClean="0"/>
              <a:t>468</a:t>
            </a:fld>
            <a:endParaRPr lang="pl-PL"/>
          </a:p>
        </p:txBody>
      </p:sp>
    </p:spTree>
    <p:extLst>
      <p:ext uri="{BB962C8B-B14F-4D97-AF65-F5344CB8AC3E}">
        <p14:creationId xmlns:p14="http://schemas.microsoft.com/office/powerpoint/2010/main" val="898007482"/>
      </p:ext>
    </p:extLst>
  </p:cSld>
  <p:clrMapOvr>
    <a:masterClrMapping/>
  </p:clrMapOvr>
</p:notes>
</file>

<file path=ppt/notesSlides/notesSlide4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CDEDC-DC54-2D1C-2977-E3270B2948F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CEFB9FD-F914-CCE9-9F50-254FCFE8EF3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7424B7-D723-B43D-C5C9-3BFF49F4FD4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1A2F051-223A-4F5C-CBCC-B9FE74047082}"/>
              </a:ext>
            </a:extLst>
          </p:cNvPr>
          <p:cNvSpPr>
            <a:spLocks noGrp="1"/>
          </p:cNvSpPr>
          <p:nvPr>
            <p:ph type="sldNum" sz="quarter" idx="5"/>
          </p:nvPr>
        </p:nvSpPr>
        <p:spPr/>
        <p:txBody>
          <a:bodyPr/>
          <a:lstStyle/>
          <a:p>
            <a:fld id="{65F912BB-319D-D549-87C6-6D7C620A364C}" type="slidenum">
              <a:rPr lang="pl-PL" smtClean="0"/>
              <a:t>469</a:t>
            </a:fld>
            <a:endParaRPr lang="pl-PL"/>
          </a:p>
        </p:txBody>
      </p:sp>
    </p:spTree>
    <p:extLst>
      <p:ext uri="{BB962C8B-B14F-4D97-AF65-F5344CB8AC3E}">
        <p14:creationId xmlns:p14="http://schemas.microsoft.com/office/powerpoint/2010/main" val="3016705690"/>
      </p:ext>
    </p:extLst>
  </p:cSld>
  <p:clrMapOvr>
    <a:masterClrMapping/>
  </p:clrMapOvr>
</p:notes>
</file>

<file path=ppt/notesSlides/notesSlide4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DCC8-A6B3-7D12-FBDE-B245514E9A8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A23A5B0-6E88-2852-B226-6D7BC769A8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40CE3F1-E374-D5A3-78E9-5B7E4C543F9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4149714-F4D1-8E12-33DF-C9FA1D71D071}"/>
              </a:ext>
            </a:extLst>
          </p:cNvPr>
          <p:cNvSpPr>
            <a:spLocks noGrp="1"/>
          </p:cNvSpPr>
          <p:nvPr>
            <p:ph type="sldNum" sz="quarter" idx="5"/>
          </p:nvPr>
        </p:nvSpPr>
        <p:spPr/>
        <p:txBody>
          <a:bodyPr/>
          <a:lstStyle/>
          <a:p>
            <a:fld id="{65F912BB-319D-D549-87C6-6D7C620A364C}" type="slidenum">
              <a:rPr lang="pl-PL" smtClean="0"/>
              <a:t>470</a:t>
            </a:fld>
            <a:endParaRPr lang="pl-PL"/>
          </a:p>
        </p:txBody>
      </p:sp>
    </p:spTree>
    <p:extLst>
      <p:ext uri="{BB962C8B-B14F-4D97-AF65-F5344CB8AC3E}">
        <p14:creationId xmlns:p14="http://schemas.microsoft.com/office/powerpoint/2010/main" val="2752552161"/>
      </p:ext>
    </p:extLst>
  </p:cSld>
  <p:clrMapOvr>
    <a:masterClrMapping/>
  </p:clrMapOvr>
</p:notes>
</file>

<file path=ppt/notesSlides/notesSlide4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A76D-FBCA-E3ED-ED44-63FD0FE448F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E5557C6-618F-98EE-1C7C-7ECA3D15CB5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2AFA413-B4BB-C618-9316-81CF921B0E2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12C7145-DE61-8258-AC5F-170A8F573296}"/>
              </a:ext>
            </a:extLst>
          </p:cNvPr>
          <p:cNvSpPr>
            <a:spLocks noGrp="1"/>
          </p:cNvSpPr>
          <p:nvPr>
            <p:ph type="sldNum" sz="quarter" idx="5"/>
          </p:nvPr>
        </p:nvSpPr>
        <p:spPr/>
        <p:txBody>
          <a:bodyPr/>
          <a:lstStyle/>
          <a:p>
            <a:fld id="{65F912BB-319D-D549-87C6-6D7C620A364C}" type="slidenum">
              <a:rPr lang="pl-PL" smtClean="0"/>
              <a:t>471</a:t>
            </a:fld>
            <a:endParaRPr lang="pl-PL"/>
          </a:p>
        </p:txBody>
      </p:sp>
    </p:spTree>
    <p:extLst>
      <p:ext uri="{BB962C8B-B14F-4D97-AF65-F5344CB8AC3E}">
        <p14:creationId xmlns:p14="http://schemas.microsoft.com/office/powerpoint/2010/main" val="3425988672"/>
      </p:ext>
    </p:extLst>
  </p:cSld>
  <p:clrMapOvr>
    <a:masterClrMapping/>
  </p:clrMapOvr>
</p:notes>
</file>

<file path=ppt/notesSlides/notesSlide4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6F276-7F44-0B4D-2604-F52B379BFB2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CD6ACA4-7D1A-164B-D162-BA6D1AA8DE5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B5445F1-D821-F325-E396-4188EB5877B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84BE2DC-6B78-A900-A04F-D51E0764F8D9}"/>
              </a:ext>
            </a:extLst>
          </p:cNvPr>
          <p:cNvSpPr>
            <a:spLocks noGrp="1"/>
          </p:cNvSpPr>
          <p:nvPr>
            <p:ph type="sldNum" sz="quarter" idx="5"/>
          </p:nvPr>
        </p:nvSpPr>
        <p:spPr/>
        <p:txBody>
          <a:bodyPr/>
          <a:lstStyle/>
          <a:p>
            <a:fld id="{65F912BB-319D-D549-87C6-6D7C620A364C}" type="slidenum">
              <a:rPr lang="pl-PL" smtClean="0"/>
              <a:t>472</a:t>
            </a:fld>
            <a:endParaRPr lang="pl-PL"/>
          </a:p>
        </p:txBody>
      </p:sp>
    </p:spTree>
    <p:extLst>
      <p:ext uri="{BB962C8B-B14F-4D97-AF65-F5344CB8AC3E}">
        <p14:creationId xmlns:p14="http://schemas.microsoft.com/office/powerpoint/2010/main" val="1481194589"/>
      </p:ext>
    </p:extLst>
  </p:cSld>
  <p:clrMapOvr>
    <a:masterClrMapping/>
  </p:clrMapOvr>
</p:notes>
</file>

<file path=ppt/notesSlides/notesSlide4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06A5A-84ED-1F28-CB19-957F8FCE66C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5695CF9-18FA-AB59-FAC7-7C5B8E0F35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44C483-9C30-4658-7026-692263FC9DE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8D0D770-3E4A-2AD9-2BDE-8653195339D5}"/>
              </a:ext>
            </a:extLst>
          </p:cNvPr>
          <p:cNvSpPr>
            <a:spLocks noGrp="1"/>
          </p:cNvSpPr>
          <p:nvPr>
            <p:ph type="sldNum" sz="quarter" idx="5"/>
          </p:nvPr>
        </p:nvSpPr>
        <p:spPr/>
        <p:txBody>
          <a:bodyPr/>
          <a:lstStyle/>
          <a:p>
            <a:fld id="{65F912BB-319D-D549-87C6-6D7C620A364C}" type="slidenum">
              <a:rPr lang="pl-PL" smtClean="0"/>
              <a:t>473</a:t>
            </a:fld>
            <a:endParaRPr lang="pl-PL"/>
          </a:p>
        </p:txBody>
      </p:sp>
    </p:spTree>
    <p:extLst>
      <p:ext uri="{BB962C8B-B14F-4D97-AF65-F5344CB8AC3E}">
        <p14:creationId xmlns:p14="http://schemas.microsoft.com/office/powerpoint/2010/main" val="1899587823"/>
      </p:ext>
    </p:extLst>
  </p:cSld>
  <p:clrMapOvr>
    <a:masterClrMapping/>
  </p:clrMapOvr>
</p:notes>
</file>

<file path=ppt/notesSlides/notesSlide4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845D6-59F7-D75E-A4E1-1EC9433E6C9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85D2A30-867B-0528-9625-0B9565D8D0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5A0B4C-8BC7-2F5E-7CF5-3A5EF7F16FE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CBF38F9-4F00-5E41-57A5-ACEB7998787B}"/>
              </a:ext>
            </a:extLst>
          </p:cNvPr>
          <p:cNvSpPr>
            <a:spLocks noGrp="1"/>
          </p:cNvSpPr>
          <p:nvPr>
            <p:ph type="sldNum" sz="quarter" idx="5"/>
          </p:nvPr>
        </p:nvSpPr>
        <p:spPr/>
        <p:txBody>
          <a:bodyPr/>
          <a:lstStyle/>
          <a:p>
            <a:fld id="{65F912BB-319D-D549-87C6-6D7C620A364C}" type="slidenum">
              <a:rPr lang="pl-PL" smtClean="0"/>
              <a:t>474</a:t>
            </a:fld>
            <a:endParaRPr lang="pl-PL"/>
          </a:p>
        </p:txBody>
      </p:sp>
    </p:spTree>
    <p:extLst>
      <p:ext uri="{BB962C8B-B14F-4D97-AF65-F5344CB8AC3E}">
        <p14:creationId xmlns:p14="http://schemas.microsoft.com/office/powerpoint/2010/main" val="2941010640"/>
      </p:ext>
    </p:extLst>
  </p:cSld>
  <p:clrMapOvr>
    <a:masterClrMapping/>
  </p:clrMapOvr>
</p:notes>
</file>

<file path=ppt/notesSlides/notesSlide4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D47CF-4BE4-4DEF-4AD8-212F2F51103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D62D5A4-4C1E-787E-3512-4DF1A7C768F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1B8DB61-ACDE-5958-7E7D-8EAD67CB00E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D930013-FB36-0243-35FC-DC16EC7538FC}"/>
              </a:ext>
            </a:extLst>
          </p:cNvPr>
          <p:cNvSpPr>
            <a:spLocks noGrp="1"/>
          </p:cNvSpPr>
          <p:nvPr>
            <p:ph type="sldNum" sz="quarter" idx="5"/>
          </p:nvPr>
        </p:nvSpPr>
        <p:spPr/>
        <p:txBody>
          <a:bodyPr/>
          <a:lstStyle/>
          <a:p>
            <a:fld id="{65F912BB-319D-D549-87C6-6D7C620A364C}" type="slidenum">
              <a:rPr lang="pl-PL" smtClean="0"/>
              <a:t>475</a:t>
            </a:fld>
            <a:endParaRPr lang="pl-PL"/>
          </a:p>
        </p:txBody>
      </p:sp>
    </p:spTree>
    <p:extLst>
      <p:ext uri="{BB962C8B-B14F-4D97-AF65-F5344CB8AC3E}">
        <p14:creationId xmlns:p14="http://schemas.microsoft.com/office/powerpoint/2010/main" val="3507972564"/>
      </p:ext>
    </p:extLst>
  </p:cSld>
  <p:clrMapOvr>
    <a:masterClrMapping/>
  </p:clrMapOvr>
</p:notes>
</file>

<file path=ppt/notesSlides/notesSlide4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C10D1-0E45-ADB5-A83B-E808FFCB5B2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7603E3B-EB56-CD4F-B775-5C6F11B1650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2C8938F-A983-3051-3C88-A4BFB8C875B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E0BDBCC-B1D1-3456-5A4C-B0D1DFDEB4FA}"/>
              </a:ext>
            </a:extLst>
          </p:cNvPr>
          <p:cNvSpPr>
            <a:spLocks noGrp="1"/>
          </p:cNvSpPr>
          <p:nvPr>
            <p:ph type="sldNum" sz="quarter" idx="5"/>
          </p:nvPr>
        </p:nvSpPr>
        <p:spPr/>
        <p:txBody>
          <a:bodyPr/>
          <a:lstStyle/>
          <a:p>
            <a:fld id="{65F912BB-319D-D549-87C6-6D7C620A364C}" type="slidenum">
              <a:rPr lang="pl-PL" smtClean="0"/>
              <a:t>476</a:t>
            </a:fld>
            <a:endParaRPr lang="pl-PL"/>
          </a:p>
        </p:txBody>
      </p:sp>
    </p:spTree>
    <p:extLst>
      <p:ext uri="{BB962C8B-B14F-4D97-AF65-F5344CB8AC3E}">
        <p14:creationId xmlns:p14="http://schemas.microsoft.com/office/powerpoint/2010/main" val="37153134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3C755-D3AC-2493-E855-E2E3257C8A1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FF36079-EC5A-F889-544D-862E609000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C55EF94-5C18-F1E6-2B86-5FA278A5AA6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E155BE9-7456-E6BA-62FA-F4B46E925A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1801514"/>
      </p:ext>
    </p:extLst>
  </p:cSld>
  <p:clrMapOvr>
    <a:masterClrMapping/>
  </p:clrMapOvr>
</p:notes>
</file>

<file path=ppt/notesSlides/notesSlide4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7ED1E-B78C-CEF3-132D-214E91FC7B8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FD979A-5E58-094B-1D2B-69DFCB9052C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15FBD64-99A2-BCFC-646B-96DBEB877F4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599B703-82EF-D389-A7F7-811EFA252E7E}"/>
              </a:ext>
            </a:extLst>
          </p:cNvPr>
          <p:cNvSpPr>
            <a:spLocks noGrp="1"/>
          </p:cNvSpPr>
          <p:nvPr>
            <p:ph type="sldNum" sz="quarter" idx="5"/>
          </p:nvPr>
        </p:nvSpPr>
        <p:spPr/>
        <p:txBody>
          <a:bodyPr/>
          <a:lstStyle/>
          <a:p>
            <a:fld id="{65F912BB-319D-D549-87C6-6D7C620A364C}" type="slidenum">
              <a:rPr lang="pl-PL" smtClean="0"/>
              <a:t>477</a:t>
            </a:fld>
            <a:endParaRPr lang="pl-PL"/>
          </a:p>
        </p:txBody>
      </p:sp>
    </p:spTree>
    <p:extLst>
      <p:ext uri="{BB962C8B-B14F-4D97-AF65-F5344CB8AC3E}">
        <p14:creationId xmlns:p14="http://schemas.microsoft.com/office/powerpoint/2010/main" val="2579760313"/>
      </p:ext>
    </p:extLst>
  </p:cSld>
  <p:clrMapOvr>
    <a:masterClrMapping/>
  </p:clrMapOvr>
</p:notes>
</file>

<file path=ppt/notesSlides/notesSlide4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6DAD-6CBD-B87D-D2B8-15644F3DA9C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97B467-DC9E-93B6-7769-B7DA1EB377C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9219569-5878-48B8-75F6-877B3175482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DDE70FD-69FB-B093-D341-DC18C9CB6BA3}"/>
              </a:ext>
            </a:extLst>
          </p:cNvPr>
          <p:cNvSpPr>
            <a:spLocks noGrp="1"/>
          </p:cNvSpPr>
          <p:nvPr>
            <p:ph type="sldNum" sz="quarter" idx="5"/>
          </p:nvPr>
        </p:nvSpPr>
        <p:spPr/>
        <p:txBody>
          <a:bodyPr/>
          <a:lstStyle/>
          <a:p>
            <a:fld id="{65F912BB-319D-D549-87C6-6D7C620A364C}" type="slidenum">
              <a:rPr lang="pl-PL" smtClean="0"/>
              <a:t>478</a:t>
            </a:fld>
            <a:endParaRPr lang="pl-PL"/>
          </a:p>
        </p:txBody>
      </p:sp>
    </p:spTree>
    <p:extLst>
      <p:ext uri="{BB962C8B-B14F-4D97-AF65-F5344CB8AC3E}">
        <p14:creationId xmlns:p14="http://schemas.microsoft.com/office/powerpoint/2010/main" val="1636593418"/>
      </p:ext>
    </p:extLst>
  </p:cSld>
  <p:clrMapOvr>
    <a:masterClrMapping/>
  </p:clrMapOvr>
</p:notes>
</file>

<file path=ppt/notesSlides/notesSlide4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75446-2C78-7FF3-8E02-DC6EC0320C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09042A1-4017-C42B-9CE3-6DA61A49F9E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3F48D0D-D8C9-4CC3-F468-B8B0E12E9B0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254D0AA-95FC-C729-13DA-A0E707410722}"/>
              </a:ext>
            </a:extLst>
          </p:cNvPr>
          <p:cNvSpPr>
            <a:spLocks noGrp="1"/>
          </p:cNvSpPr>
          <p:nvPr>
            <p:ph type="sldNum" sz="quarter" idx="5"/>
          </p:nvPr>
        </p:nvSpPr>
        <p:spPr/>
        <p:txBody>
          <a:bodyPr/>
          <a:lstStyle/>
          <a:p>
            <a:fld id="{65F912BB-319D-D549-87C6-6D7C620A364C}" type="slidenum">
              <a:rPr lang="pl-PL" smtClean="0"/>
              <a:t>479</a:t>
            </a:fld>
            <a:endParaRPr lang="pl-PL"/>
          </a:p>
        </p:txBody>
      </p:sp>
    </p:spTree>
    <p:extLst>
      <p:ext uri="{BB962C8B-B14F-4D97-AF65-F5344CB8AC3E}">
        <p14:creationId xmlns:p14="http://schemas.microsoft.com/office/powerpoint/2010/main" val="1654390603"/>
      </p:ext>
    </p:extLst>
  </p:cSld>
  <p:clrMapOvr>
    <a:masterClrMapping/>
  </p:clrMapOvr>
</p:notes>
</file>

<file path=ppt/notesSlides/notesSlide4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DCDA8-6E55-94B4-CEDC-3856F52C95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7D1BF27-FAEC-626C-78FD-5DA741C51E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3D99578-8077-3378-8388-B6EB8623F34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AFC19DF-715B-3A4E-F201-6862151C27E7}"/>
              </a:ext>
            </a:extLst>
          </p:cNvPr>
          <p:cNvSpPr>
            <a:spLocks noGrp="1"/>
          </p:cNvSpPr>
          <p:nvPr>
            <p:ph type="sldNum" sz="quarter" idx="5"/>
          </p:nvPr>
        </p:nvSpPr>
        <p:spPr/>
        <p:txBody>
          <a:bodyPr/>
          <a:lstStyle/>
          <a:p>
            <a:fld id="{65F912BB-319D-D549-87C6-6D7C620A364C}" type="slidenum">
              <a:rPr lang="pl-PL" smtClean="0"/>
              <a:t>480</a:t>
            </a:fld>
            <a:endParaRPr lang="pl-PL"/>
          </a:p>
        </p:txBody>
      </p:sp>
    </p:spTree>
    <p:extLst>
      <p:ext uri="{BB962C8B-B14F-4D97-AF65-F5344CB8AC3E}">
        <p14:creationId xmlns:p14="http://schemas.microsoft.com/office/powerpoint/2010/main" val="3845409421"/>
      </p:ext>
    </p:extLst>
  </p:cSld>
  <p:clrMapOvr>
    <a:masterClrMapping/>
  </p:clrMapOvr>
</p:notes>
</file>

<file path=ppt/notesSlides/notesSlide4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A37B-B1AA-50A9-08D3-B513586E15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4797AB5-82AC-8A06-0CDC-D8B6C0C8095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146FD47-7DAB-8626-E358-ED8D8B234CE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995DFF1-2FAC-F7C2-A2F8-8A5BDE939618}"/>
              </a:ext>
            </a:extLst>
          </p:cNvPr>
          <p:cNvSpPr>
            <a:spLocks noGrp="1"/>
          </p:cNvSpPr>
          <p:nvPr>
            <p:ph type="sldNum" sz="quarter" idx="5"/>
          </p:nvPr>
        </p:nvSpPr>
        <p:spPr/>
        <p:txBody>
          <a:bodyPr/>
          <a:lstStyle/>
          <a:p>
            <a:fld id="{65F912BB-319D-D549-87C6-6D7C620A364C}" type="slidenum">
              <a:rPr lang="pl-PL" smtClean="0"/>
              <a:t>481</a:t>
            </a:fld>
            <a:endParaRPr lang="pl-PL"/>
          </a:p>
        </p:txBody>
      </p:sp>
    </p:spTree>
    <p:extLst>
      <p:ext uri="{BB962C8B-B14F-4D97-AF65-F5344CB8AC3E}">
        <p14:creationId xmlns:p14="http://schemas.microsoft.com/office/powerpoint/2010/main" val="2524825159"/>
      </p:ext>
    </p:extLst>
  </p:cSld>
  <p:clrMapOvr>
    <a:masterClrMapping/>
  </p:clrMapOvr>
</p:notes>
</file>

<file path=ppt/notesSlides/notesSlide4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2BDD-2604-C457-EE17-AD89B339E0B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831C282-8729-0595-6D4D-409E1362DD4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A65E7DB-AAEE-9C76-EE74-2B9C57B45D5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1F6F6B3-79A0-01D1-FC9A-E9D813FF121E}"/>
              </a:ext>
            </a:extLst>
          </p:cNvPr>
          <p:cNvSpPr>
            <a:spLocks noGrp="1"/>
          </p:cNvSpPr>
          <p:nvPr>
            <p:ph type="sldNum" sz="quarter" idx="5"/>
          </p:nvPr>
        </p:nvSpPr>
        <p:spPr/>
        <p:txBody>
          <a:bodyPr/>
          <a:lstStyle/>
          <a:p>
            <a:fld id="{65F912BB-319D-D549-87C6-6D7C620A364C}" type="slidenum">
              <a:rPr lang="pl-PL" smtClean="0"/>
              <a:t>482</a:t>
            </a:fld>
            <a:endParaRPr lang="pl-PL"/>
          </a:p>
        </p:txBody>
      </p:sp>
    </p:spTree>
    <p:extLst>
      <p:ext uri="{BB962C8B-B14F-4D97-AF65-F5344CB8AC3E}">
        <p14:creationId xmlns:p14="http://schemas.microsoft.com/office/powerpoint/2010/main" val="2166906365"/>
      </p:ext>
    </p:extLst>
  </p:cSld>
  <p:clrMapOvr>
    <a:masterClrMapping/>
  </p:clrMapOvr>
</p:notes>
</file>

<file path=ppt/notesSlides/notesSlide4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1F399-90D1-EF64-EFED-9912C3618F4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8B8BD2B-2FD4-84B1-BF07-AD837D5A055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60DD25D-BE3E-374E-DC0A-F6C777C1C51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FB04DE6-3095-17B9-457E-E9E37763413F}"/>
              </a:ext>
            </a:extLst>
          </p:cNvPr>
          <p:cNvSpPr>
            <a:spLocks noGrp="1"/>
          </p:cNvSpPr>
          <p:nvPr>
            <p:ph type="sldNum" sz="quarter" idx="5"/>
          </p:nvPr>
        </p:nvSpPr>
        <p:spPr/>
        <p:txBody>
          <a:bodyPr/>
          <a:lstStyle/>
          <a:p>
            <a:fld id="{65F912BB-319D-D549-87C6-6D7C620A364C}" type="slidenum">
              <a:rPr lang="pl-PL" smtClean="0"/>
              <a:t>483</a:t>
            </a:fld>
            <a:endParaRPr lang="pl-PL"/>
          </a:p>
        </p:txBody>
      </p:sp>
    </p:spTree>
    <p:extLst>
      <p:ext uri="{BB962C8B-B14F-4D97-AF65-F5344CB8AC3E}">
        <p14:creationId xmlns:p14="http://schemas.microsoft.com/office/powerpoint/2010/main" val="1550233375"/>
      </p:ext>
    </p:extLst>
  </p:cSld>
  <p:clrMapOvr>
    <a:masterClrMapping/>
  </p:clrMapOvr>
</p:notes>
</file>

<file path=ppt/notesSlides/notesSlide4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AABDD-BC6A-71E5-95DC-E7DD3E490B8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1275BD2-CC3A-C2EC-20C4-A06D24E0F6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6FC02C-07C7-02FC-9AD9-1DD274F73B2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B46D2B5-9108-DD60-C49E-54D163C20300}"/>
              </a:ext>
            </a:extLst>
          </p:cNvPr>
          <p:cNvSpPr>
            <a:spLocks noGrp="1"/>
          </p:cNvSpPr>
          <p:nvPr>
            <p:ph type="sldNum" sz="quarter" idx="5"/>
          </p:nvPr>
        </p:nvSpPr>
        <p:spPr/>
        <p:txBody>
          <a:bodyPr/>
          <a:lstStyle/>
          <a:p>
            <a:fld id="{65F912BB-319D-D549-87C6-6D7C620A364C}" type="slidenum">
              <a:rPr lang="pl-PL" smtClean="0"/>
              <a:t>484</a:t>
            </a:fld>
            <a:endParaRPr lang="pl-PL"/>
          </a:p>
        </p:txBody>
      </p:sp>
    </p:spTree>
    <p:extLst>
      <p:ext uri="{BB962C8B-B14F-4D97-AF65-F5344CB8AC3E}">
        <p14:creationId xmlns:p14="http://schemas.microsoft.com/office/powerpoint/2010/main" val="1334314750"/>
      </p:ext>
    </p:extLst>
  </p:cSld>
  <p:clrMapOvr>
    <a:masterClrMapping/>
  </p:clrMapOvr>
</p:notes>
</file>

<file path=ppt/notesSlides/notesSlide4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A5B4A-69FF-1CEE-DB4D-F450B5D198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E034E50-7F76-06EE-96DA-E129F45CB60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41B4311-B092-9A05-0DCF-13AF9AF6134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2EBC0E6-7DAF-C714-98FC-0A491CBFD2E4}"/>
              </a:ext>
            </a:extLst>
          </p:cNvPr>
          <p:cNvSpPr>
            <a:spLocks noGrp="1"/>
          </p:cNvSpPr>
          <p:nvPr>
            <p:ph type="sldNum" sz="quarter" idx="5"/>
          </p:nvPr>
        </p:nvSpPr>
        <p:spPr/>
        <p:txBody>
          <a:bodyPr/>
          <a:lstStyle/>
          <a:p>
            <a:fld id="{65F912BB-319D-D549-87C6-6D7C620A364C}" type="slidenum">
              <a:rPr lang="pl-PL" smtClean="0"/>
              <a:t>485</a:t>
            </a:fld>
            <a:endParaRPr lang="pl-PL"/>
          </a:p>
        </p:txBody>
      </p:sp>
    </p:spTree>
    <p:extLst>
      <p:ext uri="{BB962C8B-B14F-4D97-AF65-F5344CB8AC3E}">
        <p14:creationId xmlns:p14="http://schemas.microsoft.com/office/powerpoint/2010/main" val="1314648767"/>
      </p:ext>
    </p:extLst>
  </p:cSld>
  <p:clrMapOvr>
    <a:masterClrMapping/>
  </p:clrMapOvr>
</p:notes>
</file>

<file path=ppt/notesSlides/notesSlide4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5C2A2-FB98-7B02-BDDC-C1515CA9088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042FF7C-07B8-161C-AAE7-31B54580AB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48297E4-28F1-3FAA-0BD3-EA465AB825E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3F0DF3D-3B3E-8958-02DC-C26ACD7A20C6}"/>
              </a:ext>
            </a:extLst>
          </p:cNvPr>
          <p:cNvSpPr>
            <a:spLocks noGrp="1"/>
          </p:cNvSpPr>
          <p:nvPr>
            <p:ph type="sldNum" sz="quarter" idx="5"/>
          </p:nvPr>
        </p:nvSpPr>
        <p:spPr/>
        <p:txBody>
          <a:bodyPr/>
          <a:lstStyle/>
          <a:p>
            <a:fld id="{65F912BB-319D-D549-87C6-6D7C620A364C}" type="slidenum">
              <a:rPr lang="pl-PL" smtClean="0"/>
              <a:t>486</a:t>
            </a:fld>
            <a:endParaRPr lang="pl-PL"/>
          </a:p>
        </p:txBody>
      </p:sp>
    </p:spTree>
    <p:extLst>
      <p:ext uri="{BB962C8B-B14F-4D97-AF65-F5344CB8AC3E}">
        <p14:creationId xmlns:p14="http://schemas.microsoft.com/office/powerpoint/2010/main" val="31192295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CDD07-1AFE-0654-48D5-891836EE601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7215CB-0409-8A82-4777-C2CDBBB79A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80DD62D-EBD5-5F84-BD38-9CF3878D425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1EC14CE-7E27-97A7-FF51-38C114527B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02484"/>
      </p:ext>
    </p:extLst>
  </p:cSld>
  <p:clrMapOvr>
    <a:masterClrMapping/>
  </p:clrMapOvr>
</p:notes>
</file>

<file path=ppt/notesSlides/notesSlide4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89DA4-1A7A-07E8-10E0-71C817019C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6BC7679-74DD-BE2A-7FC2-162BD178A8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1254093-6396-04A2-6E1D-DD9503F2773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597BAEE-16FF-1F78-4D34-EC2748A9AAEA}"/>
              </a:ext>
            </a:extLst>
          </p:cNvPr>
          <p:cNvSpPr>
            <a:spLocks noGrp="1"/>
          </p:cNvSpPr>
          <p:nvPr>
            <p:ph type="sldNum" sz="quarter" idx="5"/>
          </p:nvPr>
        </p:nvSpPr>
        <p:spPr/>
        <p:txBody>
          <a:bodyPr/>
          <a:lstStyle/>
          <a:p>
            <a:fld id="{65F912BB-319D-D549-87C6-6D7C620A364C}" type="slidenum">
              <a:rPr lang="pl-PL" smtClean="0"/>
              <a:t>487</a:t>
            </a:fld>
            <a:endParaRPr lang="pl-PL"/>
          </a:p>
        </p:txBody>
      </p:sp>
    </p:spTree>
    <p:extLst>
      <p:ext uri="{BB962C8B-B14F-4D97-AF65-F5344CB8AC3E}">
        <p14:creationId xmlns:p14="http://schemas.microsoft.com/office/powerpoint/2010/main" val="4136757131"/>
      </p:ext>
    </p:extLst>
  </p:cSld>
  <p:clrMapOvr>
    <a:masterClrMapping/>
  </p:clrMapOvr>
</p:notes>
</file>

<file path=ppt/notesSlides/notesSlide4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389F7-DB80-A637-A0C0-46E2A6B0E6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5000D7E-4F59-BE55-E821-A66AC6439ED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9CDB74-9999-F6D2-9822-04CF667423A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15B5D83-6DE7-2D8B-CFF6-E4EE69CCA63A}"/>
              </a:ext>
            </a:extLst>
          </p:cNvPr>
          <p:cNvSpPr>
            <a:spLocks noGrp="1"/>
          </p:cNvSpPr>
          <p:nvPr>
            <p:ph type="sldNum" sz="quarter" idx="5"/>
          </p:nvPr>
        </p:nvSpPr>
        <p:spPr/>
        <p:txBody>
          <a:bodyPr/>
          <a:lstStyle/>
          <a:p>
            <a:fld id="{65F912BB-319D-D549-87C6-6D7C620A364C}" type="slidenum">
              <a:rPr lang="pl-PL" smtClean="0"/>
              <a:t>488</a:t>
            </a:fld>
            <a:endParaRPr lang="pl-PL"/>
          </a:p>
        </p:txBody>
      </p:sp>
    </p:spTree>
    <p:extLst>
      <p:ext uri="{BB962C8B-B14F-4D97-AF65-F5344CB8AC3E}">
        <p14:creationId xmlns:p14="http://schemas.microsoft.com/office/powerpoint/2010/main" val="143652044"/>
      </p:ext>
    </p:extLst>
  </p:cSld>
  <p:clrMapOvr>
    <a:masterClrMapping/>
  </p:clrMapOvr>
</p:notes>
</file>

<file path=ppt/notesSlides/notesSlide4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A6541-7ED9-4FAD-1432-045ADE08272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6A7746-14E5-1E5C-C02B-39CCBDD3A0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19F8BB9-F788-D436-F571-2B04B805515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1FCCD0E-42AA-0E6B-DD84-7F0F4357C27F}"/>
              </a:ext>
            </a:extLst>
          </p:cNvPr>
          <p:cNvSpPr>
            <a:spLocks noGrp="1"/>
          </p:cNvSpPr>
          <p:nvPr>
            <p:ph type="sldNum" sz="quarter" idx="5"/>
          </p:nvPr>
        </p:nvSpPr>
        <p:spPr/>
        <p:txBody>
          <a:bodyPr/>
          <a:lstStyle/>
          <a:p>
            <a:fld id="{65F912BB-319D-D549-87C6-6D7C620A364C}" type="slidenum">
              <a:rPr lang="pl-PL" smtClean="0"/>
              <a:t>489</a:t>
            </a:fld>
            <a:endParaRPr lang="pl-PL"/>
          </a:p>
        </p:txBody>
      </p:sp>
    </p:spTree>
    <p:extLst>
      <p:ext uri="{BB962C8B-B14F-4D97-AF65-F5344CB8AC3E}">
        <p14:creationId xmlns:p14="http://schemas.microsoft.com/office/powerpoint/2010/main" val="3296559616"/>
      </p:ext>
    </p:extLst>
  </p:cSld>
  <p:clrMapOvr>
    <a:masterClrMapping/>
  </p:clrMapOvr>
</p:notes>
</file>

<file path=ppt/notesSlides/notesSlide4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7F2-F760-E9DA-3F82-87669438D43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7954123-1169-35B0-2DC5-380D355187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19686F-DAB6-887D-C484-E9182FE121C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CD382A1-3987-167F-7CAE-E3BAD2E30C39}"/>
              </a:ext>
            </a:extLst>
          </p:cNvPr>
          <p:cNvSpPr>
            <a:spLocks noGrp="1"/>
          </p:cNvSpPr>
          <p:nvPr>
            <p:ph type="sldNum" sz="quarter" idx="5"/>
          </p:nvPr>
        </p:nvSpPr>
        <p:spPr/>
        <p:txBody>
          <a:bodyPr/>
          <a:lstStyle/>
          <a:p>
            <a:fld id="{65F912BB-319D-D549-87C6-6D7C620A364C}" type="slidenum">
              <a:rPr lang="pl-PL" smtClean="0"/>
              <a:t>490</a:t>
            </a:fld>
            <a:endParaRPr lang="pl-PL"/>
          </a:p>
        </p:txBody>
      </p:sp>
    </p:spTree>
    <p:extLst>
      <p:ext uri="{BB962C8B-B14F-4D97-AF65-F5344CB8AC3E}">
        <p14:creationId xmlns:p14="http://schemas.microsoft.com/office/powerpoint/2010/main" val="854580169"/>
      </p:ext>
    </p:extLst>
  </p:cSld>
  <p:clrMapOvr>
    <a:masterClrMapping/>
  </p:clrMapOvr>
</p:notes>
</file>

<file path=ppt/notesSlides/notesSlide4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73690-D671-670A-B31C-F7BF9CBB8FB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595074D-04E0-CCA5-557E-E7D9FE092D5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1041EF-ABFD-BDC6-DF9C-3CE1446974D4}"/>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108F75F-7374-0C82-C2F9-B37F444A7167}"/>
              </a:ext>
            </a:extLst>
          </p:cNvPr>
          <p:cNvSpPr>
            <a:spLocks noGrp="1"/>
          </p:cNvSpPr>
          <p:nvPr>
            <p:ph type="sldNum" sz="quarter" idx="5"/>
          </p:nvPr>
        </p:nvSpPr>
        <p:spPr/>
        <p:txBody>
          <a:bodyPr/>
          <a:lstStyle/>
          <a:p>
            <a:fld id="{65F912BB-319D-D549-87C6-6D7C620A364C}" type="slidenum">
              <a:rPr lang="pl-PL" smtClean="0"/>
              <a:t>491</a:t>
            </a:fld>
            <a:endParaRPr lang="pl-PL"/>
          </a:p>
        </p:txBody>
      </p:sp>
    </p:spTree>
    <p:extLst>
      <p:ext uri="{BB962C8B-B14F-4D97-AF65-F5344CB8AC3E}">
        <p14:creationId xmlns:p14="http://schemas.microsoft.com/office/powerpoint/2010/main" val="3848876932"/>
      </p:ext>
    </p:extLst>
  </p:cSld>
  <p:clrMapOvr>
    <a:masterClrMapping/>
  </p:clrMapOvr>
</p:notes>
</file>

<file path=ppt/notesSlides/notesSlide4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18988-7AFC-CA57-AC2E-BA459A96718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7ABDC73-38D5-1928-130B-471AFD2536F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1D81458-D4AC-1656-26F9-3C76BB4F705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AE65ACE-447C-7EDB-FE79-1F6366E4CAA1}"/>
              </a:ext>
            </a:extLst>
          </p:cNvPr>
          <p:cNvSpPr>
            <a:spLocks noGrp="1"/>
          </p:cNvSpPr>
          <p:nvPr>
            <p:ph type="sldNum" sz="quarter" idx="5"/>
          </p:nvPr>
        </p:nvSpPr>
        <p:spPr/>
        <p:txBody>
          <a:bodyPr/>
          <a:lstStyle/>
          <a:p>
            <a:fld id="{65F912BB-319D-D549-87C6-6D7C620A364C}" type="slidenum">
              <a:rPr lang="pl-PL" smtClean="0"/>
              <a:t>492</a:t>
            </a:fld>
            <a:endParaRPr lang="pl-PL"/>
          </a:p>
        </p:txBody>
      </p:sp>
    </p:spTree>
    <p:extLst>
      <p:ext uri="{BB962C8B-B14F-4D97-AF65-F5344CB8AC3E}">
        <p14:creationId xmlns:p14="http://schemas.microsoft.com/office/powerpoint/2010/main" val="29847363"/>
      </p:ext>
    </p:extLst>
  </p:cSld>
  <p:clrMapOvr>
    <a:masterClrMapping/>
  </p:clrMapOvr>
</p:notes>
</file>

<file path=ppt/notesSlides/notesSlide4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07095-492A-7C3D-E447-C1217DFFF08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F74346-6D5C-4BD7-E0E2-3E3DB04A321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94ECCB-05B9-8C5C-ADD7-A5A775F2ABE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0CA3236-2609-C651-0F7A-E285E446281D}"/>
              </a:ext>
            </a:extLst>
          </p:cNvPr>
          <p:cNvSpPr>
            <a:spLocks noGrp="1"/>
          </p:cNvSpPr>
          <p:nvPr>
            <p:ph type="sldNum" sz="quarter" idx="5"/>
          </p:nvPr>
        </p:nvSpPr>
        <p:spPr/>
        <p:txBody>
          <a:bodyPr/>
          <a:lstStyle/>
          <a:p>
            <a:fld id="{65F912BB-319D-D549-87C6-6D7C620A364C}" type="slidenum">
              <a:rPr lang="pl-PL" smtClean="0"/>
              <a:t>493</a:t>
            </a:fld>
            <a:endParaRPr lang="pl-PL"/>
          </a:p>
        </p:txBody>
      </p:sp>
    </p:spTree>
    <p:extLst>
      <p:ext uri="{BB962C8B-B14F-4D97-AF65-F5344CB8AC3E}">
        <p14:creationId xmlns:p14="http://schemas.microsoft.com/office/powerpoint/2010/main" val="1015027427"/>
      </p:ext>
    </p:extLst>
  </p:cSld>
  <p:clrMapOvr>
    <a:masterClrMapping/>
  </p:clrMapOvr>
</p:notes>
</file>

<file path=ppt/notesSlides/notesSlide4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1E4A6-593A-2944-AD43-EA02B94C34D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39E624-6361-61C7-951C-CED733F9383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CE893C5-F585-E8AB-18AE-F3FB93F0D6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1D2165B-1B89-D761-4F9E-D9D8A5417A04}"/>
              </a:ext>
            </a:extLst>
          </p:cNvPr>
          <p:cNvSpPr>
            <a:spLocks noGrp="1"/>
          </p:cNvSpPr>
          <p:nvPr>
            <p:ph type="sldNum" sz="quarter" idx="5"/>
          </p:nvPr>
        </p:nvSpPr>
        <p:spPr/>
        <p:txBody>
          <a:bodyPr/>
          <a:lstStyle/>
          <a:p>
            <a:fld id="{65F912BB-319D-D549-87C6-6D7C620A364C}" type="slidenum">
              <a:rPr lang="pl-PL" smtClean="0"/>
              <a:t>494</a:t>
            </a:fld>
            <a:endParaRPr lang="pl-PL"/>
          </a:p>
        </p:txBody>
      </p:sp>
    </p:spTree>
    <p:extLst>
      <p:ext uri="{BB962C8B-B14F-4D97-AF65-F5344CB8AC3E}">
        <p14:creationId xmlns:p14="http://schemas.microsoft.com/office/powerpoint/2010/main" val="3629725451"/>
      </p:ext>
    </p:extLst>
  </p:cSld>
  <p:clrMapOvr>
    <a:masterClrMapping/>
  </p:clrMapOvr>
</p:notes>
</file>

<file path=ppt/notesSlides/notesSlide4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00CD6-6972-98D4-AA2D-CEF4C5880E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3DA267-6E9B-4FCF-8867-024747020CF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8BBA2D9-2A8B-2CE6-07AC-0E51ADD7A33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EB543B0-3D4E-346B-08BC-DE33DD46C7EF}"/>
              </a:ext>
            </a:extLst>
          </p:cNvPr>
          <p:cNvSpPr>
            <a:spLocks noGrp="1"/>
          </p:cNvSpPr>
          <p:nvPr>
            <p:ph type="sldNum" sz="quarter" idx="5"/>
          </p:nvPr>
        </p:nvSpPr>
        <p:spPr/>
        <p:txBody>
          <a:bodyPr/>
          <a:lstStyle/>
          <a:p>
            <a:fld id="{65F912BB-319D-D549-87C6-6D7C620A364C}" type="slidenum">
              <a:rPr lang="pl-PL" smtClean="0"/>
              <a:t>495</a:t>
            </a:fld>
            <a:endParaRPr lang="pl-PL"/>
          </a:p>
        </p:txBody>
      </p:sp>
    </p:spTree>
    <p:extLst>
      <p:ext uri="{BB962C8B-B14F-4D97-AF65-F5344CB8AC3E}">
        <p14:creationId xmlns:p14="http://schemas.microsoft.com/office/powerpoint/2010/main" val="3477164749"/>
      </p:ext>
    </p:extLst>
  </p:cSld>
  <p:clrMapOvr>
    <a:masterClrMapping/>
  </p:clrMapOvr>
</p:notes>
</file>

<file path=ppt/notesSlides/notesSlide4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1ED32-C4AA-AD92-8A47-D44AC864E97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4A8F30-A00E-CAEB-5425-47F5BF57432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CC81B7-0A4A-F822-2A40-FE34BFBFC25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0D239BE-F460-C4B2-5214-DFE0E9AB9A55}"/>
              </a:ext>
            </a:extLst>
          </p:cNvPr>
          <p:cNvSpPr>
            <a:spLocks noGrp="1"/>
          </p:cNvSpPr>
          <p:nvPr>
            <p:ph type="sldNum" sz="quarter" idx="5"/>
          </p:nvPr>
        </p:nvSpPr>
        <p:spPr/>
        <p:txBody>
          <a:bodyPr/>
          <a:lstStyle/>
          <a:p>
            <a:fld id="{65F912BB-319D-D549-87C6-6D7C620A364C}" type="slidenum">
              <a:rPr lang="pl-PL" smtClean="0"/>
              <a:t>496</a:t>
            </a:fld>
            <a:endParaRPr lang="pl-PL"/>
          </a:p>
        </p:txBody>
      </p:sp>
    </p:spTree>
    <p:extLst>
      <p:ext uri="{BB962C8B-B14F-4D97-AF65-F5344CB8AC3E}">
        <p14:creationId xmlns:p14="http://schemas.microsoft.com/office/powerpoint/2010/main" val="30517097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9ECD0-2985-62EC-CC78-42D18FE95B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562CA05-D22B-E7EF-067A-BAE7629C39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05CE61-CABD-0AA8-AC2A-C4F123C2602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A89FF29-5320-E926-68FA-EAD388715A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9507957"/>
      </p:ext>
    </p:extLst>
  </p:cSld>
  <p:clrMapOvr>
    <a:masterClrMapping/>
  </p:clrMapOvr>
</p:notes>
</file>

<file path=ppt/notesSlides/notesSlide4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FB779-4CB5-9259-4E2A-A7E4C760AD2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D9C7E8E-E28D-947A-D37D-BEC2ED93DA6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B8540FD-4843-A736-2B2A-21DF66C2A9B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05DD4DF-B16F-FA58-2892-AF4F2283531C}"/>
              </a:ext>
            </a:extLst>
          </p:cNvPr>
          <p:cNvSpPr>
            <a:spLocks noGrp="1"/>
          </p:cNvSpPr>
          <p:nvPr>
            <p:ph type="sldNum" sz="quarter" idx="5"/>
          </p:nvPr>
        </p:nvSpPr>
        <p:spPr/>
        <p:txBody>
          <a:bodyPr/>
          <a:lstStyle/>
          <a:p>
            <a:fld id="{65F912BB-319D-D549-87C6-6D7C620A364C}" type="slidenum">
              <a:rPr lang="pl-PL" smtClean="0"/>
              <a:t>497</a:t>
            </a:fld>
            <a:endParaRPr lang="pl-PL"/>
          </a:p>
        </p:txBody>
      </p:sp>
    </p:spTree>
    <p:extLst>
      <p:ext uri="{BB962C8B-B14F-4D97-AF65-F5344CB8AC3E}">
        <p14:creationId xmlns:p14="http://schemas.microsoft.com/office/powerpoint/2010/main" val="4279132912"/>
      </p:ext>
    </p:extLst>
  </p:cSld>
  <p:clrMapOvr>
    <a:masterClrMapping/>
  </p:clrMapOvr>
</p:notes>
</file>

<file path=ppt/notesSlides/notesSlide4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58C7F-2692-7A7E-178E-61F07F08D1B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A1B877-81CD-A9B1-C6C6-DE989716E7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E2B0BAD-1943-AC8C-9D0E-6E52FE62C66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4FA2DCC-3985-24DF-7027-4F445AFB2870}"/>
              </a:ext>
            </a:extLst>
          </p:cNvPr>
          <p:cNvSpPr>
            <a:spLocks noGrp="1"/>
          </p:cNvSpPr>
          <p:nvPr>
            <p:ph type="sldNum" sz="quarter" idx="5"/>
          </p:nvPr>
        </p:nvSpPr>
        <p:spPr/>
        <p:txBody>
          <a:bodyPr/>
          <a:lstStyle/>
          <a:p>
            <a:fld id="{65F912BB-319D-D549-87C6-6D7C620A364C}" type="slidenum">
              <a:rPr lang="pl-PL" smtClean="0"/>
              <a:t>498</a:t>
            </a:fld>
            <a:endParaRPr lang="pl-PL"/>
          </a:p>
        </p:txBody>
      </p:sp>
    </p:spTree>
    <p:extLst>
      <p:ext uri="{BB962C8B-B14F-4D97-AF65-F5344CB8AC3E}">
        <p14:creationId xmlns:p14="http://schemas.microsoft.com/office/powerpoint/2010/main" val="3727226744"/>
      </p:ext>
    </p:extLst>
  </p:cSld>
  <p:clrMapOvr>
    <a:masterClrMapping/>
  </p:clrMapOvr>
</p:notes>
</file>

<file path=ppt/notesSlides/notesSlide4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508EB-DE8E-4705-1B49-F70E9CC4F99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56442F8-5B6B-35E5-214A-1405B3E59A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F69C49C-E5AE-3FB9-7010-F09BECD5576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5547780-0AAC-52BE-F6AA-C31C505FAF12}"/>
              </a:ext>
            </a:extLst>
          </p:cNvPr>
          <p:cNvSpPr>
            <a:spLocks noGrp="1"/>
          </p:cNvSpPr>
          <p:nvPr>
            <p:ph type="sldNum" sz="quarter" idx="5"/>
          </p:nvPr>
        </p:nvSpPr>
        <p:spPr/>
        <p:txBody>
          <a:bodyPr/>
          <a:lstStyle/>
          <a:p>
            <a:fld id="{65F912BB-319D-D549-87C6-6D7C620A364C}" type="slidenum">
              <a:rPr lang="pl-PL" smtClean="0"/>
              <a:t>499</a:t>
            </a:fld>
            <a:endParaRPr lang="pl-PL"/>
          </a:p>
        </p:txBody>
      </p:sp>
    </p:spTree>
    <p:extLst>
      <p:ext uri="{BB962C8B-B14F-4D97-AF65-F5344CB8AC3E}">
        <p14:creationId xmlns:p14="http://schemas.microsoft.com/office/powerpoint/2010/main" val="2295890438"/>
      </p:ext>
    </p:extLst>
  </p:cSld>
  <p:clrMapOvr>
    <a:masterClrMapping/>
  </p:clrMapOvr>
</p:notes>
</file>

<file path=ppt/notesSlides/notesSlide4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9BCC0-841D-6015-7903-C945223CAC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DAAC75-6EE4-0650-46E2-5DF075B4124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6B95BBA-7C29-88FD-2D0B-8D054587DF8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A365504-D39E-431C-80DE-CD830D972F40}"/>
              </a:ext>
            </a:extLst>
          </p:cNvPr>
          <p:cNvSpPr>
            <a:spLocks noGrp="1"/>
          </p:cNvSpPr>
          <p:nvPr>
            <p:ph type="sldNum" sz="quarter" idx="5"/>
          </p:nvPr>
        </p:nvSpPr>
        <p:spPr/>
        <p:txBody>
          <a:bodyPr/>
          <a:lstStyle/>
          <a:p>
            <a:fld id="{65F912BB-319D-D549-87C6-6D7C620A364C}" type="slidenum">
              <a:rPr lang="pl-PL" smtClean="0"/>
              <a:t>500</a:t>
            </a:fld>
            <a:endParaRPr lang="pl-PL"/>
          </a:p>
        </p:txBody>
      </p:sp>
    </p:spTree>
    <p:extLst>
      <p:ext uri="{BB962C8B-B14F-4D97-AF65-F5344CB8AC3E}">
        <p14:creationId xmlns:p14="http://schemas.microsoft.com/office/powerpoint/2010/main" val="3679734087"/>
      </p:ext>
    </p:extLst>
  </p:cSld>
  <p:clrMapOvr>
    <a:masterClrMapping/>
  </p:clrMapOvr>
</p:notes>
</file>

<file path=ppt/notesSlides/notesSlide4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7B9EB-A130-E368-1FD3-AAE8E92F557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1810E4-43A7-FD9B-A0C1-DCCE032C92D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4367F11-3AC9-0132-F917-28ECBDFCA6E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55A044F-40C1-EA9E-A788-77E50D00094F}"/>
              </a:ext>
            </a:extLst>
          </p:cNvPr>
          <p:cNvSpPr>
            <a:spLocks noGrp="1"/>
          </p:cNvSpPr>
          <p:nvPr>
            <p:ph type="sldNum" sz="quarter" idx="5"/>
          </p:nvPr>
        </p:nvSpPr>
        <p:spPr/>
        <p:txBody>
          <a:bodyPr/>
          <a:lstStyle/>
          <a:p>
            <a:fld id="{65F912BB-319D-D549-87C6-6D7C620A364C}" type="slidenum">
              <a:rPr lang="pl-PL" smtClean="0"/>
              <a:t>501</a:t>
            </a:fld>
            <a:endParaRPr lang="pl-PL"/>
          </a:p>
        </p:txBody>
      </p:sp>
    </p:spTree>
    <p:extLst>
      <p:ext uri="{BB962C8B-B14F-4D97-AF65-F5344CB8AC3E}">
        <p14:creationId xmlns:p14="http://schemas.microsoft.com/office/powerpoint/2010/main" val="1733265291"/>
      </p:ext>
    </p:extLst>
  </p:cSld>
  <p:clrMapOvr>
    <a:masterClrMapping/>
  </p:clrMapOvr>
</p:notes>
</file>

<file path=ppt/notesSlides/notesSlide4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269D9-DB86-215C-72AC-F42DE6DD21C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0B7C3A3-7E5B-C58F-0722-4455489780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5917FA5-44AD-6767-CAA4-04748B52EBC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1F463D3-A1B0-9046-5A56-4DAA8B62F5B5}"/>
              </a:ext>
            </a:extLst>
          </p:cNvPr>
          <p:cNvSpPr>
            <a:spLocks noGrp="1"/>
          </p:cNvSpPr>
          <p:nvPr>
            <p:ph type="sldNum" sz="quarter" idx="5"/>
          </p:nvPr>
        </p:nvSpPr>
        <p:spPr/>
        <p:txBody>
          <a:bodyPr/>
          <a:lstStyle/>
          <a:p>
            <a:fld id="{65F912BB-319D-D549-87C6-6D7C620A364C}" type="slidenum">
              <a:rPr lang="pl-PL" smtClean="0"/>
              <a:t>502</a:t>
            </a:fld>
            <a:endParaRPr lang="pl-PL"/>
          </a:p>
        </p:txBody>
      </p:sp>
    </p:spTree>
    <p:extLst>
      <p:ext uri="{BB962C8B-B14F-4D97-AF65-F5344CB8AC3E}">
        <p14:creationId xmlns:p14="http://schemas.microsoft.com/office/powerpoint/2010/main" val="2911070345"/>
      </p:ext>
    </p:extLst>
  </p:cSld>
  <p:clrMapOvr>
    <a:masterClrMapping/>
  </p:clrMapOvr>
</p:notes>
</file>

<file path=ppt/notesSlides/notesSlide4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42698-3C22-114D-CDFF-E99B6085B8C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CFDF486-74D1-9304-CCDC-56C1F84F87C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4D546EA-088C-701D-E889-06BD7FE8CEE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955B93C-D762-BFBA-84D6-5844BE41C846}"/>
              </a:ext>
            </a:extLst>
          </p:cNvPr>
          <p:cNvSpPr>
            <a:spLocks noGrp="1"/>
          </p:cNvSpPr>
          <p:nvPr>
            <p:ph type="sldNum" sz="quarter" idx="5"/>
          </p:nvPr>
        </p:nvSpPr>
        <p:spPr/>
        <p:txBody>
          <a:bodyPr/>
          <a:lstStyle/>
          <a:p>
            <a:fld id="{65F912BB-319D-D549-87C6-6D7C620A364C}" type="slidenum">
              <a:rPr lang="pl-PL" smtClean="0"/>
              <a:t>503</a:t>
            </a:fld>
            <a:endParaRPr lang="pl-PL"/>
          </a:p>
        </p:txBody>
      </p:sp>
    </p:spTree>
    <p:extLst>
      <p:ext uri="{BB962C8B-B14F-4D97-AF65-F5344CB8AC3E}">
        <p14:creationId xmlns:p14="http://schemas.microsoft.com/office/powerpoint/2010/main" val="2396736316"/>
      </p:ext>
    </p:extLst>
  </p:cSld>
  <p:clrMapOvr>
    <a:masterClrMapping/>
  </p:clrMapOvr>
</p:notes>
</file>

<file path=ppt/notesSlides/notesSlide4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C885-5826-DCD6-8553-DA3076E8F3F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FEA239-B01D-F204-F20B-D6036F9F65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5C653E6-AD5A-D743-707D-E5EED4F84CB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1EDA702-591C-D069-8A5A-6398A8AE2567}"/>
              </a:ext>
            </a:extLst>
          </p:cNvPr>
          <p:cNvSpPr>
            <a:spLocks noGrp="1"/>
          </p:cNvSpPr>
          <p:nvPr>
            <p:ph type="sldNum" sz="quarter" idx="5"/>
          </p:nvPr>
        </p:nvSpPr>
        <p:spPr/>
        <p:txBody>
          <a:bodyPr/>
          <a:lstStyle/>
          <a:p>
            <a:fld id="{65F912BB-319D-D549-87C6-6D7C620A364C}" type="slidenum">
              <a:rPr lang="pl-PL" smtClean="0"/>
              <a:t>504</a:t>
            </a:fld>
            <a:endParaRPr lang="pl-PL"/>
          </a:p>
        </p:txBody>
      </p:sp>
    </p:spTree>
    <p:extLst>
      <p:ext uri="{BB962C8B-B14F-4D97-AF65-F5344CB8AC3E}">
        <p14:creationId xmlns:p14="http://schemas.microsoft.com/office/powerpoint/2010/main" val="1490582479"/>
      </p:ext>
    </p:extLst>
  </p:cSld>
  <p:clrMapOvr>
    <a:masterClrMapping/>
  </p:clrMapOvr>
</p:notes>
</file>

<file path=ppt/notesSlides/notesSlide4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171CB-B07E-8108-3EDA-CCAA2E134A8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1D21B79-EB01-10BD-120E-B96578A6DDD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9781FC3-4715-FB0A-932E-BB586E7FB39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C6CD2C8-9878-6849-368F-EBD229BBDF3A}"/>
              </a:ext>
            </a:extLst>
          </p:cNvPr>
          <p:cNvSpPr>
            <a:spLocks noGrp="1"/>
          </p:cNvSpPr>
          <p:nvPr>
            <p:ph type="sldNum" sz="quarter" idx="5"/>
          </p:nvPr>
        </p:nvSpPr>
        <p:spPr/>
        <p:txBody>
          <a:bodyPr/>
          <a:lstStyle/>
          <a:p>
            <a:fld id="{65F912BB-319D-D549-87C6-6D7C620A364C}" type="slidenum">
              <a:rPr lang="pl-PL" smtClean="0"/>
              <a:t>505</a:t>
            </a:fld>
            <a:endParaRPr lang="pl-PL"/>
          </a:p>
        </p:txBody>
      </p:sp>
    </p:spTree>
    <p:extLst>
      <p:ext uri="{BB962C8B-B14F-4D97-AF65-F5344CB8AC3E}">
        <p14:creationId xmlns:p14="http://schemas.microsoft.com/office/powerpoint/2010/main" val="509687644"/>
      </p:ext>
    </p:extLst>
  </p:cSld>
  <p:clrMapOvr>
    <a:masterClrMapping/>
  </p:clrMapOvr>
</p:notes>
</file>

<file path=ppt/notesSlides/notesSlide4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F2476-40BA-2614-B395-D11018E82DF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8EC1599-3CE9-B82B-3C85-D0F439CDC4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180353-5607-3BA1-E820-0E74146C71C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5D4561A-8E8B-965E-C8CA-8E86B6DEAAA2}"/>
              </a:ext>
            </a:extLst>
          </p:cNvPr>
          <p:cNvSpPr>
            <a:spLocks noGrp="1"/>
          </p:cNvSpPr>
          <p:nvPr>
            <p:ph type="sldNum" sz="quarter" idx="5"/>
          </p:nvPr>
        </p:nvSpPr>
        <p:spPr/>
        <p:txBody>
          <a:bodyPr/>
          <a:lstStyle/>
          <a:p>
            <a:fld id="{65F912BB-319D-D549-87C6-6D7C620A364C}" type="slidenum">
              <a:rPr lang="pl-PL" smtClean="0"/>
              <a:t>506</a:t>
            </a:fld>
            <a:endParaRPr lang="pl-PL"/>
          </a:p>
        </p:txBody>
      </p:sp>
    </p:spTree>
    <p:extLst>
      <p:ext uri="{BB962C8B-B14F-4D97-AF65-F5344CB8AC3E}">
        <p14:creationId xmlns:p14="http://schemas.microsoft.com/office/powerpoint/2010/main" val="40942159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75EF2-662C-4FAA-B342-C46C4D00E5D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12035F-342A-7991-32B3-F4FF87B77F9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2FA5D2B-0A91-81A0-1DD7-F5009BA3B46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0D20497-64B9-5F9F-7D78-12327977ED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0984104"/>
      </p:ext>
    </p:extLst>
  </p:cSld>
  <p:clrMapOvr>
    <a:masterClrMapping/>
  </p:clrMapOvr>
</p:notes>
</file>

<file path=ppt/notesSlides/notesSlide4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E9B1A-3CAF-8B29-668C-694D64A70E8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860941-C020-8B7B-C56E-E9AAC4EC53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ADC1FEC-27F6-3519-CFAA-1FB469EFA0B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69E68FA-3898-6BBA-CE50-E63308C37499}"/>
              </a:ext>
            </a:extLst>
          </p:cNvPr>
          <p:cNvSpPr>
            <a:spLocks noGrp="1"/>
          </p:cNvSpPr>
          <p:nvPr>
            <p:ph type="sldNum" sz="quarter" idx="5"/>
          </p:nvPr>
        </p:nvSpPr>
        <p:spPr/>
        <p:txBody>
          <a:bodyPr/>
          <a:lstStyle/>
          <a:p>
            <a:fld id="{65F912BB-319D-D549-87C6-6D7C620A364C}" type="slidenum">
              <a:rPr lang="pl-PL" smtClean="0"/>
              <a:t>507</a:t>
            </a:fld>
            <a:endParaRPr lang="pl-PL"/>
          </a:p>
        </p:txBody>
      </p:sp>
    </p:spTree>
    <p:extLst>
      <p:ext uri="{BB962C8B-B14F-4D97-AF65-F5344CB8AC3E}">
        <p14:creationId xmlns:p14="http://schemas.microsoft.com/office/powerpoint/2010/main" val="1570921449"/>
      </p:ext>
    </p:extLst>
  </p:cSld>
  <p:clrMapOvr>
    <a:masterClrMapping/>
  </p:clrMapOvr>
</p:notes>
</file>

<file path=ppt/notesSlides/notesSlide4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39A4D-2CDF-B6E2-3769-86748F1DBB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9068300-F860-4EAF-9800-02FE17D259D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B5D0717-EE04-6582-1EA8-1A17B903040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4FEFDA4-8B9D-9FCD-BE12-D003C2529941}"/>
              </a:ext>
            </a:extLst>
          </p:cNvPr>
          <p:cNvSpPr>
            <a:spLocks noGrp="1"/>
          </p:cNvSpPr>
          <p:nvPr>
            <p:ph type="sldNum" sz="quarter" idx="5"/>
          </p:nvPr>
        </p:nvSpPr>
        <p:spPr/>
        <p:txBody>
          <a:bodyPr/>
          <a:lstStyle/>
          <a:p>
            <a:fld id="{65F912BB-319D-D549-87C6-6D7C620A364C}" type="slidenum">
              <a:rPr lang="pl-PL" smtClean="0"/>
              <a:t>508</a:t>
            </a:fld>
            <a:endParaRPr lang="pl-PL"/>
          </a:p>
        </p:txBody>
      </p:sp>
    </p:spTree>
    <p:extLst>
      <p:ext uri="{BB962C8B-B14F-4D97-AF65-F5344CB8AC3E}">
        <p14:creationId xmlns:p14="http://schemas.microsoft.com/office/powerpoint/2010/main" val="51942775"/>
      </p:ext>
    </p:extLst>
  </p:cSld>
  <p:clrMapOvr>
    <a:masterClrMapping/>
  </p:clrMapOvr>
</p:notes>
</file>

<file path=ppt/notesSlides/notesSlide4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B3FCC-6489-19F8-2EE6-97F52179A7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764CFB4-1EE8-BC56-5725-1C74455FE0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48BBDAE-FEDB-E809-D1DE-9C970422B09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F872178-5D41-B1E3-E4BF-1F3D2B9BC745}"/>
              </a:ext>
            </a:extLst>
          </p:cNvPr>
          <p:cNvSpPr>
            <a:spLocks noGrp="1"/>
          </p:cNvSpPr>
          <p:nvPr>
            <p:ph type="sldNum" sz="quarter" idx="5"/>
          </p:nvPr>
        </p:nvSpPr>
        <p:spPr/>
        <p:txBody>
          <a:bodyPr/>
          <a:lstStyle/>
          <a:p>
            <a:fld id="{65F912BB-319D-D549-87C6-6D7C620A364C}" type="slidenum">
              <a:rPr lang="pl-PL" smtClean="0"/>
              <a:t>509</a:t>
            </a:fld>
            <a:endParaRPr lang="pl-PL"/>
          </a:p>
        </p:txBody>
      </p:sp>
    </p:spTree>
    <p:extLst>
      <p:ext uri="{BB962C8B-B14F-4D97-AF65-F5344CB8AC3E}">
        <p14:creationId xmlns:p14="http://schemas.microsoft.com/office/powerpoint/2010/main" val="3728891259"/>
      </p:ext>
    </p:extLst>
  </p:cSld>
  <p:clrMapOvr>
    <a:masterClrMapping/>
  </p:clrMapOvr>
</p:notes>
</file>

<file path=ppt/notesSlides/notesSlide4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56A3E-1CEB-00D7-4BDA-D09912BA149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0246A68-77F6-D239-0C48-E0AA59F6E8A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EC7C112-44DA-35EB-1A4D-52A5BB88395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7444FA13-AF06-45BA-D5E6-4D8CEC39716F}"/>
              </a:ext>
            </a:extLst>
          </p:cNvPr>
          <p:cNvSpPr>
            <a:spLocks noGrp="1"/>
          </p:cNvSpPr>
          <p:nvPr>
            <p:ph type="sldNum" sz="quarter" idx="5"/>
          </p:nvPr>
        </p:nvSpPr>
        <p:spPr/>
        <p:txBody>
          <a:bodyPr/>
          <a:lstStyle/>
          <a:p>
            <a:fld id="{65F912BB-319D-D549-87C6-6D7C620A364C}" type="slidenum">
              <a:rPr lang="pl-PL" smtClean="0"/>
              <a:t>510</a:t>
            </a:fld>
            <a:endParaRPr lang="pl-PL"/>
          </a:p>
        </p:txBody>
      </p:sp>
    </p:spTree>
    <p:extLst>
      <p:ext uri="{BB962C8B-B14F-4D97-AF65-F5344CB8AC3E}">
        <p14:creationId xmlns:p14="http://schemas.microsoft.com/office/powerpoint/2010/main" val="3918372372"/>
      </p:ext>
    </p:extLst>
  </p:cSld>
  <p:clrMapOvr>
    <a:masterClrMapping/>
  </p:clrMapOvr>
</p:notes>
</file>

<file path=ppt/notesSlides/notesSlide4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A5B61-675B-09B9-6EC0-A07F5D97FF8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901564B-4B51-CEB6-450F-2774BB6518E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D29065D-FEC4-E009-89FE-9E012DBE673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4C62EB1-7341-37AF-E429-D99B041B8003}"/>
              </a:ext>
            </a:extLst>
          </p:cNvPr>
          <p:cNvSpPr>
            <a:spLocks noGrp="1"/>
          </p:cNvSpPr>
          <p:nvPr>
            <p:ph type="sldNum" sz="quarter" idx="5"/>
          </p:nvPr>
        </p:nvSpPr>
        <p:spPr/>
        <p:txBody>
          <a:bodyPr/>
          <a:lstStyle/>
          <a:p>
            <a:fld id="{65F912BB-319D-D549-87C6-6D7C620A364C}" type="slidenum">
              <a:rPr lang="pl-PL" smtClean="0"/>
              <a:t>511</a:t>
            </a:fld>
            <a:endParaRPr lang="pl-PL"/>
          </a:p>
        </p:txBody>
      </p:sp>
    </p:spTree>
    <p:extLst>
      <p:ext uri="{BB962C8B-B14F-4D97-AF65-F5344CB8AC3E}">
        <p14:creationId xmlns:p14="http://schemas.microsoft.com/office/powerpoint/2010/main" val="953303750"/>
      </p:ext>
    </p:extLst>
  </p:cSld>
  <p:clrMapOvr>
    <a:masterClrMapping/>
  </p:clrMapOvr>
</p:notes>
</file>

<file path=ppt/notesSlides/notesSlide4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CFCF-0A40-82F2-9DA8-91F85C9F1C8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88C63C-9C6A-2C2E-3E64-7EC6B693D7E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7623CD2-7016-5076-D38A-11A3190D4B0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927BB95-5690-668C-9678-8C1AD524EBA3}"/>
              </a:ext>
            </a:extLst>
          </p:cNvPr>
          <p:cNvSpPr>
            <a:spLocks noGrp="1"/>
          </p:cNvSpPr>
          <p:nvPr>
            <p:ph type="sldNum" sz="quarter" idx="5"/>
          </p:nvPr>
        </p:nvSpPr>
        <p:spPr/>
        <p:txBody>
          <a:bodyPr/>
          <a:lstStyle/>
          <a:p>
            <a:fld id="{65F912BB-319D-D549-87C6-6D7C620A364C}" type="slidenum">
              <a:rPr lang="pl-PL" smtClean="0"/>
              <a:t>512</a:t>
            </a:fld>
            <a:endParaRPr lang="pl-PL"/>
          </a:p>
        </p:txBody>
      </p:sp>
    </p:spTree>
    <p:extLst>
      <p:ext uri="{BB962C8B-B14F-4D97-AF65-F5344CB8AC3E}">
        <p14:creationId xmlns:p14="http://schemas.microsoft.com/office/powerpoint/2010/main" val="2177965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BED4A-32E9-1325-6AD2-628B036018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B80CBB-F1DB-A51A-FF21-351D2B7BC0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DC3F130-72BB-E3DF-35E9-2EEB047AB9A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EF1A6AD-0ECB-DEB1-659E-4A935326B2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923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E35D-1951-6ED6-7D41-0F1FB98F3F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0313B5D-76F5-B782-1615-6926054A973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2CBF88-962A-FDD9-6651-730A12C0B22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A9D3318-05BC-3795-0497-0D91D26483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73812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23B0C-BE52-D0CF-AC62-B8B928DF3C5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58B9BD-6EB8-10E0-B70F-E4FF1AFF9E1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DBE9ADF-AF80-A5FC-8D26-94FBF1EFD97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6A61348-1159-17B8-B49F-F04F1F5C8C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16266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E652-2253-B698-A9F0-575F74747D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1C4D8E9-C3A9-F355-32CB-CFD59B871A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478F0BB-B380-3489-EF8C-777DEBB1DCA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F267692-AA3A-C6D7-0C03-99781BF916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75202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38ABE-0DD3-1663-D849-A3969FFDC37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496527-2C61-E106-8CE4-48CB7E1EC6C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AE7483-58C2-4D49-B14F-2464674B67F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E9CADFD-69C4-19AD-7527-4B3362CDED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33458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8581C-65A7-EED7-05CD-D863DECB03D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04B9FF4-E1A0-D686-DFE2-EFFAB50CFC9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4124EC0-865F-7D21-65E2-CEE2A7F7595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C6F98D8-A7C3-453F-6A28-6C28B1C06D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56743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51CCC-E166-32E9-B9E9-848BA3599E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B264320-F91C-FA49-CB2F-D9F331B7884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9B538B1-0A6F-73BE-CCD8-9ACCDACB4D3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0A7049D-54AA-FF75-D919-960E4F8BE3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37336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1731-2A30-DE92-099A-8ECCC076D9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CA4E6D8-BBBC-9C0D-0852-C91C8F3FE71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F51464C-D767-C205-993F-784D9AEA9E3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B8216410-E1C9-0589-0CC4-F79ED21D4C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48841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03245-867A-7233-9FB7-937421A9DF8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3925DE-0AD2-4626-DCA2-E54D114E802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DA6ACB-13FE-5733-89FE-BE46A67E121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7B0F583-F64C-1074-A600-E112888533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63817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C40-AD31-B581-67D7-5E711744F7A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26792F-E5C2-C54A-E888-C9D7FA7DDE2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AC541E5-1BB2-6D0B-D1B8-0D2EED5B03C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CC02EB5-6BC4-95D0-D29B-10FF4B09FF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70585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55DBE-AFF1-08DE-98C4-3C7E3F6E64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550F221-DBD2-4A67-0751-5C50AC81C5A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8E9A1B-58BE-A2CA-89CA-6CBF5F0D194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2D62057-4566-597A-4444-E98A9F6F5D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354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36B39-96ED-10E3-3CC8-9A60518AE8E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3B7FC6-8A27-EDF0-20D8-A8A4233B37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443B2C-F410-1C4E-3918-EED4C02D689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42D7078-9D97-0957-F6F5-D3D440421D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31700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2991B-DB31-988A-7046-31425F2CD53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4928B7C-86FF-3BAB-596D-5440B23AB75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7454202-11C3-4DD6-9F58-4A1046B4393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EE1FFAB-4BCC-119D-876B-38C2695B1B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12599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EED5-BDC7-832D-16A5-5DA6C806738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CE084C-9006-40AB-7554-FB64064389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A65B2B8-E720-4360-E8E2-490BFA663EB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F832693-16A1-7CAB-E667-58817C9239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61925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C3F1-4073-5120-AF25-CAE9676BC2C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70A5692-EF76-A523-6019-356119B7498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567665B-F3F7-9B7C-031F-9FDE25CFECC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2F9D7CD-B764-4CE3-A026-AE9A71D764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22463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50039-25C0-98FC-2BF6-F3B270C1A7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26FDF9-4FDD-9439-6BAA-AA99A44072E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B5CCAB6-9F79-F49D-5D77-B934A3E8FC7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666AC25-47A1-C2C1-EB6D-BC503636AE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92703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45A6E-6B08-3D22-0391-72BB7098308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F0826DA-37BA-E1A9-CFF3-EE0C46D9DA7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83B0BBC-7EBC-50C6-3BAA-BB0EAEB06E8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AC159C0-BCA7-3164-3D6F-F3D83C1AB2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5099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598-50C9-F896-C0BD-D787A1F8AA7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B1539B-0690-2313-C35A-CF620C45C8B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A71AB2-DABC-DB71-A306-6EB6F004A2C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78C60AB-7B61-D0A8-BB97-8A99B8CC2D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10420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30657-9952-2D6C-9197-E77790B2341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0FF89AE-FA81-90A0-B3D1-E525A18CF02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0C1C06A-E4BA-1D2E-EE29-61037432517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85C69D9-A8E3-97BE-C11B-26DA3A7CE8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20747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3F7E7-0481-3C95-24B7-87115C5EEF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DBEB6CC-DE47-371C-D6DD-E3357FA541C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578390B-0D2E-8564-C326-C701F121B36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6C0A2D6-37D2-FD7A-3F94-41356FCF45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78889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27B52-F3DB-4C90-20D2-709D58ED2B2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6C326E-C6C1-DBD2-122E-644338C81D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0D2A3BB-ACE9-14BD-9050-BA16C001A83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0940498-B264-B3F0-B3B9-653D18642D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41762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6E03-2A1F-4B71-96ED-0467738F55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D0CB8C-C04A-817A-4492-FAA25079D08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92E3A30-1020-407F-D506-08C236A3181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390D8AE-8F52-4C72-5F94-0D89169B90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6698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D689F-1AA0-FB01-7794-0F08AC3F40A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9D333E-E913-A7F3-84AC-BCEFC0A80D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769520B-5201-B718-F4C8-3F07C034DBF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D758B2F-F1EC-408F-840E-FA147A9804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874496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DAC75-18CD-FF11-DC0B-F18CF54389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E1C34D8-C706-58CC-FC25-FBE8A8C2640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154B0F-E96A-A600-7DA7-D3E7C6F8F1B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2F4B1C1-CE9A-9714-891C-D81E66D02D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22583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1B4B5-101A-671A-29B3-212B5E726AA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31B11C5-6EC7-F288-0EB6-B53136F9DD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E545C47-2C4F-1736-7EA4-4CB4F2A7B5E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51CCDAA-1550-5269-1D99-78B26CA1EE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68180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686D1-F176-0757-65A1-8AA93156318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FD62DE8-BA32-EEEB-9C25-A01DCBF595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9C51BAF-DC1F-27DB-DF61-2439E14AB7C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9BB5D85-DDEF-9C74-3523-55F7CD42B3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90165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82B32-F3DF-2E8E-4FCF-AF7D60AC10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C5BF528-1B08-4968-6CF2-BB131FAC3CB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55C9465-8A42-1B15-0085-4759209F87B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72222BA-FD9D-5FF1-B64D-69BD0C381D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376685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42B01-EFD5-FFA5-D312-FF0D986F69B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296F663-0FEC-2503-0EA0-545A8B51D37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920BE93-C7A1-4FBE-295D-2526D604A4B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0553938-02A0-E320-8C01-0C14C9D016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08462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1134C-4705-C1A8-965B-A91E4DACBE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DD93BC-B88B-C897-F901-DB17390C77E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330096A-69C4-D1D0-B39C-6C857F86F5F1}"/>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C5C0279-42E3-5D06-A162-15F198CCB6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63623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3D878-FF07-EB90-B510-1606B047B3C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F187864-5FC5-8F0D-6CB2-38B8E48AED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8328F2-FEBB-E2F2-08C3-0781E253A19B}"/>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83043FD-E3F5-5FB7-C773-D5F9BF3691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919924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F5D3C-0AAB-32B8-A5F5-ED59B9154F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50DE356-EC2C-086B-8A17-FBA51469AB8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1003812-CED3-10A5-181A-99679F881DB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D6013B26-2516-4452-C5ED-B458057789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68725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7E85D-2174-659D-312F-F9CB6A83E02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051643D-7BCA-CD09-E653-EAB5293FCF8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FF4227-04CB-5DF4-74D2-DD7720CD188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687B7BB-3DD6-38C1-2AA5-BEF4DDA7B7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2480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2D9C6-3B3A-2ADB-1C71-124B51BAB62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5EE9A29-A752-23BE-7831-7CD0155A001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544AFC9-6B9F-EA9E-CE27-B2187DB9A99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6CC4EEB-0315-BF2A-29D6-96262E61AE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4264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32F6-1795-860F-1296-4B0214A3C7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0FD34E6-C603-BE5B-2997-B4E0F10331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502CFA-A1A1-D12E-505A-65E8E4DE6696}"/>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7A8FB89-4464-5E8C-6C7F-C4D0DDD9D4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21820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FC37E-3A32-E4C9-2B98-4D71B10CA0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CC31EF-2E57-B99E-F094-6CFF598F4C3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3B5AA0-3137-1F35-927A-AB3670AB1F9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B1BA60D-74A5-1BAB-CCE7-746E2D973C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87089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1B6D-FC74-2795-5D9D-B39B7DDCD0F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58BF0AE-5405-DA05-AB97-5FF3D32A491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AB11700-FAD3-D883-7FE5-75E5163942E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E92B6A4-8632-797F-D5CB-468E162EDA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74836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9CEA3-7FEC-AA46-C790-AB4F5626E6B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CB23E4-85B0-7371-D239-3F9568FC26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4635C-E2C1-6527-CBCB-EBB3A8A150C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01C686F-FE66-C352-CD7E-C5A09A8CA8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639005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DD7A9-AA66-D437-3DEE-E3A2EA3F95D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165A2CE-B09A-3631-DF42-9935E25E572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4369FC-F927-4EF0-B87C-619E0A3DB6FE}"/>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22BF162-5E45-7BE7-CFA8-D380336F6E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53519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A3788-A5D6-4DF9-9DEC-7B6B4D5A591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5272A20-84A1-3600-A795-E2DE29C323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8A5B5F5-6AE5-48AC-EAB1-2DBB4706C85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F75CAC5-2156-2EE2-8F7B-9E8898A91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73110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2E50E-6390-CC26-0E08-3775D66D248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467CBA0-7DB5-43BA-5711-398A61C753C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22F02CA-85F0-7233-DCF8-F3D9C328D7E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6BBDD12B-BD91-85EB-933D-4AF53D25D1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618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68688-CFED-9C7F-635D-2D8E9FC70F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DE6AE6A-8FD1-EC39-7614-499D6A47AB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D4068B8-C547-7DA8-2B84-473D548781C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25A6AEF-97CA-ED1F-CE47-C2F4F70707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19259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14E4F-EEF0-F226-CC66-15214F9FA4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19EBEE-097E-8162-EDCA-9EA60C536B6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C617044-325C-BD1F-179C-A0D64D02DA5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03C7AB2-067C-BCDC-68A9-5E5883BDA8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202204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B6590-1F19-835C-5014-28C7783E30D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42512A-FF9D-F70A-5FAA-539DEE1E77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D8AD52-2000-9308-0826-61B91742A7D0}"/>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4FA2C3EB-4D18-730C-0831-5CC83E4B4C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897556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0C1A6-D84A-D56D-0A89-8641751E66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16B4D2-188D-321C-8218-C1B69D31E5B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3207A5-6D62-DD82-637C-5833AFF8FDF2}"/>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90C77CC-4560-70BB-825E-11EE67B43A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79464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456D3-6CA9-1607-242B-C2FA517A60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3D5E60-0421-60AF-BCA8-85795A42589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DE2D103-A34E-B7EF-D414-AD0A053B0283}"/>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29B681DF-381B-C3F5-89A9-4C1CA6A471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24147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25625-C256-8D75-2010-C518CD49890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22138FB-159B-F6DC-E420-BB0C461F39E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04C450-59EB-90D4-95F2-7BAD504160D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E067D89-967B-C3CA-60FA-7508EBF656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42591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03FBE-DB34-FCF1-5059-532F3F63D34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C2E5A31-4222-5984-7053-50B91C6D0A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F21581-E3C5-6467-8453-C460042B037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8763DB1-BFEF-7D0F-696E-5DA1596860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079102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70A16-4197-EE2E-0287-70640B9D16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8F1859-AD4E-3D0C-608C-EC58CC5D5D8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552B6D-E187-03BC-A9B4-49EAD5C4BAE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988A290D-A65D-97F1-E85B-5EB0A0BFDE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289468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FC0F4-C68A-A96D-A8B2-47CB5FE9922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13790A5-381D-C7E2-2A9E-62EAF6FDD5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A340A82-BAD8-F90B-89F2-2C6F02E5EB9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514D3CE-A556-ACEB-7DC8-D94A5E97A4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88080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111A-0E11-704A-F763-81EB5BF2342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E4C5F05-56B0-81FA-0E8A-370B8CBFB70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B4F0CA5-BE73-7724-7DF5-D3ED51E24077}"/>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CA2C86D-28B1-9B32-FD91-FE912F70DE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60234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6AAD-B2F3-3799-E471-16B4BA00A29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93263C3-00D6-6F6B-CF6F-139EFCAC169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C2C492-A4E1-E1C1-E749-B39C0E12F879}"/>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901989A-572B-969A-817B-3D647A511C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71242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B0256-D0EB-56DC-4ED6-3D9F42659E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A0191B3-184C-618F-ADDE-F8DBB11CB1A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BB9863C-59F3-053A-77F1-B6C3ACF8248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8BED8D23-563D-A85E-E040-A213CC967A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77601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010A1-6CA8-B1D7-B35D-776BE5A33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12789D5-C20F-30EF-9D6F-F42899F2A59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8B82CC-A8D0-D730-1584-69F3C43CC1EA}"/>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ED2E0E94-11D2-A435-6DD1-87B51DEA67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316450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8505F-418D-0D33-85D8-6190C186E7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2D9CE10-55AA-0BE9-8026-68B9CAB9638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978347E-4418-A97C-715A-27F4C0F10705}"/>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300B46BA-9A73-D0B5-E168-0F46ED4C34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27409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8C08E-6FE3-0C0C-B67D-F9F2D835ABF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B16F5C7-38CD-E72C-0DFE-A88E5B95FB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07F97C2-6B44-BD13-EA0B-130653BCA5F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506AB499-63FE-0472-FD2D-CB22B44006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912BB-319D-D549-87C6-6D7C620A364C}" type="slidenum">
              <a:rPr kumimoji="0" lang="pl-P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pl-P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4905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D2CE0E-1D30-941D-0EA4-3DFE912D8704}"/>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4C241E20-AA30-81DC-000E-F4FF0D35AC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226D545-A570-746E-31E0-D32413ED873B}"/>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5" name="Symbol zastępczy stopki 4">
            <a:extLst>
              <a:ext uri="{FF2B5EF4-FFF2-40B4-BE49-F238E27FC236}">
                <a16:creationId xmlns:a16="http://schemas.microsoft.com/office/drawing/2014/main" id="{FF837FEE-1265-461F-519C-534A99C341D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C94CFD53-6A13-DCE0-4D28-A0A215F98675}"/>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588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323A29-8277-C978-1CE3-A5E990CCE2C3}"/>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D1A010BD-66C7-A0C8-00F7-F3B0D906B048}"/>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BAAA853-D689-35A9-410B-27FF7AB26A3B}"/>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5" name="Symbol zastępczy stopki 4">
            <a:extLst>
              <a:ext uri="{FF2B5EF4-FFF2-40B4-BE49-F238E27FC236}">
                <a16:creationId xmlns:a16="http://schemas.microsoft.com/office/drawing/2014/main" id="{7969E63A-2EBF-FC03-337E-449E80F0804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D8BDC00-66F3-A97C-DE30-75E33E96B360}"/>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3634437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191DEE08-3DE0-613D-5131-E9FB925DF5DC}"/>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F1D08E9D-C5F0-9AD7-B4F3-7B9CA912E234}"/>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C8518FA-C984-6060-93DB-8B945F56F4AB}"/>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5" name="Symbol zastępczy stopki 4">
            <a:extLst>
              <a:ext uri="{FF2B5EF4-FFF2-40B4-BE49-F238E27FC236}">
                <a16:creationId xmlns:a16="http://schemas.microsoft.com/office/drawing/2014/main" id="{7352A07A-8FB2-5996-0272-98CD8C902205}"/>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F305157-D650-4B89-7652-65194C5A40AC}"/>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920416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ytuł i zawartość">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A78A584C-0E93-583C-10BA-31FC0348FC66}"/>
              </a:ext>
            </a:extLst>
          </p:cNvPr>
          <p:cNvSpPr txBox="1">
            <a:spLocks/>
          </p:cNvSpPr>
          <p:nvPr userDrawn="1"/>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a:solidFill>
                <a:srgbClr val="FFFFFF"/>
              </a:solidFill>
            </a:endParaRPr>
          </a:p>
        </p:txBody>
      </p:sp>
      <p:sp>
        <p:nvSpPr>
          <p:cNvPr id="10" name="Symbol zastępczy zawartości 2">
            <a:extLst>
              <a:ext uri="{FF2B5EF4-FFF2-40B4-BE49-F238E27FC236}">
                <a16:creationId xmlns:a16="http://schemas.microsoft.com/office/drawing/2014/main" id="{3EEAE5E8-C92A-4FE2-CF27-41F6D55EA50F}"/>
              </a:ext>
            </a:extLst>
          </p:cNvPr>
          <p:cNvSpPr txBox="1">
            <a:spLocks/>
          </p:cNvSpPr>
          <p:nvPr userDrawn="1"/>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a:ln>
                <a:solidFill>
                  <a:schemeClr val="tx1"/>
                </a:solidFill>
              </a:ln>
              <a:solidFill>
                <a:schemeClr val="tx1"/>
              </a:solidFill>
            </a:endParaRPr>
          </a:p>
        </p:txBody>
      </p:sp>
      <p:sp>
        <p:nvSpPr>
          <p:cNvPr id="11" name="Tytuł 1">
            <a:extLst>
              <a:ext uri="{FF2B5EF4-FFF2-40B4-BE49-F238E27FC236}">
                <a16:creationId xmlns:a16="http://schemas.microsoft.com/office/drawing/2014/main" id="{62051BCA-3839-643B-62BB-C9B05E135D85}"/>
              </a:ext>
            </a:extLst>
          </p:cNvPr>
          <p:cNvSpPr txBox="1">
            <a:spLocks/>
          </p:cNvSpPr>
          <p:nvPr userDrawn="1"/>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1646572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ytuł i zawartość">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A78A584C-0E93-583C-10BA-31FC0348FC66}"/>
              </a:ext>
            </a:extLst>
          </p:cNvPr>
          <p:cNvSpPr txBox="1">
            <a:spLocks/>
          </p:cNvSpPr>
          <p:nvPr/>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a:solidFill>
                <a:srgbClr val="FFFFFF"/>
              </a:solidFill>
            </a:endParaRPr>
          </a:p>
        </p:txBody>
      </p:sp>
      <p:sp>
        <p:nvSpPr>
          <p:cNvPr id="10" name="Symbol zastępczy zawartości 2">
            <a:extLst>
              <a:ext uri="{FF2B5EF4-FFF2-40B4-BE49-F238E27FC236}">
                <a16:creationId xmlns:a16="http://schemas.microsoft.com/office/drawing/2014/main" id="{3EEAE5E8-C92A-4FE2-CF27-41F6D55EA50F}"/>
              </a:ext>
            </a:extLst>
          </p:cNvPr>
          <p:cNvSpPr txBox="1">
            <a:spLocks/>
          </p:cNvSpPr>
          <p:nvPr/>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a:ln>
                <a:solidFill>
                  <a:schemeClr val="tx1"/>
                </a:solidFill>
              </a:ln>
              <a:solidFill>
                <a:schemeClr val="tx1"/>
              </a:solidFill>
            </a:endParaRPr>
          </a:p>
        </p:txBody>
      </p:sp>
      <p:sp>
        <p:nvSpPr>
          <p:cNvPr id="11" name="Tytuł 1">
            <a:extLst>
              <a:ext uri="{FF2B5EF4-FFF2-40B4-BE49-F238E27FC236}">
                <a16:creationId xmlns:a16="http://schemas.microsoft.com/office/drawing/2014/main" id="{62051BCA-3839-643B-62BB-C9B05E135D8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2765580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3D2AFD-CA6D-B910-C252-75907303816B}"/>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F73A8CF8-637C-83B4-C1C3-1CEF520AAE70}"/>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668BD66-391E-56B4-ACE7-8D97A1BEF3C6}"/>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5" name="Symbol zastępczy stopki 4">
            <a:extLst>
              <a:ext uri="{FF2B5EF4-FFF2-40B4-BE49-F238E27FC236}">
                <a16:creationId xmlns:a16="http://schemas.microsoft.com/office/drawing/2014/main" id="{BF1ED8B9-E82C-7A50-3F2B-7CAFBA7F7D8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AB38D22-3FDD-3078-5C7D-A88B16FCF5D1}"/>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24820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D1B976-30E3-54E4-DD29-84B3C34AC249}"/>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94175011-EBDA-DC66-2CFE-B49F21D371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CA2A32D3-2477-995E-DA4E-14DB909605A2}"/>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5" name="Symbol zastępczy stopki 4">
            <a:extLst>
              <a:ext uri="{FF2B5EF4-FFF2-40B4-BE49-F238E27FC236}">
                <a16:creationId xmlns:a16="http://schemas.microsoft.com/office/drawing/2014/main" id="{DA16BCB9-BFAA-D657-7FDC-01D7207A9E1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18D7B3F-3ADA-57BC-9213-D6AC43F5D4BA}"/>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1159949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0D8C86-2FAE-8194-127C-8B2EC88313E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E738BF6-9245-E4CA-3E72-1F48A2106E98}"/>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4C34A55-3E43-08FC-2557-9F41755C3405}"/>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F0EABFC-C24E-A110-3786-D301CA070B31}"/>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6" name="Symbol zastępczy stopki 5">
            <a:extLst>
              <a:ext uri="{FF2B5EF4-FFF2-40B4-BE49-F238E27FC236}">
                <a16:creationId xmlns:a16="http://schemas.microsoft.com/office/drawing/2014/main" id="{74733942-A23B-7906-320D-1D775F69B01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D27E2D5-37A5-6DDB-2AA7-4387929839CC}"/>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89826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D7B4092-4430-F1F0-C11C-2D4E33138DA5}"/>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F0C8421D-F9DE-A583-2FA8-D7CEA9C397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6CFCB197-B538-4406-006A-0A67DD7DA994}"/>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E0CCE2ED-672D-0F86-FEE0-27757896CC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36A10038-44A0-1C34-51A8-A71D254910C9}"/>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BA4C7591-58D8-06F9-E539-5C6F0EF35564}"/>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8" name="Symbol zastępczy stopki 7">
            <a:extLst>
              <a:ext uri="{FF2B5EF4-FFF2-40B4-BE49-F238E27FC236}">
                <a16:creationId xmlns:a16="http://schemas.microsoft.com/office/drawing/2014/main" id="{96D7849A-B4D6-E157-24DA-72F0FFF9C805}"/>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7AB9E6FE-F4D1-127B-B9F3-3B51B144FE7A}"/>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64988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1903019-23FD-54E0-BE3B-02A570E28772}"/>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12AD5B43-4F03-E3FB-DFD1-2E960A05CA1D}"/>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4" name="Symbol zastępczy stopki 3">
            <a:extLst>
              <a:ext uri="{FF2B5EF4-FFF2-40B4-BE49-F238E27FC236}">
                <a16:creationId xmlns:a16="http://schemas.microsoft.com/office/drawing/2014/main" id="{A3721FB0-E0D2-02F1-32A9-EECD999F16F1}"/>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0905D82C-B365-B510-DE02-46754CC96BC2}"/>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405444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34ED5699-3588-8119-D161-D0D63E5F798C}"/>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3" name="Symbol zastępczy stopki 2">
            <a:extLst>
              <a:ext uri="{FF2B5EF4-FFF2-40B4-BE49-F238E27FC236}">
                <a16:creationId xmlns:a16="http://schemas.microsoft.com/office/drawing/2014/main" id="{6B994B89-AE61-F36A-23C4-D81361AE5B3B}"/>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F7FCEDEF-599A-78BA-6024-D632CDEB1C9C}"/>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18867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07B7C1-5DFE-0D3C-9A37-5F699A07C33B}"/>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FB51BC8A-757C-3129-02F3-0142518C65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50E0DB7B-A4D0-7F50-18C9-AF8D6071E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17842F1-DE30-0EAA-49F6-C771B7EDDACC}"/>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6" name="Symbol zastępczy stopki 5">
            <a:extLst>
              <a:ext uri="{FF2B5EF4-FFF2-40B4-BE49-F238E27FC236}">
                <a16:creationId xmlns:a16="http://schemas.microsoft.com/office/drawing/2014/main" id="{70476D13-FC28-78B6-25A5-5F09CEA7BC0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8DE9F7C1-8B15-2B18-D8DA-93BC9CF5D37B}"/>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978175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A709A4-CB38-0618-1DF0-0C79A5A7C33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0A18D1D-94A0-BB00-CBEF-D2AC362160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C7C5E97B-DF4D-EFEB-748E-721DD5A0F5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9EFABCB-2D27-0B9D-1DFC-1EDA2F12879C}"/>
              </a:ext>
            </a:extLst>
          </p:cNvPr>
          <p:cNvSpPr>
            <a:spLocks noGrp="1"/>
          </p:cNvSpPr>
          <p:nvPr>
            <p:ph type="dt" sz="half" idx="10"/>
          </p:nvPr>
        </p:nvSpPr>
        <p:spPr/>
        <p:txBody>
          <a:bodyPr/>
          <a:lstStyle/>
          <a:p>
            <a:fld id="{85DEA3B2-3107-874B-846E-2A730A5A3FEF}" type="datetimeFigureOut">
              <a:rPr lang="pl-PL" smtClean="0"/>
              <a:t>11.05.2026</a:t>
            </a:fld>
            <a:endParaRPr lang="pl-PL"/>
          </a:p>
        </p:txBody>
      </p:sp>
      <p:sp>
        <p:nvSpPr>
          <p:cNvPr id="6" name="Symbol zastępczy stopki 5">
            <a:extLst>
              <a:ext uri="{FF2B5EF4-FFF2-40B4-BE49-F238E27FC236}">
                <a16:creationId xmlns:a16="http://schemas.microsoft.com/office/drawing/2014/main" id="{882CC3AC-5B36-FDA4-9492-6BF53C531C9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5BB4C791-1347-F560-BECD-E4C6FE18C7D8}"/>
              </a:ext>
            </a:extLst>
          </p:cNvPr>
          <p:cNvSpPr>
            <a:spLocks noGrp="1"/>
          </p:cNvSpPr>
          <p:nvPr>
            <p:ph type="sldNum" sz="quarter" idx="12"/>
          </p:nvPr>
        </p:nvSpPr>
        <p:spPr/>
        <p:txBody>
          <a:bodyPr/>
          <a:lstStyle/>
          <a:p>
            <a:fld id="{911B0FFE-1369-4846-857B-BEF64F7E2241}" type="slidenum">
              <a:rPr lang="pl-PL" smtClean="0"/>
              <a:t>‹#›</a:t>
            </a:fld>
            <a:endParaRPr lang="pl-PL"/>
          </a:p>
        </p:txBody>
      </p:sp>
    </p:spTree>
    <p:extLst>
      <p:ext uri="{BB962C8B-B14F-4D97-AF65-F5344CB8AC3E}">
        <p14:creationId xmlns:p14="http://schemas.microsoft.com/office/powerpoint/2010/main" val="1358286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A8C37322-0A24-37CE-4282-96564CE796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C421948F-7C1E-9D58-2A38-AC5E341A7F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CE1A2C3-2091-FEE9-BA39-0806F9B6CB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EA3B2-3107-874B-846E-2A730A5A3FEF}" type="datetimeFigureOut">
              <a:rPr lang="pl-PL" smtClean="0"/>
              <a:t>11.05.2026</a:t>
            </a:fld>
            <a:endParaRPr lang="pl-PL"/>
          </a:p>
        </p:txBody>
      </p:sp>
      <p:sp>
        <p:nvSpPr>
          <p:cNvPr id="5" name="Symbol zastępczy stopki 4">
            <a:extLst>
              <a:ext uri="{FF2B5EF4-FFF2-40B4-BE49-F238E27FC236}">
                <a16:creationId xmlns:a16="http://schemas.microsoft.com/office/drawing/2014/main" id="{BBFD8455-A636-DAC1-F1AC-3F08D7FDE1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75A1712D-0703-7CB3-0370-3215A70D7D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1B0FFE-1369-4846-857B-BEF64F7E2241}" type="slidenum">
              <a:rPr lang="pl-PL" smtClean="0"/>
              <a:t>‹#›</a:t>
            </a:fld>
            <a:endParaRPr lang="pl-PL"/>
          </a:p>
        </p:txBody>
      </p:sp>
    </p:spTree>
    <p:extLst>
      <p:ext uri="{BB962C8B-B14F-4D97-AF65-F5344CB8AC3E}">
        <p14:creationId xmlns:p14="http://schemas.microsoft.com/office/powerpoint/2010/main" val="831048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BAA31428-0907-E20C-C4C6-A8C205D77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9">
            <a:extLst>
              <a:ext uri="{FF2B5EF4-FFF2-40B4-BE49-F238E27FC236}">
                <a16:creationId xmlns:a16="http://schemas.microsoft.com/office/drawing/2014/main" id="{272C6D41-1C71-FB19-6C72-3AD1EDEC3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1">
            <a:extLst>
              <a:ext uri="{FF2B5EF4-FFF2-40B4-BE49-F238E27FC236}">
                <a16:creationId xmlns:a16="http://schemas.microsoft.com/office/drawing/2014/main" id="{29390349-2848-9631-F665-6BE82C8B9C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3">
            <a:extLst>
              <a:ext uri="{FF2B5EF4-FFF2-40B4-BE49-F238E27FC236}">
                <a16:creationId xmlns:a16="http://schemas.microsoft.com/office/drawing/2014/main" id="{DF95C9C0-4562-EA1B-FB97-FB323CBB8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15">
            <a:extLst>
              <a:ext uri="{FF2B5EF4-FFF2-40B4-BE49-F238E27FC236}">
                <a16:creationId xmlns:a16="http://schemas.microsoft.com/office/drawing/2014/main" id="{5F439CEA-E212-3A17-BD38-F64653A41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Tytuł 1">
            <a:extLst>
              <a:ext uri="{FF2B5EF4-FFF2-40B4-BE49-F238E27FC236}">
                <a16:creationId xmlns:a16="http://schemas.microsoft.com/office/drawing/2014/main" id="{997087E7-E365-76E8-5027-3B5F1F87C8E4}"/>
              </a:ext>
            </a:extLst>
          </p:cNvPr>
          <p:cNvSpPr txBox="1">
            <a:spLocks/>
          </p:cNvSpPr>
          <p:nvPr/>
        </p:nvSpPr>
        <p:spPr>
          <a:xfrm>
            <a:off x="8574653" y="294538"/>
            <a:ext cx="3157997" cy="1033669"/>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pl-PL" sz="4000">
              <a:solidFill>
                <a:srgbClr val="FFFFFF"/>
              </a:solidFill>
            </a:endParaRPr>
          </a:p>
        </p:txBody>
      </p:sp>
      <p:sp>
        <p:nvSpPr>
          <p:cNvPr id="23" name="Symbol zastępczy zawartości 2">
            <a:extLst>
              <a:ext uri="{FF2B5EF4-FFF2-40B4-BE49-F238E27FC236}">
                <a16:creationId xmlns:a16="http://schemas.microsoft.com/office/drawing/2014/main" id="{3022AFF4-47BE-6B83-5C69-9D93787E272D}"/>
              </a:ext>
            </a:extLst>
          </p:cNvPr>
          <p:cNvSpPr txBox="1">
            <a:spLocks/>
          </p:cNvSpPr>
          <p:nvPr/>
        </p:nvSpPr>
        <p:spPr>
          <a:xfrm>
            <a:off x="152400" y="1771048"/>
            <a:ext cx="11874500" cy="493775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l-PL" b="0" cap="none" spc="0">
              <a:ln w="0">
                <a:solidFill>
                  <a:schemeClr val="tx1"/>
                </a:solidFill>
              </a:ln>
              <a:solidFill>
                <a:schemeClr val="tx1"/>
              </a:solidFill>
              <a:effectLst>
                <a:outerShdw blurRad="38100" dist="19050" dir="2700000" algn="tl" rotWithShape="0">
                  <a:schemeClr val="dk1">
                    <a:alpha val="40000"/>
                  </a:schemeClr>
                </a:outerShdw>
              </a:effectLst>
            </a:endParaRPr>
          </a:p>
        </p:txBody>
      </p:sp>
      <p:sp>
        <p:nvSpPr>
          <p:cNvPr id="24" name="Tytuł 1">
            <a:extLst>
              <a:ext uri="{FF2B5EF4-FFF2-40B4-BE49-F238E27FC236}">
                <a16:creationId xmlns:a16="http://schemas.microsoft.com/office/drawing/2014/main" id="{EE4D0695-7725-4344-C314-C9A916A150F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endParaRPr>
          </a:p>
        </p:txBody>
      </p:sp>
      <p:sp>
        <p:nvSpPr>
          <p:cNvPr id="25" name="Rectangle 2">
            <a:extLst>
              <a:ext uri="{FF2B5EF4-FFF2-40B4-BE49-F238E27FC236}">
                <a16:creationId xmlns:a16="http://schemas.microsoft.com/office/drawing/2014/main" id="{6459E11F-90C6-F3F2-048F-22707A15BF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2968032"/>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3.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5.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7.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4.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9.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7.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4.xml"/><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3" Type="http://schemas.openxmlformats.org/officeDocument/2006/relationships/image" Target="file:////Users/krzysztof/Library/Group%20Containers/UBF8T346G9.ms/WebArchiveCopyPasteTempFiles/com.microsoft.Word/S%25C5%2582o%25C5%2584ce_%25283%2529.jpg" TargetMode="External"/><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1.xm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3.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00.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01.xml"/><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0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03.xm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8.xm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0.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11.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13.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14.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15.xml"/><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17.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18.xml"/><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24.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5.xml"/><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6.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5.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6.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37.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38.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39.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343.xm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4.xml"/><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5.xml"/><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6.xml"/><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47.xml"/><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8.xml"/><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49.xml"/><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50.xml"/><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51.xml"/><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5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53.xml"/><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54.xml"/><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55.xml"/><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6.xml"/><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57.xm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358.xml"/><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59.xml"/><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60.xml"/><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61.xml"/><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6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63.xml"/><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364.xml"/><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365.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66.xm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367.xml"/><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368.xml"/><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369.xml"/><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370.xml"/><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2" Type="http://schemas.openxmlformats.org/officeDocument/2006/relationships/notesSlide" Target="../notesSlides/notesSlide371.xml"/><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37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373.xml"/><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2" Type="http://schemas.openxmlformats.org/officeDocument/2006/relationships/notesSlide" Target="../notesSlides/notesSlide374.xml"/><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2" Type="http://schemas.openxmlformats.org/officeDocument/2006/relationships/notesSlide" Target="../notesSlides/notesSlide375.xml"/><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376.xml"/><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377.xml"/><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2" Type="http://schemas.openxmlformats.org/officeDocument/2006/relationships/notesSlide" Target="../notesSlides/notesSlide378.xml"/><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379.xml"/><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2" Type="http://schemas.openxmlformats.org/officeDocument/2006/relationships/notesSlide" Target="../notesSlides/notesSlide380.xml"/><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2" Type="http://schemas.openxmlformats.org/officeDocument/2006/relationships/notesSlide" Target="../notesSlides/notesSlide381.xml"/><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2" Type="http://schemas.openxmlformats.org/officeDocument/2006/relationships/notesSlide" Target="../notesSlides/notesSlide38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00.xml.rels><?xml version="1.0" encoding="UTF-8" standalone="yes"?>
<Relationships xmlns="http://schemas.openxmlformats.org/package/2006/relationships"><Relationship Id="rId2" Type="http://schemas.openxmlformats.org/officeDocument/2006/relationships/notesSlide" Target="../notesSlides/notesSlide383.xml"/><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notesSlide" Target="../notesSlides/notesSlide384.xml"/><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85.xml"/><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2" Type="http://schemas.openxmlformats.org/officeDocument/2006/relationships/notesSlide" Target="../notesSlides/notesSlide386.xml"/><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87.xml"/><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2" Type="http://schemas.openxmlformats.org/officeDocument/2006/relationships/notesSlide" Target="../notesSlides/notesSlide388.xml"/><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389.xml"/><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2" Type="http://schemas.openxmlformats.org/officeDocument/2006/relationships/notesSlide" Target="../notesSlides/notesSlide390.xml"/><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2" Type="http://schemas.openxmlformats.org/officeDocument/2006/relationships/notesSlide" Target="../notesSlides/notesSlide391.xml"/><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2" Type="http://schemas.openxmlformats.org/officeDocument/2006/relationships/notesSlide" Target="../notesSlides/notesSlide39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393.xml"/><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2" Type="http://schemas.openxmlformats.org/officeDocument/2006/relationships/notesSlide" Target="../notesSlides/notesSlide394.xml"/><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2" Type="http://schemas.openxmlformats.org/officeDocument/2006/relationships/notesSlide" Target="../notesSlides/notesSlide395.xml"/><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396.xml"/><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397.xml"/><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398.xml"/><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2" Type="http://schemas.openxmlformats.org/officeDocument/2006/relationships/notesSlide" Target="../notesSlides/notesSlide399.xml"/><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400.xml"/><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401.xml"/><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2" Type="http://schemas.openxmlformats.org/officeDocument/2006/relationships/notesSlide" Target="../notesSlides/notesSlide40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0.xml.rels><?xml version="1.0" encoding="UTF-8" standalone="yes"?>
<Relationships xmlns="http://schemas.openxmlformats.org/package/2006/relationships"><Relationship Id="rId2" Type="http://schemas.openxmlformats.org/officeDocument/2006/relationships/notesSlide" Target="../notesSlides/notesSlide403.xml"/><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2" Type="http://schemas.openxmlformats.org/officeDocument/2006/relationships/notesSlide" Target="../notesSlides/notesSlide404.xml"/><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2" Type="http://schemas.openxmlformats.org/officeDocument/2006/relationships/notesSlide" Target="../notesSlides/notesSlide405.xml"/><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2" Type="http://schemas.openxmlformats.org/officeDocument/2006/relationships/notesSlide" Target="../notesSlides/notesSlide406.xml"/><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2" Type="http://schemas.openxmlformats.org/officeDocument/2006/relationships/notesSlide" Target="../notesSlides/notesSlide407.xml"/><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2" Type="http://schemas.openxmlformats.org/officeDocument/2006/relationships/notesSlide" Target="../notesSlides/notesSlide408.xml"/><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notesSlide" Target="../notesSlides/notesSlide409.xml"/><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2" Type="http://schemas.openxmlformats.org/officeDocument/2006/relationships/notesSlide" Target="../notesSlides/notesSlide410.xml"/><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2" Type="http://schemas.openxmlformats.org/officeDocument/2006/relationships/notesSlide" Target="../notesSlides/notesSlide411.xml"/><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2" Type="http://schemas.openxmlformats.org/officeDocument/2006/relationships/notesSlide" Target="../notesSlides/notesSlide4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0.xml.rels><?xml version="1.0" encoding="UTF-8" standalone="yes"?>
<Relationships xmlns="http://schemas.openxmlformats.org/package/2006/relationships"><Relationship Id="rId2" Type="http://schemas.openxmlformats.org/officeDocument/2006/relationships/notesSlide" Target="../notesSlides/notesSlide413.xml"/><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2" Type="http://schemas.openxmlformats.org/officeDocument/2006/relationships/notesSlide" Target="../notesSlides/notesSlide414.xml"/><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2" Type="http://schemas.openxmlformats.org/officeDocument/2006/relationships/notesSlide" Target="../notesSlides/notesSlide415.xml"/><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2" Type="http://schemas.openxmlformats.org/officeDocument/2006/relationships/notesSlide" Target="../notesSlides/notesSlide416.xml"/><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2" Type="http://schemas.openxmlformats.org/officeDocument/2006/relationships/notesSlide" Target="../notesSlides/notesSlide417.xml"/><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2" Type="http://schemas.openxmlformats.org/officeDocument/2006/relationships/notesSlide" Target="../notesSlides/notesSlide418.xml"/><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2" Type="http://schemas.openxmlformats.org/officeDocument/2006/relationships/notesSlide" Target="../notesSlides/notesSlide419.xml"/><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2" Type="http://schemas.openxmlformats.org/officeDocument/2006/relationships/notesSlide" Target="../notesSlides/notesSlide420.xml"/><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2" Type="http://schemas.openxmlformats.org/officeDocument/2006/relationships/notesSlide" Target="../notesSlides/notesSlide421.xml"/><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2" Type="http://schemas.openxmlformats.org/officeDocument/2006/relationships/notesSlide" Target="../notesSlides/notesSlide4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0.xml.rels><?xml version="1.0" encoding="UTF-8" standalone="yes"?>
<Relationships xmlns="http://schemas.openxmlformats.org/package/2006/relationships"><Relationship Id="rId2" Type="http://schemas.openxmlformats.org/officeDocument/2006/relationships/notesSlide" Target="../notesSlides/notesSlide423.xml"/><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2" Type="http://schemas.openxmlformats.org/officeDocument/2006/relationships/notesSlide" Target="../notesSlides/notesSlide424.xml"/><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2" Type="http://schemas.openxmlformats.org/officeDocument/2006/relationships/notesSlide" Target="../notesSlides/notesSlide425.xml"/><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2" Type="http://schemas.openxmlformats.org/officeDocument/2006/relationships/notesSlide" Target="../notesSlides/notesSlide426.xml"/><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2" Type="http://schemas.openxmlformats.org/officeDocument/2006/relationships/notesSlide" Target="../notesSlides/notesSlide427.xml"/><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2" Type="http://schemas.openxmlformats.org/officeDocument/2006/relationships/notesSlide" Target="../notesSlides/notesSlide428.xml"/><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2" Type="http://schemas.openxmlformats.org/officeDocument/2006/relationships/notesSlide" Target="../notesSlides/notesSlide429.xml"/><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2" Type="http://schemas.openxmlformats.org/officeDocument/2006/relationships/notesSlide" Target="../notesSlides/notesSlide430.xml"/><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2" Type="http://schemas.openxmlformats.org/officeDocument/2006/relationships/notesSlide" Target="../notesSlides/notesSlide431.xml"/><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2" Type="http://schemas.openxmlformats.org/officeDocument/2006/relationships/notesSlide" Target="../notesSlides/notesSlide4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0.xml.rels><?xml version="1.0" encoding="UTF-8" standalone="yes"?>
<Relationships xmlns="http://schemas.openxmlformats.org/package/2006/relationships"><Relationship Id="rId2" Type="http://schemas.openxmlformats.org/officeDocument/2006/relationships/notesSlide" Target="../notesSlides/notesSlide433.xml"/><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2" Type="http://schemas.openxmlformats.org/officeDocument/2006/relationships/notesSlide" Target="../notesSlides/notesSlide434.xml"/><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435.xml"/><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436.xml"/><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2" Type="http://schemas.openxmlformats.org/officeDocument/2006/relationships/notesSlide" Target="../notesSlides/notesSlide437.xml"/><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2" Type="http://schemas.openxmlformats.org/officeDocument/2006/relationships/notesSlide" Target="../notesSlides/notesSlide438.xml"/><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439.xml"/><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2" Type="http://schemas.openxmlformats.org/officeDocument/2006/relationships/notesSlide" Target="../notesSlides/notesSlide440.xml"/><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2" Type="http://schemas.openxmlformats.org/officeDocument/2006/relationships/notesSlide" Target="../notesSlides/notesSlide441.xml"/><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42.xml"/><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43.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46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44.xml"/><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46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45.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46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46.xml"/><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47.xml"/><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48.xml"/><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449.xml"/><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450.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46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51.xml"/><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46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52.xml"/><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453.xml"/><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2" Type="http://schemas.openxmlformats.org/officeDocument/2006/relationships/notesSlide" Target="../notesSlides/notesSlide454.xml"/><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55.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47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56.xml"/><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57.xml"/><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58.xml"/><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59.xml"/><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2" Type="http://schemas.openxmlformats.org/officeDocument/2006/relationships/notesSlide" Target="../notesSlides/notesSlide460.xml"/><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461.xml"/><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6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463.xml"/><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64.xml"/><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482.xml.rels><?xml version="1.0" encoding="UTF-8" standalone="yes"?>
<Relationships xmlns="http://schemas.openxmlformats.org/package/2006/relationships"><Relationship Id="rId2" Type="http://schemas.openxmlformats.org/officeDocument/2006/relationships/notesSlide" Target="../notesSlides/notesSlide465.xml"/><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2" Type="http://schemas.openxmlformats.org/officeDocument/2006/relationships/notesSlide" Target="../notesSlides/notesSlide466.xml"/><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2" Type="http://schemas.openxmlformats.org/officeDocument/2006/relationships/notesSlide" Target="../notesSlides/notesSlide467.xml"/><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2" Type="http://schemas.openxmlformats.org/officeDocument/2006/relationships/notesSlide" Target="../notesSlides/notesSlide468.xml"/><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2" Type="http://schemas.openxmlformats.org/officeDocument/2006/relationships/notesSlide" Target="../notesSlides/notesSlide469.xml"/><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2" Type="http://schemas.openxmlformats.org/officeDocument/2006/relationships/notesSlide" Target="../notesSlides/notesSlide470.xml"/><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2" Type="http://schemas.openxmlformats.org/officeDocument/2006/relationships/notesSlide" Target="../notesSlides/notesSlide471.xml"/><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2" Type="http://schemas.openxmlformats.org/officeDocument/2006/relationships/notesSlide" Target="../notesSlides/notesSlide47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0.xml.rels><?xml version="1.0" encoding="UTF-8" standalone="yes"?>
<Relationships xmlns="http://schemas.openxmlformats.org/package/2006/relationships"><Relationship Id="rId2" Type="http://schemas.openxmlformats.org/officeDocument/2006/relationships/notesSlide" Target="../notesSlides/notesSlide473.xml"/><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2" Type="http://schemas.openxmlformats.org/officeDocument/2006/relationships/notesSlide" Target="../notesSlides/notesSlide474.xml"/><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2" Type="http://schemas.openxmlformats.org/officeDocument/2006/relationships/notesSlide" Target="../notesSlides/notesSlide475.xml"/><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2" Type="http://schemas.openxmlformats.org/officeDocument/2006/relationships/notesSlide" Target="../notesSlides/notesSlide476.xml"/><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2" Type="http://schemas.openxmlformats.org/officeDocument/2006/relationships/notesSlide" Target="../notesSlides/notesSlide477.xml"/><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2" Type="http://schemas.openxmlformats.org/officeDocument/2006/relationships/notesSlide" Target="../notesSlides/notesSlide478.xml"/><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2" Type="http://schemas.openxmlformats.org/officeDocument/2006/relationships/notesSlide" Target="../notesSlides/notesSlide479.xml"/><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2" Type="http://schemas.openxmlformats.org/officeDocument/2006/relationships/notesSlide" Target="../notesSlides/notesSlide480.xml"/><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2" Type="http://schemas.openxmlformats.org/officeDocument/2006/relationships/notesSlide" Target="../notesSlides/notesSlide481.xml"/><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2" Type="http://schemas.openxmlformats.org/officeDocument/2006/relationships/notesSlide" Target="../notesSlides/notesSlide48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00.xml.rels><?xml version="1.0" encoding="UTF-8" standalone="yes"?>
<Relationships xmlns="http://schemas.openxmlformats.org/package/2006/relationships"><Relationship Id="rId2" Type="http://schemas.openxmlformats.org/officeDocument/2006/relationships/notesSlide" Target="../notesSlides/notesSlide483.xml"/><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2" Type="http://schemas.openxmlformats.org/officeDocument/2006/relationships/notesSlide" Target="../notesSlides/notesSlide484.xml"/><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2" Type="http://schemas.openxmlformats.org/officeDocument/2006/relationships/notesSlide" Target="../notesSlides/notesSlide485.xml"/><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2" Type="http://schemas.openxmlformats.org/officeDocument/2006/relationships/notesSlide" Target="../notesSlides/notesSlide486.xml"/><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2" Type="http://schemas.openxmlformats.org/officeDocument/2006/relationships/notesSlide" Target="../notesSlides/notesSlide487.xml"/><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488.xml"/><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489.xml"/><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490.xml"/><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2" Type="http://schemas.openxmlformats.org/officeDocument/2006/relationships/notesSlide" Target="../notesSlides/notesSlide491.xml"/><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2" Type="http://schemas.openxmlformats.org/officeDocument/2006/relationships/notesSlide" Target="../notesSlides/notesSlide49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0.xml.rels><?xml version="1.0" encoding="UTF-8" standalone="yes"?>
<Relationships xmlns="http://schemas.openxmlformats.org/package/2006/relationships"><Relationship Id="rId2" Type="http://schemas.openxmlformats.org/officeDocument/2006/relationships/notesSlide" Target="../notesSlides/notesSlide493.xml"/><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2" Type="http://schemas.openxmlformats.org/officeDocument/2006/relationships/notesSlide" Target="../notesSlides/notesSlide494.xml"/><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2" Type="http://schemas.openxmlformats.org/officeDocument/2006/relationships/notesSlide" Target="../notesSlides/notesSlide49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1.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7.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2" name="Łącznik prosty 11">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13" name="Łącznik prosty 12">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4" name="pole tekstowe 13">
            <a:extLst>
              <a:ext uri="{FF2B5EF4-FFF2-40B4-BE49-F238E27FC236}">
                <a16:creationId xmlns:a16="http://schemas.microsoft.com/office/drawing/2014/main" id="{25211729-48F2-7E4B-949B-651DDA477AB3}"/>
              </a:ext>
            </a:extLst>
          </p:cNvPr>
          <p:cNvSpPr txBox="1"/>
          <p:nvPr/>
        </p:nvSpPr>
        <p:spPr>
          <a:xfrm>
            <a:off x="4744359" y="2556328"/>
            <a:ext cx="6740976" cy="1754326"/>
          </a:xfrm>
          <a:prstGeom prst="rect">
            <a:avLst/>
          </a:prstGeom>
          <a:noFill/>
        </p:spPr>
        <p:txBody>
          <a:bodyPr wrap="square" lIns="91440" tIns="45720" rIns="91440" bIns="45720" rtlCol="0" anchor="t">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l-PL" sz="2700" b="1">
                <a:solidFill>
                  <a:srgbClr val="C00000"/>
                </a:solidFill>
                <a:latin typeface="Poppins"/>
                <a:ea typeface="Lato Black"/>
                <a:cs typeface="Poppins"/>
              </a:rPr>
              <a:t>Kompetencje Fotowoltaiczne – podłączenia i konfigurowania systemów fotowoltaicznych</a:t>
            </a:r>
          </a:p>
          <a:p>
            <a:pPr algn="just"/>
            <a:endParaRPr lang="pl-PL" sz="2700" b="1">
              <a:solidFill>
                <a:srgbClr val="C00000"/>
              </a:solidFill>
              <a:latin typeface="Poppins"/>
              <a:ea typeface="Lato Black"/>
              <a:cs typeface="Poppins"/>
            </a:endParaRPr>
          </a:p>
        </p:txBody>
      </p:sp>
      <p:grpSp>
        <p:nvGrpSpPr>
          <p:cNvPr id="5" name="Grupa 4">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8" name="Łącznik prosty 7">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9" name="Łącznik prosty 8">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10" name="Łącznik prosty 9">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11" name="Łącznik prosty 10">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6"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7" name="Obraz 6"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79375" y="1163135"/>
            <a:ext cx="4667250" cy="4705350"/>
          </a:xfrm>
          <a:prstGeom prst="rect">
            <a:avLst/>
          </a:prstGeom>
        </p:spPr>
      </p:pic>
      <p:sp>
        <p:nvSpPr>
          <p:cNvPr id="2" name="pole tekstowe 1">
            <a:extLst>
              <a:ext uri="{FF2B5EF4-FFF2-40B4-BE49-F238E27FC236}">
                <a16:creationId xmlns:a16="http://schemas.microsoft.com/office/drawing/2014/main" id="{C69FCD17-7258-43BF-16F6-933EBD50A457}"/>
              </a:ext>
            </a:extLst>
          </p:cNvPr>
          <p:cNvSpPr txBox="1"/>
          <p:nvPr/>
        </p:nvSpPr>
        <p:spPr>
          <a:xfrm>
            <a:off x="4783275" y="5501488"/>
            <a:ext cx="6740976" cy="738664"/>
          </a:xfrm>
          <a:prstGeom prst="rect">
            <a:avLst/>
          </a:prstGeom>
          <a:noFill/>
        </p:spPr>
        <p:txBody>
          <a:bodyPr wrap="square">
            <a:spAutoFit/>
          </a:bodyPr>
          <a:lstStyle/>
          <a:p>
            <a:pPr algn="just">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a:t>
            </a:r>
            <a:br>
              <a:rPr lang="pl-PL" sz="1050" dirty="0">
                <a:effectLst/>
                <a:latin typeface="Tahoma" panose="020B0604030504040204" pitchFamily="34" charset="0"/>
                <a:ea typeface="Times New Roman" panose="02020603050405020304" pitchFamily="18" charset="0"/>
              </a:rPr>
            </a:br>
            <a:r>
              <a:rPr lang="pl-PL" sz="1050" dirty="0">
                <a:effectLst/>
                <a:latin typeface="Tahoma" panose="020B0604030504040204" pitchFamily="34" charset="0"/>
                <a:ea typeface="Times New Roman" panose="02020603050405020304" pitchFamily="18" charset="0"/>
              </a:rPr>
              <a:t>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5758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A647B-409A-2FC7-7C84-58A2F20F661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D539BC9-C2F6-94D4-D141-BF17AE5CB24B}"/>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0C8C860-AAAB-09BC-5304-98D73D4E89F4}"/>
                  </a:ext>
                </a:extLst>
              </p:cNvPr>
              <p:cNvSpPr>
                <a:spLocks noGrp="1"/>
              </p:cNvSpPr>
              <p:nvPr>
                <p:ph idx="4294967295"/>
              </p:nvPr>
            </p:nvSpPr>
            <p:spPr>
              <a:xfrm>
                <a:off x="0" y="1771650"/>
                <a:ext cx="5943600" cy="4937125"/>
              </a:xfrm>
              <a:prstGeom prst="rect">
                <a:avLst/>
              </a:prstGeom>
            </p:spPr>
            <p:txBody>
              <a:bodyPr anchor="ctr">
                <a:noAutofit/>
              </a:bodyPr>
              <a:lstStyle/>
              <a:p>
                <a:pPr marL="0" indent="0">
                  <a:buNone/>
                </a:pPr>
                <a:r>
                  <a:rPr lang="pl-PL">
                    <a:solidFill>
                      <a:schemeClr val="tx1"/>
                    </a:solidFill>
                  </a:rPr>
                  <a:t>Dla wyłączników o charakterystyce wyzwalania C - zakres działania wyzwalacza zwarciowego zawarty jest w przedziale 5 – 10 krotnej wartości prądu znamionowego (</a:t>
                </a:r>
                <a14:m>
                  <m:oMath xmlns:m="http://schemas.openxmlformats.org/officeDocument/2006/math">
                    <m:r>
                      <a:rPr lang="pl-PL" i="1">
                        <a:solidFill>
                          <a:schemeClr val="tx1"/>
                        </a:solidFill>
                        <a:latin typeface="Cambria Math" panose="02040503050406030204" pitchFamily="18" charset="0"/>
                      </a:rPr>
                      <m:t>5−10∙</m:t>
                    </m:r>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𝑁</m:t>
                        </m:r>
                      </m:sub>
                    </m:sSub>
                  </m:oMath>
                </a14:m>
                <a:r>
                  <a:rPr lang="pl-PL">
                    <a:solidFill>
                      <a:schemeClr val="tx1"/>
                    </a:solidFill>
                  </a:rPr>
                  <a:t>)</a:t>
                </a:r>
              </a:p>
            </p:txBody>
          </p:sp>
        </mc:Choice>
        <mc:Fallback xmlns="">
          <p:sp>
            <p:nvSpPr>
              <p:cNvPr id="3" name="Symbol zastępczy zawartości 2">
                <a:extLst>
                  <a:ext uri="{FF2B5EF4-FFF2-40B4-BE49-F238E27FC236}">
                    <a16:creationId xmlns:a16="http://schemas.microsoft.com/office/drawing/2014/main" id="{60C8C860-AAAB-09BC-5304-98D73D4E89F4}"/>
                  </a:ext>
                </a:extLst>
              </p:cNvPr>
              <p:cNvSpPr>
                <a:spLocks noGrp="1" noRot="1" noChangeAspect="1" noMove="1" noResize="1" noEditPoints="1" noAdjustHandles="1" noChangeArrowheads="1" noChangeShapeType="1" noTextEdit="1"/>
              </p:cNvSpPr>
              <p:nvPr>
                <p:ph idx="4294967295"/>
              </p:nvPr>
            </p:nvSpPr>
            <p:spPr>
              <a:xfrm>
                <a:off x="0" y="1771650"/>
                <a:ext cx="5943600" cy="4937125"/>
              </a:xfrm>
              <a:prstGeom prst="rect">
                <a:avLst/>
              </a:prstGeom>
              <a:blipFill>
                <a:blip r:embed="rId3"/>
                <a:stretch>
                  <a:fillRect l="-2051"/>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7BA23002-EA18-513F-50C3-5B1D8504E5E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D2DEB956-35B0-9B61-5875-CD8FFDD365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6521420-5E7B-9350-0CC6-7D5ECEEECF7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BA5B620B-3141-3D70-A5FC-E450079916F4}"/>
              </a:ext>
            </a:extLst>
          </p:cNvPr>
          <p:cNvPicPr/>
          <p:nvPr/>
        </p:nvPicPr>
        <p:blipFill>
          <a:blip r:embed="rId4"/>
          <a:stretch>
            <a:fillRect/>
          </a:stretch>
        </p:blipFill>
        <p:spPr>
          <a:xfrm>
            <a:off x="6096001" y="1765598"/>
            <a:ext cx="6096000" cy="4597061"/>
          </a:xfrm>
          <a:prstGeom prst="rect">
            <a:avLst/>
          </a:prstGeom>
        </p:spPr>
      </p:pic>
    </p:spTree>
    <p:extLst>
      <p:ext uri="{BB962C8B-B14F-4D97-AF65-F5344CB8AC3E}">
        <p14:creationId xmlns:p14="http://schemas.microsoft.com/office/powerpoint/2010/main" val="74575233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022E5-7A2A-9BF4-0360-71BCB8D975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E1E3927-E8AD-974D-E49D-D67C3B367A0F}"/>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32924E9-AA2C-47DD-0D1F-03B1739442C1}"/>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solidFill>
                      <a:schemeClr val="tx1"/>
                    </a:solidFill>
                  </a:rPr>
                  <a:t>Samoczynne wyłączenie zasilania w sieci IT.</a:t>
                </a:r>
              </a:p>
              <a:p>
                <a:pPr marL="0" indent="0">
                  <a:buNone/>
                </a:pPr>
                <a:r>
                  <a:rPr lang="pl-PL">
                    <a:solidFill>
                      <a:schemeClr val="tx1"/>
                    </a:solidFill>
                  </a:rPr>
                  <a:t>W układzie sieci IT punkt gwiazdowy transformatora jest izolowany lub uziemiony przez dużą impedancję (np. iskiernik). Przy pojedynczym uszkodzeniu pętla zwarcia nie zamyka się a płynący mały prąd ma charakter pojemnościowy. W związku z tym samoczynne wyłączenie zasilania nie jest bezwzględnie wymagane pod warunkiem, że spełniony jest następujący warunek:</a:t>
                </a:r>
              </a:p>
              <a:p>
                <a:pPr marL="0" indent="0">
                  <a:buNone/>
                </a:pPr>
                <a14:m>
                  <m:oMathPara xmlns:m="http://schemas.openxmlformats.org/officeDocument/2006/math">
                    <m:oMathParaPr>
                      <m:jc m:val="centerGroup"/>
                    </m:oMathParaPr>
                    <m:oMath xmlns:m="http://schemas.openxmlformats.org/officeDocument/2006/math">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𝑹</m:t>
                          </m:r>
                        </m:e>
                        <m:sub>
                          <m:r>
                            <a:rPr lang="pl-PL" sz="3200" b="1" i="1">
                              <a:solidFill>
                                <a:schemeClr val="tx1"/>
                              </a:solidFill>
                              <a:latin typeface="Cambria Math" panose="02040503050406030204" pitchFamily="18" charset="0"/>
                            </a:rPr>
                            <m:t>𝑨</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𝒅</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𝑳</m:t>
                          </m:r>
                        </m:sub>
                      </m:sSub>
                    </m:oMath>
                  </m:oMathPara>
                </a14:m>
                <a:endParaRPr lang="pl-PL" sz="3200" b="1">
                  <a:solidFill>
                    <a:schemeClr val="tx1"/>
                  </a:solidFill>
                </a:endParaRPr>
              </a:p>
            </p:txBody>
          </p:sp>
        </mc:Choice>
        <mc:Fallback xmlns="">
          <p:sp>
            <p:nvSpPr>
              <p:cNvPr id="3" name="Symbol zastępczy zawartości 2">
                <a:extLst>
                  <a:ext uri="{FF2B5EF4-FFF2-40B4-BE49-F238E27FC236}">
                    <a16:creationId xmlns:a16="http://schemas.microsoft.com/office/drawing/2014/main" id="{A32924E9-AA2C-47DD-0D1F-03B1739442C1}"/>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8CB56EC6-631A-09DD-D591-F6D986886E3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B5E34D0F-A2B2-9922-9981-FB98C4BF60F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008843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05863-996C-65B4-F834-9F8633C3207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81821CD-4431-3AC1-8F6E-A3DD84A7732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D80809D-B456-B4EF-3851-76E12103F130}"/>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𝑹</m:t>
                        </m:r>
                      </m:e>
                      <m:sub>
                        <m:r>
                          <a:rPr lang="pl-PL" b="1" i="1">
                            <a:solidFill>
                              <a:schemeClr val="tx1"/>
                            </a:solidFill>
                            <a:latin typeface="Cambria Math" panose="02040503050406030204" pitchFamily="18" charset="0"/>
                          </a:rPr>
                          <m:t>𝑨</m:t>
                        </m:r>
                      </m:sub>
                    </m:sSub>
                  </m:oMath>
                </a14:m>
                <a:r>
                  <a:rPr lang="pl-PL" b="1">
                    <a:solidFill>
                      <a:schemeClr val="tx1"/>
                    </a:solidFill>
                  </a:rPr>
                  <a:t> </a:t>
                </a:r>
                <a:r>
                  <a:rPr lang="pl-PL">
                    <a:solidFill>
                      <a:schemeClr val="tx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𝒅</m:t>
                        </m:r>
                      </m:sub>
                    </m:sSub>
                  </m:oMath>
                </a14:m>
                <a:r>
                  <a:rPr lang="pl-PL" b="1">
                    <a:solidFill>
                      <a:schemeClr val="tx1"/>
                    </a:solidFill>
                  </a:rPr>
                  <a:t> </a:t>
                </a:r>
                <a:r>
                  <a:rPr lang="pl-PL">
                    <a:solidFill>
                      <a:schemeClr val="tx1"/>
                    </a:solidFill>
                  </a:rPr>
                  <a:t>- prąd </a:t>
                </a:r>
                <a:r>
                  <a:rPr lang="pl-PL" err="1">
                    <a:solidFill>
                      <a:schemeClr val="tx1"/>
                    </a:solidFill>
                  </a:rPr>
                  <a:t>uszkodzeniowy</a:t>
                </a:r>
                <a:r>
                  <a:rPr lang="pl-PL">
                    <a:solidFill>
                      <a:schemeClr val="tx1"/>
                    </a:solidFill>
                  </a:rPr>
                  <a:t> pojedynczego zwarcia z ziemią o pomijalnej impedancji między przewodem liniowym i częścią przewodzącą dostępną. Przy wyznaczaniu wartości prądu Id należy uwzględnić prądy upływowe oraz całkowitą impedancję uziemienia instalacji elektrycznej, </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𝑳</m:t>
                        </m:r>
                      </m:sub>
                    </m:sSub>
                  </m:oMath>
                </a14:m>
                <a:r>
                  <a:rPr lang="pl-PL" b="1">
                    <a:solidFill>
                      <a:schemeClr val="tx1"/>
                    </a:solidFill>
                  </a:rPr>
                  <a:t> </a:t>
                </a:r>
                <a:r>
                  <a:rPr lang="pl-PL">
                    <a:solidFill>
                      <a:schemeClr val="tx1"/>
                    </a:solidFill>
                  </a:rPr>
                  <a:t>- napięcie dotykowe dopuszczalne długotrwale.</a:t>
                </a:r>
              </a:p>
            </p:txBody>
          </p:sp>
        </mc:Choice>
        <mc:Fallback xmlns="">
          <p:sp>
            <p:nvSpPr>
              <p:cNvPr id="3" name="Symbol zastępczy zawartości 2">
                <a:extLst>
                  <a:ext uri="{FF2B5EF4-FFF2-40B4-BE49-F238E27FC236}">
                    <a16:creationId xmlns:a16="http://schemas.microsoft.com/office/drawing/2014/main" id="{0D80809D-B456-B4EF-3851-76E12103F130}"/>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r="-719"/>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D79B40A8-97B4-0AB5-0A3C-3E6D54241B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ACF1FB74-4B2D-6B78-9B6E-1E6CF88961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64886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7F9D5-EB18-145D-6CF2-D9625622864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2A1024C-C90C-558D-6E19-DD55F41847B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E88DC40-8453-2AC0-C6B4-EC445DF967AA}"/>
              </a:ext>
            </a:extLst>
          </p:cNvPr>
          <p:cNvSpPr>
            <a:spLocks noGrp="1"/>
          </p:cNvSpPr>
          <p:nvPr>
            <p:ph idx="4294967295"/>
          </p:nvPr>
        </p:nvSpPr>
        <p:spPr>
          <a:xfrm>
            <a:off x="0" y="1771650"/>
            <a:ext cx="4114800" cy="4908550"/>
          </a:xfrm>
          <a:prstGeom prst="rect">
            <a:avLst/>
          </a:prstGeom>
        </p:spPr>
        <p:txBody>
          <a:bodyPr anchor="ctr">
            <a:noAutofit/>
          </a:bodyPr>
          <a:lstStyle/>
          <a:p>
            <a:pPr marL="0" indent="0">
              <a:buNone/>
            </a:pPr>
            <a:r>
              <a:rPr lang="pl-PL"/>
              <a:t>Pojedyncze zwarcie z ziemią w układzie sieci IT</a:t>
            </a:r>
          </a:p>
        </p:txBody>
      </p:sp>
      <p:sp>
        <p:nvSpPr>
          <p:cNvPr id="6" name="Tytuł 1">
            <a:extLst>
              <a:ext uri="{FF2B5EF4-FFF2-40B4-BE49-F238E27FC236}">
                <a16:creationId xmlns:a16="http://schemas.microsoft.com/office/drawing/2014/main" id="{DFB21141-679F-6D85-71E1-276D14FE14C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D6186283-7863-895D-9E4F-13724719F7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B669D2E-C409-30D0-4EC5-9ADEA03F3833}"/>
              </a:ext>
            </a:extLst>
          </p:cNvPr>
          <p:cNvPicPr>
            <a:picLocks noChangeAspect="1"/>
          </p:cNvPicPr>
          <p:nvPr/>
        </p:nvPicPr>
        <p:blipFill>
          <a:blip r:embed="rId3"/>
          <a:stretch>
            <a:fillRect/>
          </a:stretch>
        </p:blipFill>
        <p:spPr>
          <a:xfrm>
            <a:off x="4267200" y="1590738"/>
            <a:ext cx="7924796" cy="5262254"/>
          </a:xfrm>
          <a:prstGeom prst="rect">
            <a:avLst/>
          </a:prstGeom>
        </p:spPr>
      </p:pic>
    </p:spTree>
    <p:extLst>
      <p:ext uri="{BB962C8B-B14F-4D97-AF65-F5344CB8AC3E}">
        <p14:creationId xmlns:p14="http://schemas.microsoft.com/office/powerpoint/2010/main" val="68253774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F9EB9-1CC9-1635-DE0A-D9606DEDAA0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F1321EF-1ED5-1226-A908-709200C6F78D}"/>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51BB220F-37E4-4D81-DC0A-684584BDD3BC}"/>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przypadkach, gdy układ sieci IT stosowany jest ze względu na konieczność zapewnienia ciągłości zasilania, należy zastosować urządzenie monitorujące stan izolacji w celu wykrycia pojedynczego zwarcia z ziemią. Urządzenie to powinno uruchamiać sygnalizację akustyczną i/lub wizualną, która będzie aktywna przez cały czas trwania zwarcia. Jeśli zastosowano obie formy sygnalizacji — akustyczną i wizualną — dopuszcza się możliwość wyciszenia (skasowania) sygnalizacji dźwiękowej.</a:t>
            </a:r>
          </a:p>
        </p:txBody>
      </p:sp>
      <p:sp>
        <p:nvSpPr>
          <p:cNvPr id="6" name="Tytuł 1">
            <a:extLst>
              <a:ext uri="{FF2B5EF4-FFF2-40B4-BE49-F238E27FC236}">
                <a16:creationId xmlns:a16="http://schemas.microsoft.com/office/drawing/2014/main" id="{2D2E1C4F-4CE6-AFDC-0AB4-0D2771E408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21266FD5-CE4B-BE67-62FE-D6C101A2A27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86389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313AD-D237-9986-056A-27742EF1E66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7B92956-D473-9BDC-8163-EE46DF81E0CC}"/>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C8E77C2-E661-5BA5-10FB-274FCA6C552D}"/>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Zaleca się możliwie szybkie usunięcie pojedynczego zwarcia z ziemią, ponieważ prowadzi ono do wzrostu napięcia w pozostałych fazach względem ziemi o </a:t>
                </a:r>
                <a14:m>
                  <m:oMath xmlns:m="http://schemas.openxmlformats.org/officeDocument/2006/math">
                    <m:rad>
                      <m:radPr>
                        <m:degHide m:val="on"/>
                        <m:ctrlPr>
                          <a:rPr lang="pl-PL" i="1">
                            <a:solidFill>
                              <a:schemeClr val="tx1"/>
                            </a:solidFill>
                            <a:latin typeface="Cambria Math" panose="02040503050406030204" pitchFamily="18" charset="0"/>
                          </a:rPr>
                        </m:ctrlPr>
                      </m:radPr>
                      <m:deg/>
                      <m:e>
                        <m:r>
                          <a:rPr lang="pl-PL" i="1">
                            <a:solidFill>
                              <a:schemeClr val="tx1"/>
                            </a:solidFill>
                            <a:latin typeface="Cambria Math" panose="02040503050406030204" pitchFamily="18" charset="0"/>
                          </a:rPr>
                          <m:t>3</m:t>
                        </m:r>
                      </m:e>
                    </m:rad>
                  </m:oMath>
                </a14:m>
                <a:r>
                  <a:rPr lang="pl-PL">
                    <a:solidFill>
                      <a:schemeClr val="tx1"/>
                    </a:solidFill>
                  </a:rPr>
                  <a:t> razy. Stanowi to zagrożenie porażeniowe, szczególnie w sytuacji, gdy dojdzie do zwarcia z ziemią w drugiej fazie. Takie drugie zwarcie, które może wystąpić w zupełnie innym miejscu układu, przekształca się w podwójne zwarcie z ziemią, podczas którego przepływający prąd osiąga bardzo wysokie wartości.</a:t>
                </a:r>
              </a:p>
            </p:txBody>
          </p:sp>
        </mc:Choice>
        <mc:Fallback xmlns="">
          <p:sp>
            <p:nvSpPr>
              <p:cNvPr id="3" name="Symbol zastępczy zawartości 2">
                <a:extLst>
                  <a:ext uri="{FF2B5EF4-FFF2-40B4-BE49-F238E27FC236}">
                    <a16:creationId xmlns:a16="http://schemas.microsoft.com/office/drawing/2014/main" id="{AC8E77C2-E661-5BA5-10FB-274FCA6C552D}"/>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E45272F4-B448-EC44-8C62-FB92B8713B1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D5A56C61-A09E-CED0-7603-0D4AF64EE4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00536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8A754-8E18-47F6-2350-F634B2B841F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EC54822-2FC8-C07F-A4FE-367B1F9770E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158CC713-4010-5A6A-63B4-42906D7C6A81}"/>
              </a:ext>
            </a:extLst>
          </p:cNvPr>
          <p:cNvSpPr>
            <a:spLocks noGrp="1"/>
          </p:cNvSpPr>
          <p:nvPr>
            <p:ph idx="4294967295"/>
          </p:nvPr>
        </p:nvSpPr>
        <p:spPr>
          <a:xfrm>
            <a:off x="0" y="1771650"/>
            <a:ext cx="2819400" cy="4908550"/>
          </a:xfrm>
          <a:prstGeom prst="rect">
            <a:avLst/>
          </a:prstGeom>
        </p:spPr>
        <p:txBody>
          <a:bodyPr anchor="ctr">
            <a:noAutofit/>
          </a:bodyPr>
          <a:lstStyle/>
          <a:p>
            <a:pPr marL="0" indent="0">
              <a:buNone/>
            </a:pPr>
            <a:r>
              <a:rPr lang="pl-PL"/>
              <a:t>Podwójne zwarcie z ziemią w układzie sieci IT.</a:t>
            </a:r>
          </a:p>
        </p:txBody>
      </p:sp>
      <p:sp>
        <p:nvSpPr>
          <p:cNvPr id="6" name="Tytuł 1">
            <a:extLst>
              <a:ext uri="{FF2B5EF4-FFF2-40B4-BE49-F238E27FC236}">
                <a16:creationId xmlns:a16="http://schemas.microsoft.com/office/drawing/2014/main" id="{6635B75A-73D8-1D1A-AFCF-F886208E802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D7D2F1B2-810A-9643-A5BA-45452454D1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171BF115-D75F-F3CF-CF70-BF3A64B8BE2A}"/>
              </a:ext>
            </a:extLst>
          </p:cNvPr>
          <p:cNvPicPr>
            <a:picLocks noChangeAspect="1"/>
          </p:cNvPicPr>
          <p:nvPr/>
        </p:nvPicPr>
        <p:blipFill>
          <a:blip r:embed="rId3"/>
          <a:stretch>
            <a:fillRect/>
          </a:stretch>
        </p:blipFill>
        <p:spPr>
          <a:xfrm>
            <a:off x="3124200" y="1590738"/>
            <a:ext cx="9051145" cy="5267471"/>
          </a:xfrm>
          <a:prstGeom prst="rect">
            <a:avLst/>
          </a:prstGeom>
        </p:spPr>
      </p:pic>
    </p:spTree>
    <p:extLst>
      <p:ext uri="{BB962C8B-B14F-4D97-AF65-F5344CB8AC3E}">
        <p14:creationId xmlns:p14="http://schemas.microsoft.com/office/powerpoint/2010/main" val="16477092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8151F-5326-3C96-A11E-B844B0ED36A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794FA1B-7EE8-4B43-24BC-DB59AFE48B6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E60A2BBF-94E3-1AA5-26EE-61694E1238A6}"/>
              </a:ext>
            </a:extLst>
          </p:cNvPr>
          <p:cNvSpPr>
            <a:spLocks noGrp="1"/>
          </p:cNvSpPr>
          <p:nvPr>
            <p:ph idx="4294967295"/>
          </p:nvPr>
        </p:nvSpPr>
        <p:spPr>
          <a:xfrm>
            <a:off x="0" y="1771650"/>
            <a:ext cx="11874500" cy="3587750"/>
          </a:xfrm>
          <a:prstGeom prst="rect">
            <a:avLst/>
          </a:prstGeom>
        </p:spPr>
        <p:txBody>
          <a:bodyPr anchor="ctr">
            <a:noAutofit/>
          </a:bodyPr>
          <a:lstStyle/>
          <a:p>
            <a:pPr marL="0" indent="0">
              <a:buNone/>
            </a:pPr>
            <a:r>
              <a:rPr lang="pl-PL"/>
              <a:t>Warunki samoczynnego wyłączenia zasilania w przypadku podwójnego zwarcia z ziemią zależą od sposobu uziemienia części przewodzących dostępnych.</a:t>
            </a:r>
          </a:p>
          <a:p>
            <a:pPr>
              <a:buSzPct val="100000"/>
            </a:pPr>
            <a:r>
              <a:rPr lang="pl-PL"/>
              <a:t>Uziemienie indywidualne</a:t>
            </a:r>
          </a:p>
        </p:txBody>
      </p:sp>
      <p:sp>
        <p:nvSpPr>
          <p:cNvPr id="6" name="Tytuł 1">
            <a:extLst>
              <a:ext uri="{FF2B5EF4-FFF2-40B4-BE49-F238E27FC236}">
                <a16:creationId xmlns:a16="http://schemas.microsoft.com/office/drawing/2014/main" id="{B1D05FA8-D1CB-2073-2A53-E6A870F0F6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3FD01C54-53DC-0132-79FF-5B0E0CC427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46E9EA4-7907-DDCB-C0AF-599104CA9A57}"/>
              </a:ext>
            </a:extLst>
          </p:cNvPr>
          <p:cNvPicPr>
            <a:picLocks noChangeAspect="1"/>
          </p:cNvPicPr>
          <p:nvPr/>
        </p:nvPicPr>
        <p:blipFill>
          <a:blip r:embed="rId3"/>
          <a:stretch>
            <a:fillRect/>
          </a:stretch>
        </p:blipFill>
        <p:spPr>
          <a:xfrm>
            <a:off x="2932252" y="4759353"/>
            <a:ext cx="6327495" cy="1920846"/>
          </a:xfrm>
          <a:prstGeom prst="rect">
            <a:avLst/>
          </a:prstGeom>
        </p:spPr>
      </p:pic>
    </p:spTree>
    <p:extLst>
      <p:ext uri="{BB962C8B-B14F-4D97-AF65-F5344CB8AC3E}">
        <p14:creationId xmlns:p14="http://schemas.microsoft.com/office/powerpoint/2010/main" val="15571286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4CBF9-921D-14AE-0E37-E344C0EE10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26F6946-53EC-C028-614A-597F1ECFDF8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708F495-AA83-309B-A96E-D105C4E2C5A0}"/>
              </a:ext>
            </a:extLst>
          </p:cNvPr>
          <p:cNvSpPr>
            <a:spLocks noGrp="1"/>
          </p:cNvSpPr>
          <p:nvPr>
            <p:ph idx="4294967295"/>
          </p:nvPr>
        </p:nvSpPr>
        <p:spPr>
          <a:xfrm>
            <a:off x="0" y="1771650"/>
            <a:ext cx="11874500" cy="3587750"/>
          </a:xfrm>
          <a:prstGeom prst="rect">
            <a:avLst/>
          </a:prstGeom>
        </p:spPr>
        <p:txBody>
          <a:bodyPr anchor="ctr">
            <a:noAutofit/>
          </a:bodyPr>
          <a:lstStyle/>
          <a:p>
            <a:pPr>
              <a:buSzPct val="100000"/>
            </a:pPr>
            <a:r>
              <a:rPr lang="pl-PL"/>
              <a:t>Uziemienie grupowe</a:t>
            </a:r>
          </a:p>
        </p:txBody>
      </p:sp>
      <p:sp>
        <p:nvSpPr>
          <p:cNvPr id="6" name="Tytuł 1">
            <a:extLst>
              <a:ext uri="{FF2B5EF4-FFF2-40B4-BE49-F238E27FC236}">
                <a16:creationId xmlns:a16="http://schemas.microsoft.com/office/drawing/2014/main" id="{D32DD369-CE3B-2251-3FF3-13838922921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0BBC5A88-4D01-1861-8B80-DCA2B74047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B0297354-FD7B-8BD3-3516-7C1E6891BBB4}"/>
              </a:ext>
            </a:extLst>
          </p:cNvPr>
          <p:cNvPicPr>
            <a:picLocks noChangeAspect="1"/>
          </p:cNvPicPr>
          <p:nvPr/>
        </p:nvPicPr>
        <p:blipFill>
          <a:blip r:embed="rId3"/>
          <a:stretch>
            <a:fillRect/>
          </a:stretch>
        </p:blipFill>
        <p:spPr>
          <a:xfrm>
            <a:off x="1371599" y="4121963"/>
            <a:ext cx="9334719" cy="1824025"/>
          </a:xfrm>
          <a:prstGeom prst="rect">
            <a:avLst/>
          </a:prstGeom>
        </p:spPr>
      </p:pic>
    </p:spTree>
    <p:extLst>
      <p:ext uri="{BB962C8B-B14F-4D97-AF65-F5344CB8AC3E}">
        <p14:creationId xmlns:p14="http://schemas.microsoft.com/office/powerpoint/2010/main" val="25476101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532A9-FB29-24E2-14D2-88380EC8D4B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E71EAFB-998E-2BF4-2CFE-9AF9294BBA1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E35993C2-230E-32FB-CAB5-B347EDFAFB03}"/>
              </a:ext>
            </a:extLst>
          </p:cNvPr>
          <p:cNvSpPr>
            <a:spLocks noGrp="1"/>
          </p:cNvSpPr>
          <p:nvPr>
            <p:ph idx="4294967295"/>
          </p:nvPr>
        </p:nvSpPr>
        <p:spPr>
          <a:xfrm>
            <a:off x="0" y="1771650"/>
            <a:ext cx="11874500" cy="3587750"/>
          </a:xfrm>
          <a:prstGeom prst="rect">
            <a:avLst/>
          </a:prstGeom>
        </p:spPr>
        <p:txBody>
          <a:bodyPr anchor="ctr">
            <a:noAutofit/>
          </a:bodyPr>
          <a:lstStyle/>
          <a:p>
            <a:pPr>
              <a:buSzPct val="100000"/>
            </a:pPr>
            <a:r>
              <a:rPr lang="pl-PL"/>
              <a:t>Uziemienie zbiorowe</a:t>
            </a:r>
          </a:p>
        </p:txBody>
      </p:sp>
      <p:sp>
        <p:nvSpPr>
          <p:cNvPr id="6" name="Tytuł 1">
            <a:extLst>
              <a:ext uri="{FF2B5EF4-FFF2-40B4-BE49-F238E27FC236}">
                <a16:creationId xmlns:a16="http://schemas.microsoft.com/office/drawing/2014/main" id="{EAD18059-29DB-3383-3F49-B6E85C685EA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D65FF78F-7BB9-6E5E-2A55-1B6DE9F729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75C180DB-E392-2A4F-A44B-B029842F4C11}"/>
              </a:ext>
            </a:extLst>
          </p:cNvPr>
          <p:cNvPicPr>
            <a:picLocks noChangeAspect="1"/>
          </p:cNvPicPr>
          <p:nvPr/>
        </p:nvPicPr>
        <p:blipFill>
          <a:blip r:embed="rId3"/>
          <a:stretch>
            <a:fillRect/>
          </a:stretch>
        </p:blipFill>
        <p:spPr>
          <a:xfrm>
            <a:off x="1168573" y="4150918"/>
            <a:ext cx="9854854" cy="2226038"/>
          </a:xfrm>
          <a:prstGeom prst="rect">
            <a:avLst/>
          </a:prstGeom>
        </p:spPr>
      </p:pic>
    </p:spTree>
    <p:extLst>
      <p:ext uri="{BB962C8B-B14F-4D97-AF65-F5344CB8AC3E}">
        <p14:creationId xmlns:p14="http://schemas.microsoft.com/office/powerpoint/2010/main" val="28711505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48E03-A1AA-FEC4-B8D8-6FFE54E58A8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5382E8F-78FE-850F-EF86-7F42B944F4F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D0E2D354-B502-7684-12C7-57322D2A59DB}"/>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Przy uziemieniu indywidualnym lub grupowym, warunki samoczynnego wyłączenia zasilania są analogiczne jak dla układu TT (pętla zwarcia zamyka się przez ziemię). Przy uziemieniu zbiorowym, warunki samoczynnego wyłączenia zasilania są analogiczne jak dla układu TN (pętla zwarcia zamyka się galwanicznie po przewodach).</a:t>
            </a:r>
          </a:p>
        </p:txBody>
      </p:sp>
      <p:sp>
        <p:nvSpPr>
          <p:cNvPr id="6" name="Tytuł 1">
            <a:extLst>
              <a:ext uri="{FF2B5EF4-FFF2-40B4-BE49-F238E27FC236}">
                <a16:creationId xmlns:a16="http://schemas.microsoft.com/office/drawing/2014/main" id="{3C2FD6D9-ABD2-EBE0-F86B-2EBCC9733FD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EFAF1A0B-1E73-4024-839D-39B0F93B60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583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30B75-267B-31E5-AD08-7822A519DEB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D3ECD22-0827-839D-6DF5-632671EC9B39}"/>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7552E4F-727B-A5AB-8A29-2F1221416459}"/>
                  </a:ext>
                </a:extLst>
              </p:cNvPr>
              <p:cNvSpPr>
                <a:spLocks noGrp="1"/>
              </p:cNvSpPr>
              <p:nvPr>
                <p:ph idx="4294967295"/>
              </p:nvPr>
            </p:nvSpPr>
            <p:spPr>
              <a:xfrm>
                <a:off x="0" y="1771650"/>
                <a:ext cx="5943600" cy="4937125"/>
              </a:xfrm>
              <a:prstGeom prst="rect">
                <a:avLst/>
              </a:prstGeom>
            </p:spPr>
            <p:txBody>
              <a:bodyPr anchor="ctr">
                <a:noAutofit/>
              </a:bodyPr>
              <a:lstStyle/>
              <a:p>
                <a:pPr marL="0" indent="0">
                  <a:buNone/>
                </a:pPr>
                <a:r>
                  <a:rPr lang="pl-PL">
                    <a:solidFill>
                      <a:schemeClr val="tx1"/>
                    </a:solidFill>
                  </a:rPr>
                  <a:t>Dla wyłączników o charakterystyce wyzwalania D - zakres działania wyzwalacza zwarciowego zawarty jest w przedziale 10 – 20 krotnej wartości prądu znamionowego (</a:t>
                </a:r>
                <a14:m>
                  <m:oMath xmlns:m="http://schemas.openxmlformats.org/officeDocument/2006/math">
                    <m:r>
                      <a:rPr lang="pl-PL" i="1">
                        <a:solidFill>
                          <a:schemeClr val="tx1"/>
                        </a:solidFill>
                        <a:latin typeface="Cambria Math" panose="02040503050406030204" pitchFamily="18" charset="0"/>
                      </a:rPr>
                      <m:t>10−20∙</m:t>
                    </m:r>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𝑁</m:t>
                        </m:r>
                      </m:sub>
                    </m:sSub>
                  </m:oMath>
                </a14:m>
                <a:r>
                  <a:rPr lang="pl-PL">
                    <a:solidFill>
                      <a:schemeClr val="tx1"/>
                    </a:solidFill>
                  </a:rPr>
                  <a:t>)</a:t>
                </a:r>
              </a:p>
            </p:txBody>
          </p:sp>
        </mc:Choice>
        <mc:Fallback xmlns="">
          <p:sp>
            <p:nvSpPr>
              <p:cNvPr id="3" name="Symbol zastępczy zawartości 2">
                <a:extLst>
                  <a:ext uri="{FF2B5EF4-FFF2-40B4-BE49-F238E27FC236}">
                    <a16:creationId xmlns:a16="http://schemas.microsoft.com/office/drawing/2014/main" id="{37552E4F-727B-A5AB-8A29-2F1221416459}"/>
                  </a:ext>
                </a:extLst>
              </p:cNvPr>
              <p:cNvSpPr>
                <a:spLocks noGrp="1" noRot="1" noChangeAspect="1" noMove="1" noResize="1" noEditPoints="1" noAdjustHandles="1" noChangeArrowheads="1" noChangeShapeType="1" noTextEdit="1"/>
              </p:cNvSpPr>
              <p:nvPr>
                <p:ph idx="4294967295"/>
              </p:nvPr>
            </p:nvSpPr>
            <p:spPr>
              <a:xfrm>
                <a:off x="0" y="1771650"/>
                <a:ext cx="5943600" cy="4937125"/>
              </a:xfrm>
              <a:prstGeom prst="rect">
                <a:avLst/>
              </a:prstGeom>
              <a:blipFill>
                <a:blip r:embed="rId3"/>
                <a:stretch>
                  <a:fillRect l="-2051"/>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DB3C692A-575E-3A73-43A3-26FF8F9AA14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A426B894-4E39-A5CB-EA3A-437DC09927F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577576F-1EA4-C5B1-2FB2-48DB3DAE294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B109B70-2B41-82B5-CAE1-C4E70860FD56}"/>
              </a:ext>
            </a:extLst>
          </p:cNvPr>
          <p:cNvPicPr/>
          <p:nvPr/>
        </p:nvPicPr>
        <p:blipFill>
          <a:blip r:embed="rId4"/>
          <a:stretch>
            <a:fillRect/>
          </a:stretch>
        </p:blipFill>
        <p:spPr>
          <a:xfrm>
            <a:off x="6248396" y="1692699"/>
            <a:ext cx="5943600" cy="4568401"/>
          </a:xfrm>
          <a:prstGeom prst="rect">
            <a:avLst/>
          </a:prstGeom>
        </p:spPr>
      </p:pic>
    </p:spTree>
    <p:extLst>
      <p:ext uri="{BB962C8B-B14F-4D97-AF65-F5344CB8AC3E}">
        <p14:creationId xmlns:p14="http://schemas.microsoft.com/office/powerpoint/2010/main" val="6607224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0622A-D5F7-7599-CB50-3022B3A06F7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8D98022-A8F2-7004-3847-5BFF16021BDF}"/>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25E56145-261A-473E-78DF-C6AC679279FB}"/>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Przy podwójnym zwarciu z ziemią w układzie sieci IT muszą być spełnione następujące warunki samoczynnego wyłączenia zasilania: </a:t>
                </a:r>
              </a:p>
              <a:p>
                <a:pPr>
                  <a:buSzPct val="100000"/>
                </a:pPr>
                <a:r>
                  <a:rPr lang="pl-PL">
                    <a:solidFill>
                      <a:schemeClr val="tx1"/>
                    </a:solidFill>
                  </a:rPr>
                  <a:t>jeżeli części przewodzące dostępne są połączone przewodem ochronnym i wspólnie uziemione przez ten sam układ uziemiający </a:t>
                </a:r>
                <a:r>
                  <a:rPr lang="pl-PL" b="1" u="sng">
                    <a:solidFill>
                      <a:schemeClr val="tx1"/>
                    </a:solidFill>
                  </a:rPr>
                  <a:t>(uziemienie zbiorowe)</a:t>
                </a:r>
                <a:r>
                  <a:rPr lang="pl-PL" b="1">
                    <a:solidFill>
                      <a:schemeClr val="tx1"/>
                    </a:solidFill>
                  </a:rPr>
                  <a:t>, </a:t>
                </a:r>
                <a:r>
                  <a:rPr lang="pl-PL">
                    <a:solidFill>
                      <a:schemeClr val="tx1"/>
                    </a:solidFill>
                  </a:rPr>
                  <a:t>warunki stają się podobne jak dla układu sieci TN i powinny być w sposób następujący spełnione: </a:t>
                </a:r>
              </a:p>
              <a:p>
                <a:pPr marL="0" indent="0">
                  <a:buNone/>
                </a:pPr>
                <a:r>
                  <a:rPr lang="pl-PL" sz="3200" b="1">
                    <a:solidFill>
                      <a:schemeClr val="tx1"/>
                    </a:solidFill>
                  </a:rPr>
                  <a:t>	</a:t>
                </a:r>
                <a14:m>
                  <m:oMath xmlns:m="http://schemas.openxmlformats.org/officeDocument/2006/math">
                    <m:r>
                      <a:rPr lang="pl-PL" sz="3200" b="1" i="1">
                        <a:solidFill>
                          <a:schemeClr val="tx1"/>
                        </a:solidFill>
                        <a:latin typeface="Cambria Math" panose="02040503050406030204" pitchFamily="18" charset="0"/>
                      </a:rPr>
                      <m:t>𝟐</m:t>
                    </m:r>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𝒁</m:t>
                        </m:r>
                      </m:e>
                      <m:sub>
                        <m:r>
                          <a:rPr lang="pl-PL" sz="3200" b="1" i="1">
                            <a:solidFill>
                              <a:schemeClr val="tx1"/>
                            </a:solidFill>
                            <a:latin typeface="Cambria Math" panose="02040503050406030204" pitchFamily="18" charset="0"/>
                          </a:rPr>
                          <m:t>𝒔</m:t>
                        </m:r>
                      </m:sub>
                    </m:sSub>
                    <m:r>
                      <a:rPr lang="pl-PL" sz="3200" b="1" i="1">
                        <a:solidFill>
                          <a:schemeClr val="tx1"/>
                        </a:solidFill>
                        <a:latin typeface="Cambria Math" panose="02040503050406030204" pitchFamily="18" charset="0"/>
                      </a:rPr>
                      <m:t>≤</m:t>
                    </m:r>
                    <m:r>
                      <a:rPr lang="pl-PL" sz="3200" b="1" i="1">
                        <a:solidFill>
                          <a:schemeClr val="tx1"/>
                        </a:solidFill>
                        <a:latin typeface="Cambria Math" panose="02040503050406030204" pitchFamily="18" charset="0"/>
                      </a:rPr>
                      <m:t>𝑼</m:t>
                    </m:r>
                  </m:oMath>
                </a14:m>
                <a:r>
                  <a:rPr lang="pl-PL" sz="3200" b="1">
                    <a:solidFill>
                      <a:schemeClr val="tx1"/>
                    </a:solidFill>
                  </a:rPr>
                  <a:t> </a:t>
                </a:r>
                <a:r>
                  <a:rPr lang="pl-PL" b="1">
                    <a:solidFill>
                      <a:schemeClr val="tx1"/>
                    </a:solidFill>
                  </a:rPr>
                  <a:t>	</a:t>
                </a:r>
                <a:r>
                  <a:rPr lang="pl-PL">
                    <a:solidFill>
                      <a:schemeClr val="tx1"/>
                    </a:solidFill>
                  </a:rPr>
                  <a:t>dla układu sieci IT bez przewodu neutralnego</a:t>
                </a:r>
              </a:p>
              <a:p>
                <a:pPr marL="0" indent="0">
                  <a:buNone/>
                </a:pPr>
                <a:r>
                  <a:rPr lang="pl-PL" sz="3200" b="1">
                    <a:solidFill>
                      <a:schemeClr val="tx1"/>
                    </a:solidFill>
                  </a:rPr>
                  <a:t>	</a:t>
                </a:r>
                <a14:m>
                  <m:oMath xmlns:m="http://schemas.openxmlformats.org/officeDocument/2006/math">
                    <m:r>
                      <a:rPr lang="pl-PL" sz="3200" b="1" i="1">
                        <a:solidFill>
                          <a:schemeClr val="tx1"/>
                        </a:solidFill>
                        <a:latin typeface="Cambria Math" panose="02040503050406030204" pitchFamily="18" charset="0"/>
                      </a:rPr>
                      <m:t>𝟐</m:t>
                    </m:r>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Sup>
                      <m:sSubSupPr>
                        <m:ctrlPr>
                          <a:rPr lang="pl-PL" sz="3200" b="1" i="1">
                            <a:solidFill>
                              <a:schemeClr val="tx1"/>
                            </a:solidFill>
                            <a:latin typeface="Cambria Math" panose="02040503050406030204" pitchFamily="18" charset="0"/>
                          </a:rPr>
                        </m:ctrlPr>
                      </m:sSubSupPr>
                      <m:e>
                        <m:r>
                          <a:rPr lang="pl-PL" sz="3200" b="1" i="1">
                            <a:solidFill>
                              <a:schemeClr val="tx1"/>
                            </a:solidFill>
                            <a:latin typeface="Cambria Math" panose="02040503050406030204" pitchFamily="18" charset="0"/>
                          </a:rPr>
                          <m:t>𝒁</m:t>
                        </m:r>
                      </m:e>
                      <m:sub>
                        <m:r>
                          <a:rPr lang="pl-PL" sz="3200" b="1" i="1">
                            <a:solidFill>
                              <a:schemeClr val="tx1"/>
                            </a:solidFill>
                            <a:latin typeface="Cambria Math" panose="02040503050406030204" pitchFamily="18" charset="0"/>
                          </a:rPr>
                          <m:t>𝒔</m:t>
                        </m:r>
                      </m:sub>
                      <m:sup>
                        <m:r>
                          <a:rPr lang="pl-PL" sz="3200" b="1" i="1">
                            <a:solidFill>
                              <a:schemeClr val="tx1"/>
                            </a:solidFill>
                            <a:latin typeface="Cambria Math" panose="02040503050406030204" pitchFamily="18" charset="0"/>
                          </a:rPr>
                          <m:t>′</m:t>
                        </m:r>
                      </m:sup>
                    </m:sSubSup>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𝒐</m:t>
                        </m:r>
                      </m:sub>
                    </m:sSub>
                  </m:oMath>
                </a14:m>
                <a:r>
                  <a:rPr lang="pl-PL" sz="3200" b="1">
                    <a:solidFill>
                      <a:schemeClr val="tx1"/>
                    </a:solidFill>
                  </a:rPr>
                  <a:t> </a:t>
                </a:r>
                <a:r>
                  <a:rPr lang="pl-PL" b="1">
                    <a:solidFill>
                      <a:schemeClr val="tx1"/>
                    </a:solidFill>
                  </a:rPr>
                  <a:t>	</a:t>
                </a:r>
                <a:r>
                  <a:rPr lang="pl-PL">
                    <a:solidFill>
                      <a:schemeClr val="tx1"/>
                    </a:solidFill>
                  </a:rPr>
                  <a:t>dla układu sieci IT z przewodem neutralnym.</a:t>
                </a:r>
              </a:p>
            </p:txBody>
          </p:sp>
        </mc:Choice>
        <mc:Fallback xmlns="">
          <p:sp>
            <p:nvSpPr>
              <p:cNvPr id="3" name="Symbol zastępczy zawartości 2">
                <a:extLst>
                  <a:ext uri="{FF2B5EF4-FFF2-40B4-BE49-F238E27FC236}">
                    <a16:creationId xmlns:a16="http://schemas.microsoft.com/office/drawing/2014/main" id="{25E56145-261A-473E-78DF-C6AC679279FB}"/>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D53C1AE2-AF7E-43BC-4C7D-23A14EA8BBF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2C188BAA-6F24-65AB-307A-88079399DD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5396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2C3AE-1965-5B04-98B1-AB3AEC62867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9C93E2D-4DF2-5E49-C075-428632F25A2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DF030B28-2D1E-8485-4405-C3691EE418A7}"/>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oMath>
                </a14:m>
                <a:r>
                  <a:rPr lang="pl-PL">
                    <a:solidFill>
                      <a:schemeClr val="tx1"/>
                    </a:solidFill>
                  </a:rPr>
                  <a:t> - prąd powodujący samoczynne zadziałanie urządzenia zabezpieczającego w wymaganym czasie jak dla układu TN, </a:t>
                </a:r>
                <a:br>
                  <a:rPr lang="pl-PL">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𝒁</m:t>
                        </m:r>
                      </m:e>
                      <m:sub>
                        <m:r>
                          <a:rPr lang="pl-PL" b="1" i="1">
                            <a:solidFill>
                              <a:schemeClr val="tx1"/>
                            </a:solidFill>
                            <a:latin typeface="Cambria Math" panose="02040503050406030204" pitchFamily="18" charset="0"/>
                          </a:rPr>
                          <m:t>𝒔</m:t>
                        </m:r>
                      </m:sub>
                    </m:sSub>
                  </m:oMath>
                </a14:m>
                <a:r>
                  <a:rPr lang="pl-PL">
                    <a:solidFill>
                      <a:schemeClr val="tx1"/>
                    </a:solidFill>
                  </a:rPr>
                  <a:t> - impedancja pętli zwarciowej obejmującej przewód liniowy i przewód ochronny obwodu, </a:t>
                </a:r>
                <a:br>
                  <a:rPr lang="pl-PL">
                    <a:solidFill>
                      <a:schemeClr val="tx1"/>
                    </a:solidFill>
                  </a:rPr>
                </a:br>
                <a14:m>
                  <m:oMath xmlns:m="http://schemas.openxmlformats.org/officeDocument/2006/math">
                    <m:sSubSup>
                      <m:sSubSupPr>
                        <m:ctrlPr>
                          <a:rPr lang="pl-PL" b="1" i="1">
                            <a:solidFill>
                              <a:schemeClr val="tx1"/>
                            </a:solidFill>
                            <a:latin typeface="Cambria Math" panose="02040503050406030204" pitchFamily="18" charset="0"/>
                          </a:rPr>
                        </m:ctrlPr>
                      </m:sSubSupPr>
                      <m:e>
                        <m:r>
                          <a:rPr lang="pl-PL" b="1" i="1">
                            <a:solidFill>
                              <a:schemeClr val="tx1"/>
                            </a:solidFill>
                            <a:latin typeface="Cambria Math" panose="02040503050406030204" pitchFamily="18" charset="0"/>
                          </a:rPr>
                          <m:t>𝒁</m:t>
                        </m:r>
                      </m:e>
                      <m:sub>
                        <m:r>
                          <a:rPr lang="pl-PL" b="1" i="1">
                            <a:solidFill>
                              <a:schemeClr val="tx1"/>
                            </a:solidFill>
                            <a:latin typeface="Cambria Math" panose="02040503050406030204" pitchFamily="18" charset="0"/>
                          </a:rPr>
                          <m:t>𝒔</m:t>
                        </m:r>
                      </m:sub>
                      <m:sup>
                        <m:r>
                          <a:rPr lang="pl-PL" b="1" i="1">
                            <a:solidFill>
                              <a:schemeClr val="tx1"/>
                            </a:solidFill>
                            <a:latin typeface="Cambria Math" panose="02040503050406030204" pitchFamily="18" charset="0"/>
                          </a:rPr>
                          <m:t>′</m:t>
                        </m:r>
                      </m:sup>
                    </m:sSubSup>
                  </m:oMath>
                </a14:m>
                <a:r>
                  <a:rPr lang="pl-PL">
                    <a:solidFill>
                      <a:schemeClr val="tx1"/>
                    </a:solidFill>
                  </a:rPr>
                  <a:t> - impedancja pętli zwarciowej obejmującej przewód neutralny i przewód ochronny obwodu,</a:t>
                </a:r>
              </a:p>
            </p:txBody>
          </p:sp>
        </mc:Choice>
        <mc:Fallback xmlns="">
          <p:sp>
            <p:nvSpPr>
              <p:cNvPr id="3" name="Symbol zastępczy zawartości 2">
                <a:extLst>
                  <a:ext uri="{FF2B5EF4-FFF2-40B4-BE49-F238E27FC236}">
                    <a16:creationId xmlns:a16="http://schemas.microsoft.com/office/drawing/2014/main" id="{DF030B28-2D1E-8485-4405-C3691EE418A7}"/>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E41FD2E-D883-B209-E770-97322F89CAC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68C9F7D6-0BC8-D6C3-AD01-8AEF338608E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506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C3194-3FC9-AF00-960C-81732C31D2C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FE0B3E-FA4F-6329-CBDE-8A2C9FAD68B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48A610D-81C0-97FD-9B0C-E07F846469A0}"/>
                  </a:ext>
                </a:extLst>
              </p:cNvPr>
              <p:cNvSpPr>
                <a:spLocks noGrp="1"/>
              </p:cNvSpPr>
              <p:nvPr>
                <p:ph idx="4294967295"/>
              </p:nvPr>
            </p:nvSpPr>
            <p:spPr>
              <a:xfrm>
                <a:off x="0" y="1771650"/>
                <a:ext cx="11874500" cy="4908550"/>
              </a:xfrm>
              <a:prstGeom prst="rect">
                <a:avLst/>
              </a:prstGeom>
            </p:spPr>
            <p:txBody>
              <a:bodyPr anchor="ctr">
                <a:noAutofit/>
              </a:bodyPr>
              <a:lstStyle/>
              <a:p>
                <a:pPr marL="0" lvl="0" indent="0">
                  <a:buNone/>
                </a:pPr>
                <a14:m>
                  <m:oMath xmlns:m="http://schemas.openxmlformats.org/officeDocument/2006/math">
                    <m:sSub>
                      <m:sSubPr>
                        <m:ctrlPr>
                          <a:rPr lang="pl-PL" b="1" i="1" smtClean="0">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𝒐</m:t>
                        </m:r>
                      </m:sub>
                    </m:sSub>
                  </m:oMath>
                </a14:m>
                <a:r>
                  <a:rPr lang="pl-PL">
                    <a:solidFill>
                      <a:schemeClr val="tx1"/>
                    </a:solidFill>
                  </a:rPr>
                  <a:t> - nominalne napięcie przewodu liniowego względem przewodu neutralnego,</a:t>
                </a:r>
              </a:p>
              <a:p>
                <a:pPr marL="0" lvl="0" indent="0">
                  <a:buNone/>
                </a:pPr>
                <a:r>
                  <a:rPr lang="pl-PL">
                    <a:solidFill>
                      <a:schemeClr val="tx1"/>
                    </a:solidFill>
                  </a:rPr>
                  <a:t> </a:t>
                </a:r>
                <a14:m>
                  <m:oMath xmlns:m="http://schemas.openxmlformats.org/officeDocument/2006/math">
                    <m:r>
                      <a:rPr lang="pl-PL" b="1" i="1">
                        <a:solidFill>
                          <a:schemeClr val="tx1"/>
                        </a:solidFill>
                        <a:latin typeface="Cambria Math" panose="02040503050406030204" pitchFamily="18" charset="0"/>
                      </a:rPr>
                      <m:t>𝑼</m:t>
                    </m:r>
                  </m:oMath>
                </a14:m>
                <a:r>
                  <a:rPr lang="pl-PL">
                    <a:solidFill>
                      <a:schemeClr val="tx1"/>
                    </a:solidFill>
                  </a:rPr>
                  <a:t> - nominalne napięcie między przewodami liniowymi.</a:t>
                </a:r>
              </a:p>
              <a:p>
                <a:pPr marL="0" indent="0">
                  <a:buNone/>
                </a:pPr>
                <a:endParaRPr lang="pl-PL">
                  <a:solidFill>
                    <a:schemeClr val="tx1"/>
                  </a:solidFill>
                </a:endParaRPr>
              </a:p>
              <a:p>
                <a:pPr>
                  <a:buSzPct val="100000"/>
                </a:pPr>
                <a:r>
                  <a:rPr lang="pl-PL">
                    <a:solidFill>
                      <a:schemeClr val="tx1"/>
                    </a:solidFill>
                  </a:rPr>
                  <a:t>jeżeli części przewodzące dostępne są uziemione </a:t>
                </a:r>
                <a:r>
                  <a:rPr lang="pl-PL" b="1" u="sng">
                    <a:solidFill>
                      <a:schemeClr val="tx1"/>
                    </a:solidFill>
                  </a:rPr>
                  <a:t>grupowo lub indywidualnie, </a:t>
                </a:r>
                <a:r>
                  <a:rPr lang="pl-PL">
                    <a:solidFill>
                      <a:schemeClr val="tx1"/>
                    </a:solidFill>
                  </a:rPr>
                  <a:t>warunki stają się podobne jak dla układu sieci TT i powinny być w spełniony następujący warunek:</a:t>
                </a:r>
              </a:p>
              <a:p>
                <a:pPr marL="0" indent="0">
                  <a:buNone/>
                </a:pPr>
                <a:br>
                  <a:rPr lang="pl-PL">
                    <a:solidFill>
                      <a:schemeClr val="tx1"/>
                    </a:solidFill>
                  </a:rPr>
                </a:br>
                <a14:m>
                  <m:oMathPara xmlns:m="http://schemas.openxmlformats.org/officeDocument/2006/math">
                    <m:oMathParaPr>
                      <m:jc m:val="centerGroup"/>
                    </m:oMathParaPr>
                    <m:oMath xmlns:m="http://schemas.openxmlformats.org/officeDocument/2006/math">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𝑹</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rPr>
                            <m:t>𝒂</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𝑳</m:t>
                          </m:r>
                        </m:sub>
                      </m:sSub>
                    </m:oMath>
                  </m:oMathPara>
                </a14:m>
                <a:endParaRPr lang="pl-PL" sz="3200">
                  <a:solidFill>
                    <a:schemeClr val="tx1"/>
                  </a:solidFill>
                </a:endParaRPr>
              </a:p>
            </p:txBody>
          </p:sp>
        </mc:Choice>
        <mc:Fallback xmlns="">
          <p:sp>
            <p:nvSpPr>
              <p:cNvPr id="3" name="Symbol zastępczy zawartości 2">
                <a:extLst>
                  <a:ext uri="{FF2B5EF4-FFF2-40B4-BE49-F238E27FC236}">
                    <a16:creationId xmlns:a16="http://schemas.microsoft.com/office/drawing/2014/main" id="{E48A610D-81C0-97FD-9B0C-E07F846469A0}"/>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924"/>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6152AF93-3E56-B8E3-5F36-0C3A8EDFD6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7B685582-3AB8-E48D-B9FB-14F96F5CD34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2047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F758E-C613-86BC-C1BB-C8E86C1E869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98EF330-0804-2425-8CA2-6B83314A5B6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F7DD4FD-5AA6-1945-F6E8-4E8BC9D21BE6}"/>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Gdzie: </a:t>
                </a:r>
                <a:br>
                  <a:rPr lang="pl-PL">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𝑹</m:t>
                        </m:r>
                      </m:e>
                      <m:sub>
                        <m:r>
                          <a:rPr lang="pl-PL" b="1" i="1">
                            <a:solidFill>
                              <a:schemeClr val="tx1"/>
                            </a:solidFill>
                            <a:latin typeface="Cambria Math" panose="02040503050406030204" pitchFamily="18" charset="0"/>
                          </a:rPr>
                          <m:t>𝒂</m:t>
                        </m:r>
                      </m:sub>
                    </m:sSub>
                  </m:oMath>
                </a14:m>
                <a:r>
                  <a:rPr lang="pl-PL">
                    <a:solidFill>
                      <a:schemeClr val="tx1"/>
                    </a:solidFill>
                  </a:rPr>
                  <a:t> - całkowita rezystancja uziomu i przewodu ochronnego łączącego części przewodzące dostępne z uziomem,</a:t>
                </a:r>
                <a:br>
                  <a:rPr lang="pl-PL">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oMath>
                </a14:m>
                <a:r>
                  <a:rPr lang="pl-PL">
                    <a:solidFill>
                      <a:schemeClr val="tx1"/>
                    </a:solidFill>
                  </a:rPr>
                  <a:t> - prąd powodujący samoczynne zadziałanie urządzenia zabezpieczającego w wymaganym czasie jak dla układu TT, </a:t>
                </a:r>
                <a:br>
                  <a:rPr lang="pl-PL">
                    <a:solidFill>
                      <a:schemeClr val="tx1"/>
                    </a:solidFill>
                  </a:rPr>
                </a:b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𝑳</m:t>
                        </m:r>
                      </m:sub>
                    </m:sSub>
                  </m:oMath>
                </a14:m>
                <a:r>
                  <a:rPr lang="pl-PL">
                    <a:solidFill>
                      <a:schemeClr val="tx1"/>
                    </a:solidFill>
                  </a:rPr>
                  <a:t> - napięcie dotykowe dopuszczalne długotrwale. </a:t>
                </a:r>
              </a:p>
            </p:txBody>
          </p:sp>
        </mc:Choice>
        <mc:Fallback xmlns="">
          <p:sp>
            <p:nvSpPr>
              <p:cNvPr id="3" name="Symbol zastępczy zawartości 2">
                <a:extLst>
                  <a:ext uri="{FF2B5EF4-FFF2-40B4-BE49-F238E27FC236}">
                    <a16:creationId xmlns:a16="http://schemas.microsoft.com/office/drawing/2014/main" id="{AF7DD4FD-5AA6-1945-F6E8-4E8BC9D21BE6}"/>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8B7FB71A-C498-CBDF-7ABF-717275A74A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17003972-35D8-9B55-B4DE-14FF17A2C6C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85758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AE3E4-1E60-307D-7B48-45CC636D861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E27FFA1-329F-CDAE-901F-A6504114473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F08E342-B9F6-6BDA-C3A9-600E97CE0CB2}"/>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układzie sieci IT aby ochrona przeciwporażeniowa funkcjonowała prawidłowo powinny być stosowane następujące zabezpieczenia:</a:t>
            </a:r>
          </a:p>
          <a:p>
            <a:pPr>
              <a:buSzPct val="100000"/>
            </a:pPr>
            <a:r>
              <a:rPr lang="pl-PL"/>
              <a:t>nadprądowe urządzenia zabezpieczające, </a:t>
            </a:r>
          </a:p>
          <a:p>
            <a:pPr>
              <a:buSzPct val="100000"/>
            </a:pPr>
            <a:r>
              <a:rPr lang="pl-PL"/>
              <a:t>urządzenia ochronne różnicowoprądowe,</a:t>
            </a:r>
          </a:p>
          <a:p>
            <a:pPr>
              <a:buSzPct val="100000"/>
            </a:pPr>
            <a:r>
              <a:rPr lang="pl-PL"/>
              <a:t>urządzenia stałej kontroli stanu izolacji, </a:t>
            </a:r>
          </a:p>
          <a:p>
            <a:pPr>
              <a:buSzPct val="100000"/>
            </a:pPr>
            <a:r>
              <a:rPr lang="pl-PL"/>
              <a:t>systemy lokalizacji uszkodzenia izolacji. </a:t>
            </a:r>
          </a:p>
        </p:txBody>
      </p:sp>
      <p:sp>
        <p:nvSpPr>
          <p:cNvPr id="6" name="Tytuł 1">
            <a:extLst>
              <a:ext uri="{FF2B5EF4-FFF2-40B4-BE49-F238E27FC236}">
                <a16:creationId xmlns:a16="http://schemas.microsoft.com/office/drawing/2014/main" id="{A23CEB51-2BB8-3597-2B7D-FA0A1DDB3B8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IT</a:t>
            </a:r>
          </a:p>
        </p:txBody>
      </p:sp>
      <p:sp>
        <p:nvSpPr>
          <p:cNvPr id="7" name="Rectangle 2">
            <a:extLst>
              <a:ext uri="{FF2B5EF4-FFF2-40B4-BE49-F238E27FC236}">
                <a16:creationId xmlns:a16="http://schemas.microsoft.com/office/drawing/2014/main" id="{7BC3288D-F03E-3033-8445-2E2AB603A3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25720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E761F-4554-58C1-FD07-6CD17E62702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458E8F4-86F0-9741-6081-8F3B313406C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F58EB45-9C3C-DD2F-62DA-152BFAEE93DA}"/>
              </a:ext>
            </a:extLst>
          </p:cNvPr>
          <p:cNvSpPr>
            <a:spLocks noGrp="1"/>
          </p:cNvSpPr>
          <p:nvPr>
            <p:ph idx="4294967295"/>
          </p:nvPr>
        </p:nvSpPr>
        <p:spPr>
          <a:xfrm>
            <a:off x="0" y="1771650"/>
            <a:ext cx="11874500" cy="4908550"/>
          </a:xfrm>
          <a:prstGeom prst="rect">
            <a:avLst/>
          </a:prstGeom>
        </p:spPr>
        <p:txBody>
          <a:bodyPr anchor="ctr">
            <a:noAutofit/>
          </a:bodyPr>
          <a:lstStyle/>
          <a:p>
            <a:pPr marL="0" indent="0" algn="ctr">
              <a:buNone/>
            </a:pPr>
            <a:r>
              <a:rPr lang="pl-PL" sz="3200" b="1"/>
              <a:t>Izolacja podwójna:</a:t>
            </a:r>
          </a:p>
          <a:p>
            <a:pPr marL="0" indent="0">
              <a:buNone/>
            </a:pPr>
            <a:r>
              <a:rPr lang="pl-PL"/>
              <a:t>Izolacja podwójna jest środkiem ochrony przy uszkodzeniu i składa się:</a:t>
            </a:r>
          </a:p>
          <a:p>
            <a:pPr>
              <a:buSzPct val="100000"/>
            </a:pPr>
            <a:r>
              <a:rPr lang="pl-PL" b="1"/>
              <a:t>Ochrony podstawowej – </a:t>
            </a:r>
            <a:r>
              <a:rPr lang="pl-PL"/>
              <a:t>zapewnionej przez izolacje podstawową części czynnych,</a:t>
            </a:r>
          </a:p>
          <a:p>
            <a:pPr>
              <a:buSzPct val="100000"/>
            </a:pPr>
            <a:r>
              <a:rPr lang="pl-PL" b="1"/>
              <a:t>Ochrona przy uszkodzeniu – </a:t>
            </a:r>
            <a:r>
              <a:rPr lang="pl-PL"/>
              <a:t>zapewnioną przez izolację dodatkową.</a:t>
            </a:r>
          </a:p>
        </p:txBody>
      </p:sp>
      <p:sp>
        <p:nvSpPr>
          <p:cNvPr id="6" name="Tytuł 1">
            <a:extLst>
              <a:ext uri="{FF2B5EF4-FFF2-40B4-BE49-F238E27FC236}">
                <a16:creationId xmlns:a16="http://schemas.microsoft.com/office/drawing/2014/main" id="{EBC4C571-12CE-8127-AEDC-62420294DB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9CAEBD32-9FC1-08DC-4E4C-C3D49FFE95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340118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80DB9-F7D7-86DF-2D99-8A5A7AAD0A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F5210AB-9B3D-F6D1-719B-48F9052D0E5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0F85D57-0917-C835-3D80-E697906ACB39}"/>
              </a:ext>
            </a:extLst>
          </p:cNvPr>
          <p:cNvSpPr>
            <a:spLocks noGrp="1"/>
          </p:cNvSpPr>
          <p:nvPr>
            <p:ph idx="4294967295"/>
          </p:nvPr>
        </p:nvSpPr>
        <p:spPr>
          <a:xfrm>
            <a:off x="0" y="1771650"/>
            <a:ext cx="11874500" cy="4908550"/>
          </a:xfrm>
          <a:prstGeom prst="rect">
            <a:avLst/>
          </a:prstGeom>
        </p:spPr>
        <p:txBody>
          <a:bodyPr anchor="ctr">
            <a:noAutofit/>
          </a:bodyPr>
          <a:lstStyle/>
          <a:p>
            <a:pPr marL="0" indent="0" algn="ctr">
              <a:buNone/>
            </a:pPr>
            <a:r>
              <a:rPr lang="pl-PL" b="1"/>
              <a:t>Izolacja wzmocniona</a:t>
            </a:r>
          </a:p>
          <a:p>
            <a:pPr marL="0" indent="0">
              <a:buNone/>
            </a:pPr>
            <a:r>
              <a:rPr lang="pl-PL"/>
              <a:t>To pojedyncza warstwa izolacji, która zapewnia taką samą ochronę jak izolacja podwójna, czyli:</a:t>
            </a:r>
          </a:p>
          <a:p>
            <a:pPr>
              <a:buSzPct val="100000"/>
            </a:pPr>
            <a:r>
              <a:rPr lang="pl-PL"/>
              <a:t>ochrona podstawowa i ochrona przy uszkodzeniu jest zapewniona przez izolację wzmocnioną między częściami czynnymi a częściami dostępnymi.</a:t>
            </a:r>
          </a:p>
          <a:p>
            <a:pPr marL="0" indent="0">
              <a:buNone/>
            </a:pPr>
            <a:r>
              <a:rPr lang="pl-PL"/>
              <a:t>Izolacja podwójna lub izolacja wzmocniona może być stosowana jako środek ochrony we wszystkich sytuacjach, z wyjątkiem sytuacji objętych ograniczeniami podanymi w odpowiedniej normie PN-IEC(HD) 60364 grupy 700.</a:t>
            </a:r>
          </a:p>
        </p:txBody>
      </p:sp>
      <p:sp>
        <p:nvSpPr>
          <p:cNvPr id="6" name="Tytuł 1">
            <a:extLst>
              <a:ext uri="{FF2B5EF4-FFF2-40B4-BE49-F238E27FC236}">
                <a16:creationId xmlns:a16="http://schemas.microsoft.com/office/drawing/2014/main" id="{D9B5856F-8CC0-656B-DCAD-970E3B870E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54218B7A-F5A0-AEB2-69FA-522F830BFA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22353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B8C3F-2807-340C-2475-18A1BE1DB65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76254EB-1EE8-E8F1-CC98-3597ECEA9B4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7E83D949-C52D-A9A1-D8A9-9A75E115B720}"/>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Urządzenia elektryczne powinny być: - urządzeniami klasy ochronności II mającymi podwójną lub wzmocnioną izolację, - urządzeniami deklarowanymi w odpowiednich normach produktu jako równoważne urządzeniom klasy ochronności II, mającymi całkowitą izolację. Takie urządzenia oznaczone są symbolem:</a:t>
            </a:r>
          </a:p>
        </p:txBody>
      </p:sp>
      <p:sp>
        <p:nvSpPr>
          <p:cNvPr id="6" name="Tytuł 1">
            <a:extLst>
              <a:ext uri="{FF2B5EF4-FFF2-40B4-BE49-F238E27FC236}">
                <a16:creationId xmlns:a16="http://schemas.microsoft.com/office/drawing/2014/main" id="{FC474BBE-CFCB-F286-2B82-8D9941543D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956D0C64-C52E-D281-16E1-387657DA4B3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9F74E5E6-9211-2650-21D7-66E1124AEFB4}"/>
              </a:ext>
            </a:extLst>
          </p:cNvPr>
          <p:cNvPicPr>
            <a:picLocks noChangeAspect="1"/>
          </p:cNvPicPr>
          <p:nvPr/>
        </p:nvPicPr>
        <p:blipFill>
          <a:blip r:embed="rId3"/>
          <a:stretch>
            <a:fillRect/>
          </a:stretch>
        </p:blipFill>
        <p:spPr>
          <a:xfrm>
            <a:off x="6067346" y="4815622"/>
            <a:ext cx="672121" cy="660270"/>
          </a:xfrm>
          <a:prstGeom prst="rect">
            <a:avLst/>
          </a:prstGeom>
        </p:spPr>
      </p:pic>
    </p:spTree>
    <p:extLst>
      <p:ext uri="{BB962C8B-B14F-4D97-AF65-F5344CB8AC3E}">
        <p14:creationId xmlns:p14="http://schemas.microsoft.com/office/powerpoint/2010/main" val="16728608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C505D-92C1-45BB-AEE9-37D5D920C7A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83177ED-3791-7A7C-3F68-011A464D2A09}"/>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E18D43B8-808A-11BB-DA04-2DF1AF13131A}"/>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Ochronna osłona izolacyjna </a:t>
            </a:r>
            <a:r>
              <a:rPr lang="pl-PL"/>
              <a:t>- To dodatkowa bariera izolacyjna, która zapobiega dotykowi części pod napięciem.</a:t>
            </a:r>
            <a:br>
              <a:rPr lang="pl-PL"/>
            </a:br>
            <a:r>
              <a:rPr lang="pl-PL"/>
              <a:t>Stanowi mechaniczne zabezpieczenie przed przypadkowym kontaktem.</a:t>
            </a:r>
            <a:br>
              <a:rPr lang="pl-PL"/>
            </a:br>
            <a:r>
              <a:rPr lang="pl-PL"/>
              <a:t>Urządzenia elektryczne, mające wszystkie części przewodzące oddzielone od części czynnych tylko izolacją podstawową, powinny być umieszczone w obudowach izolacyjnych zapewniających stopień ochrony, co najmniej IPXXB lub IP2X. Przez obudowę izolacyjną nie powinny przechodzić części przewodzące mogące przenieść potencjał.</a:t>
            </a:r>
          </a:p>
        </p:txBody>
      </p:sp>
      <p:sp>
        <p:nvSpPr>
          <p:cNvPr id="6" name="Tytuł 1">
            <a:extLst>
              <a:ext uri="{FF2B5EF4-FFF2-40B4-BE49-F238E27FC236}">
                <a16:creationId xmlns:a16="http://schemas.microsoft.com/office/drawing/2014/main" id="{C89B65ED-0D7F-0BA4-5501-271A90038FD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3F66B39F-7096-460B-7040-8E47C49616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17133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08E5B-C07B-E886-39B0-610EC88876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18EB1CB-62B3-4182-7007-44C49F0C4ECF}"/>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9C8C3AE-7B60-6E74-0917-9A324108D27E}"/>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Jeżeli pokrywy lub drzwiczki obudowy izolacyjnej mogą być otwierane bez użycia narzędzia lub klucza, wszystkie części przewodzące, które są dostępne po otwarciu pokrywy lub drzwiczek powinny znajdować się za przegrodą izolacyjną, zapewniającą stopień ochrony co najmniej IPXXB lub IP2X, chroniącą osoby przed przypadkowym dotknięciem tych części przewodzących. Te przegrody izolacyjne mogą być usuwane tylko przy użyciu narzędzia lub klucza.</a:t>
            </a:r>
          </a:p>
        </p:txBody>
      </p:sp>
      <p:sp>
        <p:nvSpPr>
          <p:cNvPr id="6" name="Tytuł 1">
            <a:extLst>
              <a:ext uri="{FF2B5EF4-FFF2-40B4-BE49-F238E27FC236}">
                <a16:creationId xmlns:a16="http://schemas.microsoft.com/office/drawing/2014/main" id="{F33F0BFF-B206-8666-83AB-19B8C993AEA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podwójna, izolacja wzmocniona lub ochronna osłona izolacyjna</a:t>
            </a:r>
          </a:p>
        </p:txBody>
      </p:sp>
      <p:sp>
        <p:nvSpPr>
          <p:cNvPr id="7" name="Rectangle 2">
            <a:extLst>
              <a:ext uri="{FF2B5EF4-FFF2-40B4-BE49-F238E27FC236}">
                <a16:creationId xmlns:a16="http://schemas.microsoft.com/office/drawing/2014/main" id="{60B39D94-3583-873D-5024-585CED6219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7877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2A1BE-9D1D-75A4-7FC9-C6D8F9E8BE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04677A0-487D-FE22-F5EF-790B145CB34C}"/>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0ECDDFC7-968A-9ACB-39F1-B11EF71DC9B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Bezpieczniki topikowe - będące jednym z pierwszych elementów inżynierii elektroenergetycznej, mają długą historię, która sięga połowy XIX wieku. Początkowo stosowano je do ochrony podmorskich kabli telegraficznych. W 1890 roku W. M. </a:t>
            </a:r>
            <a:r>
              <a:rPr lang="pl-PL" err="1"/>
              <a:t>Mordey</a:t>
            </a:r>
            <a:r>
              <a:rPr lang="pl-PL"/>
              <a:t> opatentował bezpiecznik z elementem topikowym zamkniętym w obudowie wypełnionej materiałem wygaszającym łuk, co stało się podstawą współczesnych bezpieczników. Na początku XX wieku bracia Siemens opracowali system bezpiecznikowy typu gwintowego, znany jako „</a:t>
            </a:r>
            <a:r>
              <a:rPr lang="pl-PL" err="1"/>
              <a:t>Diazed</a:t>
            </a:r>
            <a:r>
              <a:rPr lang="pl-PL"/>
              <a:t>”, który zyskał popularność na całym świecie. </a:t>
            </a:r>
          </a:p>
        </p:txBody>
      </p:sp>
      <p:sp>
        <p:nvSpPr>
          <p:cNvPr id="6" name="Tytuł 1">
            <a:extLst>
              <a:ext uri="{FF2B5EF4-FFF2-40B4-BE49-F238E27FC236}">
                <a16:creationId xmlns:a16="http://schemas.microsoft.com/office/drawing/2014/main" id="{EC5C0B67-D6FE-3ED7-408A-AE564F7A861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Bezpieczniki topikowe</a:t>
            </a:r>
          </a:p>
        </p:txBody>
      </p:sp>
      <p:sp>
        <p:nvSpPr>
          <p:cNvPr id="7" name="Rectangle 2">
            <a:extLst>
              <a:ext uri="{FF2B5EF4-FFF2-40B4-BE49-F238E27FC236}">
                <a16:creationId xmlns:a16="http://schemas.microsoft.com/office/drawing/2014/main" id="{F6E0D32A-6575-B280-ADA9-37A01EDAB9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50FB3F0-D2F4-97B4-ABAA-7F20752981C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88074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F584-473A-F98C-1C80-801731FACF1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C0CB0E-1DB1-D1D1-94B7-B4207832AD0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701B08C-D362-A076-2546-A42B8A49CCFA}"/>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Separacja elektryczna jest środkiem ochrony, w którym:</a:t>
            </a:r>
          </a:p>
          <a:p>
            <a:pPr>
              <a:buSzPct val="100000"/>
            </a:pPr>
            <a:r>
              <a:rPr lang="pl-PL"/>
              <a:t>ochrona podstawowa jest zapewniona przez izolację podstawową części czynnych lub przez przegrody lub obudowy,</a:t>
            </a:r>
          </a:p>
          <a:p>
            <a:pPr>
              <a:buSzPct val="100000"/>
            </a:pPr>
            <a:r>
              <a:rPr lang="pl-PL"/>
              <a:t>ochrona przy uszkodzeniu jest zapewniona przez separację podstawową obwodu od innych obwodów i od ziemi. Separowany obwód powinien być zasilany ze źródła, z co najmniej separacją podstawową, a napięcie separowanego obwodu nie powinno przekraczać 500 V. </a:t>
            </a:r>
          </a:p>
        </p:txBody>
      </p:sp>
      <p:sp>
        <p:nvSpPr>
          <p:cNvPr id="6" name="Tytuł 1">
            <a:extLst>
              <a:ext uri="{FF2B5EF4-FFF2-40B4-BE49-F238E27FC236}">
                <a16:creationId xmlns:a16="http://schemas.microsoft.com/office/drawing/2014/main" id="{0D29F3A1-66FD-F85F-01D7-6F3271F7ED4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48EA32B4-D7DA-327D-B965-C221195F07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68823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CE21D-5B67-9AA7-4949-DC40AE0DBA5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E54F7E-96C9-D037-C640-6443D6AD438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E14F69C-2B4C-9381-28D1-9FE94B9CA7E8}"/>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Części czynne separowanego obwodu nie powinny być połączone z żadnym punktem innego obwodu lub z ziemią lub z przewodem ochronnym. Zaleca się stosowanie oddzielnego </a:t>
            </a:r>
            <a:r>
              <a:rPr lang="pl-PL" err="1"/>
              <a:t>oprzewodowania</a:t>
            </a:r>
            <a:r>
              <a:rPr lang="pl-PL"/>
              <a:t> obwodów separowanych. Jeżeli jest konieczne stosowanie obwodów separowanych z innymi obwodami w tym samym </a:t>
            </a:r>
            <a:r>
              <a:rPr lang="pl-PL" err="1"/>
              <a:t>oprzewodowaniu</a:t>
            </a:r>
            <a:r>
              <a:rPr lang="pl-PL"/>
              <a:t>, należy wówczas stosować przewody wielożyłowe bez metalowego płaszcza lub przewody izolowane w izolacyjnych rurach lub listwach, pod warunkiem, że:</a:t>
            </a:r>
          </a:p>
        </p:txBody>
      </p:sp>
      <p:sp>
        <p:nvSpPr>
          <p:cNvPr id="6" name="Tytuł 1">
            <a:extLst>
              <a:ext uri="{FF2B5EF4-FFF2-40B4-BE49-F238E27FC236}">
                <a16:creationId xmlns:a16="http://schemas.microsoft.com/office/drawing/2014/main" id="{45AB18B8-F4EA-B9DC-A47B-CCD74F6132C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3F5EB2C7-7A2E-E177-44D8-296B70F6E9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49418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BC2EE-3221-5F80-6ECC-1706D035D55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10ED571-BD83-96FE-10EC-8E5C0F2872E9}"/>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B518E00B-2D49-B737-926E-72D382B555E4}"/>
              </a:ext>
            </a:extLst>
          </p:cNvPr>
          <p:cNvSpPr>
            <a:spLocks noGrp="1"/>
          </p:cNvSpPr>
          <p:nvPr>
            <p:ph idx="4294967295"/>
          </p:nvPr>
        </p:nvSpPr>
        <p:spPr>
          <a:xfrm>
            <a:off x="0" y="1771650"/>
            <a:ext cx="11874500" cy="4908550"/>
          </a:xfrm>
          <a:prstGeom prst="rect">
            <a:avLst/>
          </a:prstGeom>
        </p:spPr>
        <p:txBody>
          <a:bodyPr anchor="ctr">
            <a:noAutofit/>
          </a:bodyPr>
          <a:lstStyle/>
          <a:p>
            <a:pPr>
              <a:buSzPct val="100000"/>
            </a:pPr>
            <a:r>
              <a:rPr lang="pl-PL"/>
              <a:t>napięcie znamionowe obwodów separowanych jest nie niższe od najwyższego napięcia nominalnego,</a:t>
            </a:r>
          </a:p>
          <a:p>
            <a:pPr>
              <a:buSzPct val="100000"/>
            </a:pPr>
            <a:r>
              <a:rPr lang="pl-PL"/>
              <a:t>każdy obwód jest zabezpieczony przed prądem przetężeniowym, części przewodzące dostępne obwodu separowanego nie powinny być połączone ani z przewodem ochronnym ani z częściami przewodzącymi dostępnymi innych obwodów ani z ziemią,</a:t>
            </a:r>
          </a:p>
        </p:txBody>
      </p:sp>
      <p:sp>
        <p:nvSpPr>
          <p:cNvPr id="6" name="Tytuł 1">
            <a:extLst>
              <a:ext uri="{FF2B5EF4-FFF2-40B4-BE49-F238E27FC236}">
                <a16:creationId xmlns:a16="http://schemas.microsoft.com/office/drawing/2014/main" id="{DFFBDB24-07B1-FA30-0BC0-637EF301AD5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30272102-A5A1-51E3-1A49-404BF43C83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277466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29ACD-AA8E-FF3A-BA02-66D2C736FB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57C7CFD-50B1-CDE8-782F-D466BC307E9D}"/>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FB593B2-8772-43D6-73E8-543978337463}"/>
              </a:ext>
            </a:extLst>
          </p:cNvPr>
          <p:cNvSpPr>
            <a:spLocks noGrp="1"/>
          </p:cNvSpPr>
          <p:nvPr>
            <p:ph idx="4294967295"/>
          </p:nvPr>
        </p:nvSpPr>
        <p:spPr>
          <a:xfrm>
            <a:off x="0" y="1771650"/>
            <a:ext cx="11874500" cy="4908550"/>
          </a:xfrm>
          <a:prstGeom prst="rect">
            <a:avLst/>
          </a:prstGeom>
        </p:spPr>
        <p:txBody>
          <a:bodyPr anchor="ctr">
            <a:noAutofit/>
          </a:bodyPr>
          <a:lstStyle/>
          <a:p>
            <a:pPr>
              <a:buSzPct val="100000"/>
            </a:pPr>
            <a:r>
              <a:rPr lang="pl-PL"/>
              <a:t>każdy obwód jest zabezpieczony przed prądem przetężeniowym, części przewodzące dostępne obwodu separowanego nie powinny być połączone ani z przewodem ochronnym ani z częściami przewodzącymi dostępnymi innych obwodów ani z ziemią.</a:t>
            </a:r>
          </a:p>
          <a:p>
            <a:pPr marL="0" indent="0">
              <a:buNone/>
            </a:pPr>
            <a:r>
              <a:rPr lang="pl-PL"/>
              <a:t>Separacja elektryczna powinna być ograniczona do zasilania jednego odbiornika elektrycznego bo tylko wtedy jest środkiem ochrony przeciwporażeniowej który może być powszechnie stosowany.</a:t>
            </a:r>
          </a:p>
        </p:txBody>
      </p:sp>
      <p:sp>
        <p:nvSpPr>
          <p:cNvPr id="6" name="Tytuł 1">
            <a:extLst>
              <a:ext uri="{FF2B5EF4-FFF2-40B4-BE49-F238E27FC236}">
                <a16:creationId xmlns:a16="http://schemas.microsoft.com/office/drawing/2014/main" id="{000E4728-2CFE-C8F9-8976-C0BCD77C00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364A78CC-972D-A0AB-23AF-ABABAE2E01B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02666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D1E13-6242-F984-C1CE-542F2C71A1F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8703B30-93D7-1109-DBD4-B5B28D872CC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6" name="Tytuł 1">
            <a:extLst>
              <a:ext uri="{FF2B5EF4-FFF2-40B4-BE49-F238E27FC236}">
                <a16:creationId xmlns:a16="http://schemas.microsoft.com/office/drawing/2014/main" id="{688F26B9-D0E9-717D-08DC-FA2C6527F4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1BAA3359-F1A9-0AF1-12DA-637BEE39EFC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Symbol zastępczy zawartości 6">
            <a:extLst>
              <a:ext uri="{FF2B5EF4-FFF2-40B4-BE49-F238E27FC236}">
                <a16:creationId xmlns:a16="http://schemas.microsoft.com/office/drawing/2014/main" id="{2BF871B0-136C-4FF1-BC9C-8125A80CF4F6}"/>
              </a:ext>
            </a:extLst>
          </p:cNvPr>
          <p:cNvPicPr>
            <a:picLocks noChangeAspect="1"/>
          </p:cNvPicPr>
          <p:nvPr/>
        </p:nvPicPr>
        <p:blipFill>
          <a:blip r:embed="rId3"/>
          <a:stretch>
            <a:fillRect/>
          </a:stretch>
        </p:blipFill>
        <p:spPr>
          <a:xfrm>
            <a:off x="459350" y="1606740"/>
            <a:ext cx="11148450" cy="5213305"/>
          </a:xfrm>
          <a:prstGeom prst="rect">
            <a:avLst/>
          </a:prstGeom>
        </p:spPr>
      </p:pic>
    </p:spTree>
    <p:extLst>
      <p:ext uri="{BB962C8B-B14F-4D97-AF65-F5344CB8AC3E}">
        <p14:creationId xmlns:p14="http://schemas.microsoft.com/office/powerpoint/2010/main" val="248410793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96B43-250A-A583-F9D1-0C4B3B6BDC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B222D66-144F-704A-4E8E-364E615C646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F33CEAF-519E-C815-8A54-EF08AD420AE9}"/>
              </a:ext>
            </a:extLst>
          </p:cNvPr>
          <p:cNvSpPr>
            <a:spLocks noGrp="1"/>
          </p:cNvSpPr>
          <p:nvPr>
            <p:ph idx="4294967295"/>
          </p:nvPr>
        </p:nvSpPr>
        <p:spPr>
          <a:xfrm>
            <a:off x="0" y="1771650"/>
            <a:ext cx="11874500" cy="4908550"/>
          </a:xfrm>
          <a:prstGeom prst="rect">
            <a:avLst/>
          </a:prstGeom>
        </p:spPr>
        <p:txBody>
          <a:bodyPr anchor="ctr">
            <a:noAutofit/>
          </a:bodyPr>
          <a:lstStyle/>
          <a:p>
            <a:pPr marL="0" indent="0">
              <a:buSzPct val="100000"/>
              <a:buNone/>
            </a:pPr>
            <a:r>
              <a:rPr lang="pl-PL"/>
              <a:t>W obwodzie separowanym nie ma punktu uziemionego, więc w przypadku dotyku jednej części pod napięciem nie dochodzi do przepływu prądu przez ciało człowieka do ziemi, bo obwód nie jest zamknięty. Porażenie nastąpiłoby dopiero w przypadku jednoczesnego dotyku dwóch punktów obwodu będących pod różnym potencjałem. Pojedyncze uszkodzenie nie jest niebezpieczne i nie daje objawów uszkodzenia. Niebezpieczeństwo porażenia może nastąpić w przypadku zastosowania separacji elektrycznej dla więcej niż jednego odbiornika, kiedy uszkodzenie z różnych biegunów napięcia może nastąpić w różnych odbiornikach. </a:t>
            </a:r>
          </a:p>
        </p:txBody>
      </p:sp>
      <p:sp>
        <p:nvSpPr>
          <p:cNvPr id="6" name="Tytuł 1">
            <a:extLst>
              <a:ext uri="{FF2B5EF4-FFF2-40B4-BE49-F238E27FC236}">
                <a16:creationId xmlns:a16="http://schemas.microsoft.com/office/drawing/2014/main" id="{9B501B6B-8CB0-84BC-9EC3-88FCE0F04BF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0B4BCEBB-8436-7480-60F5-569146ACC40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300911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D7F1C-F92D-1980-AE62-58788443E2D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24ACE13-CF4E-EE18-2601-7DD5C00E99D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E89259E9-EDC4-F647-8174-C1EE5B38F858}"/>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Aby nie dopuścić do wystąpienia różnych potencjałów na różnych obudowach odbiorników w przypadku gdy więcej niż jeden odbiornik elektryczny jest zasilany z obwodu separowanego, należy zastosować nieuziemione połączenia wyrównawcze miejscowe, łączące części przewodzące dostępne tych odbiorników. Takie połączenia nie powinny być przyłączone do przewodów ochronnych lub części przewodzących dostępnych innych obwodów lub jakiejkolwiek części przewodzącej obcej.</a:t>
            </a:r>
          </a:p>
        </p:txBody>
      </p:sp>
      <p:sp>
        <p:nvSpPr>
          <p:cNvPr id="6" name="Tytuł 1">
            <a:extLst>
              <a:ext uri="{FF2B5EF4-FFF2-40B4-BE49-F238E27FC236}">
                <a16:creationId xmlns:a16="http://schemas.microsoft.com/office/drawing/2014/main" id="{DE3D843A-76C8-45A7-CB05-BCBC27931B4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D7A043C3-88B4-E982-5030-18A2EBA5DCB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76614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0034C-36F1-C502-E3A5-2ACCA368B54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AD788FA-BC14-5D89-F0F4-7DFA17F3E969}"/>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2CABA263-CB98-3019-6D1B-F6777B18DF8D}"/>
              </a:ext>
            </a:extLst>
          </p:cNvPr>
          <p:cNvSpPr>
            <a:spLocks noGrp="1"/>
          </p:cNvSpPr>
          <p:nvPr>
            <p:ph idx="4294967295"/>
          </p:nvPr>
        </p:nvSpPr>
        <p:spPr>
          <a:xfrm>
            <a:off x="0" y="1771650"/>
            <a:ext cx="3924300" cy="4908550"/>
          </a:xfrm>
          <a:prstGeom prst="rect">
            <a:avLst/>
          </a:prstGeom>
        </p:spPr>
        <p:txBody>
          <a:bodyPr anchor="ctr">
            <a:noAutofit/>
          </a:bodyPr>
          <a:lstStyle/>
          <a:p>
            <a:pPr marL="0" indent="0">
              <a:buNone/>
            </a:pPr>
            <a:r>
              <a:rPr lang="pl-PL"/>
              <a:t>Separacja ochronna dwóch lub więcej urządzeń – wymagane nieuziemione połączenia wyrównawcze miejscowe</a:t>
            </a:r>
          </a:p>
        </p:txBody>
      </p:sp>
      <p:sp>
        <p:nvSpPr>
          <p:cNvPr id="6" name="Tytuł 1">
            <a:extLst>
              <a:ext uri="{FF2B5EF4-FFF2-40B4-BE49-F238E27FC236}">
                <a16:creationId xmlns:a16="http://schemas.microsoft.com/office/drawing/2014/main" id="{07786598-4058-AFCE-D244-8FD5F339230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235DF1C5-4E05-8752-86C2-DBE00932BDC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A512E263-F7F5-FA3D-1DB9-1FECB206C1D3}"/>
              </a:ext>
            </a:extLst>
          </p:cNvPr>
          <p:cNvPicPr>
            <a:picLocks noChangeAspect="1"/>
          </p:cNvPicPr>
          <p:nvPr/>
        </p:nvPicPr>
        <p:blipFill>
          <a:blip r:embed="rId3"/>
          <a:stretch>
            <a:fillRect/>
          </a:stretch>
        </p:blipFill>
        <p:spPr>
          <a:xfrm>
            <a:off x="3892292" y="1590739"/>
            <a:ext cx="8217158" cy="5269766"/>
          </a:xfrm>
          <a:prstGeom prst="rect">
            <a:avLst/>
          </a:prstGeom>
        </p:spPr>
      </p:pic>
    </p:spTree>
    <p:extLst>
      <p:ext uri="{BB962C8B-B14F-4D97-AF65-F5344CB8AC3E}">
        <p14:creationId xmlns:p14="http://schemas.microsoft.com/office/powerpoint/2010/main" val="92917405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A0E9E-D0D0-F67E-7D92-B12E66696DD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892A9D2-64C0-F690-4D40-C25F73BF1DB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15C03F7-E7DD-FA53-F692-0CBC0BE7BD65}"/>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Nieuziemione połączenia wyrównawcze miejscowe między częściami przewodzącymi dostępnymi wszelkich urządzeń w obwodzie separowanym pełnią  następującą rolę: </a:t>
            </a:r>
          </a:p>
          <a:p>
            <a:pPr>
              <a:buSzPct val="100000"/>
            </a:pPr>
            <a:r>
              <a:rPr lang="pl-PL"/>
              <a:t>nie dopuszczają do wyczuwalnej różnicy potencjałów między częściami jednocześnie dostępnymi, </a:t>
            </a:r>
          </a:p>
          <a:p>
            <a:pPr>
              <a:buSzPct val="100000"/>
            </a:pPr>
            <a:r>
              <a:rPr lang="pl-PL"/>
              <a:t>tworzą metaliczną pętlę prądu zwarcia dwumiejscowego, dzięki czemu drugie uszkodzenie izolacji podstawowej wywołuje zwarcie wielkoprądowe, wyłączane przez zabezpieczenia nadprądowe. </a:t>
            </a:r>
          </a:p>
        </p:txBody>
      </p:sp>
      <p:sp>
        <p:nvSpPr>
          <p:cNvPr id="6" name="Tytuł 1">
            <a:extLst>
              <a:ext uri="{FF2B5EF4-FFF2-40B4-BE49-F238E27FC236}">
                <a16:creationId xmlns:a16="http://schemas.microsoft.com/office/drawing/2014/main" id="{EB902C2B-B4D7-175A-D825-51210A51F49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252C690F-EBA0-6083-02F1-FC40696E111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89660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ED659-3922-1652-29A9-BD24A1672C9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1634922-F19F-7C4A-30A5-21185F63E22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B024E09-EDE1-D313-282B-CA28DA8FF391}"/>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przypadku podwójnego zwarcia dwóch części przewodzących dostępnych z przewodami o różnej biegunowości, jak to pokazano na rysunku, urządzenie zabezpieczające powinno zapewnić samoczynne wyłączenie zasilania w czasie nie dłuższym od podanego w tabeli 2 i 3. </a:t>
            </a:r>
          </a:p>
        </p:txBody>
      </p:sp>
      <p:sp>
        <p:nvSpPr>
          <p:cNvPr id="6" name="Tytuł 1">
            <a:extLst>
              <a:ext uri="{FF2B5EF4-FFF2-40B4-BE49-F238E27FC236}">
                <a16:creationId xmlns:a16="http://schemas.microsoft.com/office/drawing/2014/main" id="{B200F5C4-A85D-35FF-90FD-3C32E9EF306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Separacja elektryczna</a:t>
            </a:r>
          </a:p>
        </p:txBody>
      </p:sp>
      <p:sp>
        <p:nvSpPr>
          <p:cNvPr id="7" name="Rectangle 2">
            <a:extLst>
              <a:ext uri="{FF2B5EF4-FFF2-40B4-BE49-F238E27FC236}">
                <a16:creationId xmlns:a16="http://schemas.microsoft.com/office/drawing/2014/main" id="{8F7C212D-F9F3-EDB7-09A3-FB0F70F6E2E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3669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1DC59-45AB-38F9-7078-9C0370B9B48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DB7389C-B629-22FF-E7A8-6A314FAC89DB}"/>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990BE491-C2FC-28E3-D212-4946966AAA65}"/>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Prosta konstrukcja, niezawodność oraz stosunkowo niski koszt sprawiają, że bezpieczniki pozostają kluczowym elementem ochrony w instalacjach elektrycznych, mimo pojawienia się innych urządzeń zabezpieczających. Ich solidność i efektywność sprawiają, że są uznawane za „ostatnią linię obrony” w systemach elektroenergetycznych. Dzisiejsze konstrukcje bezpieczników niewiele różnią się od ich historycznych prototypów. Stosowane również jak wyłączniki nadprądowe do ochrony przed skutkami zwarć i przeciążeń. Pomimo dość „leciwej” konstrukcji w dalszym ciągu pozostają nie do zastąpienia chociażby ze względu na prądy znamionowe czy też zdolność zwarciową które są o wiele większe niż w wyłącznikach nadprądowych.</a:t>
            </a:r>
          </a:p>
        </p:txBody>
      </p:sp>
      <p:sp>
        <p:nvSpPr>
          <p:cNvPr id="6" name="Tytuł 1">
            <a:extLst>
              <a:ext uri="{FF2B5EF4-FFF2-40B4-BE49-F238E27FC236}">
                <a16:creationId xmlns:a16="http://schemas.microsoft.com/office/drawing/2014/main" id="{4983BA7D-3175-16F5-D63A-2D1628578C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Bezpieczniki topikowe</a:t>
            </a:r>
          </a:p>
        </p:txBody>
      </p:sp>
      <p:sp>
        <p:nvSpPr>
          <p:cNvPr id="7" name="Rectangle 2">
            <a:extLst>
              <a:ext uri="{FF2B5EF4-FFF2-40B4-BE49-F238E27FC236}">
                <a16:creationId xmlns:a16="http://schemas.microsoft.com/office/drawing/2014/main" id="{4F4B46E5-AF15-1562-DD14-1E25E25148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32ED7F0-68F2-6983-30D7-DF5940B77F6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25105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31FF-8B78-6407-754D-D49B2B741B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2AF3DC4-45A3-21C5-6FC8-A56D5685670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CF49BDE-B8BD-7CAA-1FE6-6BC27DE63E9C}"/>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Izolowanie stanowiska</a:t>
            </a:r>
            <a:r>
              <a:rPr lang="pl-PL"/>
              <a:t> jest środkiem ochrony przeciwporażeniowej w ochronie przy uszkodzeniu, polegający na oddzieleniu osoby od potencjału ziemi za pomocą materiałów izolacyjnych. Ma to na celu uniemożliwienie przepływu prądu przez ciało człowieka do ziemi w przypadku dotknięcia części pod napięciem, na skutek uszkodzenia izolacji podstawowej części czynnych. Ma również zapobiegać jednoczesnemu dotykowi części, które mogą być o różnym potencjale, na skutek uszkodzenia izolacji podstawowej części czynnych. Wszystkie urządzenia elektryczne powinny spełniać wymagania jednego ze środków ochrony podstawowej. </a:t>
            </a:r>
          </a:p>
        </p:txBody>
      </p:sp>
      <p:sp>
        <p:nvSpPr>
          <p:cNvPr id="6" name="Tytuł 1">
            <a:extLst>
              <a:ext uri="{FF2B5EF4-FFF2-40B4-BE49-F238E27FC236}">
                <a16:creationId xmlns:a16="http://schemas.microsoft.com/office/drawing/2014/main" id="{BF34468C-621F-3E29-A948-61DAFE64E5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Izolowanie stanowiska</a:t>
            </a:r>
          </a:p>
        </p:txBody>
      </p:sp>
      <p:sp>
        <p:nvSpPr>
          <p:cNvPr id="7" name="Rectangle 2">
            <a:extLst>
              <a:ext uri="{FF2B5EF4-FFF2-40B4-BE49-F238E27FC236}">
                <a16:creationId xmlns:a16="http://schemas.microsoft.com/office/drawing/2014/main" id="{DB708CF8-65D4-DD8B-72A3-4852DA68764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7786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84ECB-A579-BCC2-F793-416F89ED9D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B7F3FF3-9136-E285-D01D-A4738273683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BBC7400-BDCA-1B7E-D1D0-75F7D4822788}"/>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Części przewodzące dostępne powinny być tak rozmieszczone, aby w normalnych warunkach osoby nie dotknęły jednocześnie - dwóch części przewodzących dostępnych, lub - części przewodzącej dostępnej i części przewodzącej obcej, jeżeli te części w wyniku uszkodzenia izolacji podstawowej lub części czynnej mogą znaleźć się pod różnymi potencjałami. Na izolowanym stanowisku nie powinno być przewodu ochronnego.</a:t>
            </a:r>
          </a:p>
        </p:txBody>
      </p:sp>
      <p:sp>
        <p:nvSpPr>
          <p:cNvPr id="6" name="Tytuł 1">
            <a:extLst>
              <a:ext uri="{FF2B5EF4-FFF2-40B4-BE49-F238E27FC236}">
                <a16:creationId xmlns:a16="http://schemas.microsoft.com/office/drawing/2014/main" id="{1760EAA2-27B0-334E-170C-5B2E4A0CC4E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Izolowanie stanowiska</a:t>
            </a:r>
          </a:p>
        </p:txBody>
      </p:sp>
      <p:sp>
        <p:nvSpPr>
          <p:cNvPr id="7" name="Rectangle 2">
            <a:extLst>
              <a:ext uri="{FF2B5EF4-FFF2-40B4-BE49-F238E27FC236}">
                <a16:creationId xmlns:a16="http://schemas.microsoft.com/office/drawing/2014/main" id="{40CA9355-6E64-8EAC-B9D7-B543B82E78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97608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0FA5C-1831-3C7B-7ACB-A19B9B111A8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D9D392B-CC91-223C-5F77-5723E79EF5B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E409407-0B7A-CD68-8835-17E708BE11B8}"/>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Rezystancja izolacyjnych podłóg i ścian w każdym punkcie pomiaru nie powinna być mniejsza niż - 50 k</a:t>
            </a:r>
            <a:r>
              <a:rPr lang="pl-PL">
                <a:sym typeface="Symbol" panose="05050102010706020507" pitchFamily="18" charset="2"/>
              </a:rPr>
              <a:t></a:t>
            </a:r>
            <a:r>
              <a:rPr lang="pl-PL"/>
              <a:t> , jeżeli nominalne napięcie instalacji nie przekracza 500 V, lub - 100 k</a:t>
            </a:r>
            <a:r>
              <a:rPr lang="pl-PL">
                <a:sym typeface="Symbol" panose="05050102010706020507" pitchFamily="18" charset="2"/>
              </a:rPr>
              <a:t> </a:t>
            </a:r>
            <a:r>
              <a:rPr lang="pl-PL"/>
              <a:t>  jeżeli nominalne napięcie instalacji przekracza 500 V. Jeżeli w każdym punkcie rezystancja jest mniejsza od wymienionej wartości to ze względu na ochronę przed porażeniem elektrycznym podłogi i ściany są uważane za części przewodzące obce.</a:t>
            </a:r>
          </a:p>
        </p:txBody>
      </p:sp>
      <p:sp>
        <p:nvSpPr>
          <p:cNvPr id="6" name="Tytuł 1">
            <a:extLst>
              <a:ext uri="{FF2B5EF4-FFF2-40B4-BE49-F238E27FC236}">
                <a16:creationId xmlns:a16="http://schemas.microsoft.com/office/drawing/2014/main" id="{1E332486-833E-ECC5-B0F2-EC616C48DED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Izolowanie stanowiska</a:t>
            </a:r>
          </a:p>
        </p:txBody>
      </p:sp>
      <p:sp>
        <p:nvSpPr>
          <p:cNvPr id="7" name="Rectangle 2">
            <a:extLst>
              <a:ext uri="{FF2B5EF4-FFF2-40B4-BE49-F238E27FC236}">
                <a16:creationId xmlns:a16="http://schemas.microsoft.com/office/drawing/2014/main" id="{C823B7EB-834E-C28D-9E95-46D8F317DF9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62432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B0E5D-D219-86A6-3891-F97D513AAFD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D877403-DBBF-0C1E-F4AF-81A98563753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1E6DB09D-634C-C727-9717-C891050370B4}"/>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Do technicznej realizacji stosujemy </a:t>
            </a:r>
            <a:r>
              <a:rPr lang="pl-PL" err="1"/>
              <a:t>np</a:t>
            </a:r>
            <a:r>
              <a:rPr lang="pl-PL"/>
              <a:t>:</a:t>
            </a:r>
          </a:p>
          <a:p>
            <a:pPr>
              <a:buSzPct val="100000"/>
            </a:pPr>
            <a:r>
              <a:rPr lang="pl-PL"/>
              <a:t>Maty izolacyjne,</a:t>
            </a:r>
          </a:p>
          <a:p>
            <a:pPr>
              <a:buSzPct val="100000"/>
            </a:pPr>
            <a:r>
              <a:rPr lang="pl-PL"/>
              <a:t>Podesty i platformy izolacyjne.</a:t>
            </a:r>
          </a:p>
          <a:p>
            <a:pPr marL="0" indent="0">
              <a:buNone/>
            </a:pPr>
            <a:r>
              <a:rPr lang="pl-PL"/>
              <a:t>Izolowanie stanowiska jest środkiem ochrony stosowanym tylko wtedy, gdy instalacja jest pod nadzorem osób wykwalifikowanych lub poinstruowanych tak, że nieautoryzowane zmiany nie mogą być dokonywane.</a:t>
            </a:r>
          </a:p>
        </p:txBody>
      </p:sp>
      <p:sp>
        <p:nvSpPr>
          <p:cNvPr id="6" name="Tytuł 1">
            <a:extLst>
              <a:ext uri="{FF2B5EF4-FFF2-40B4-BE49-F238E27FC236}">
                <a16:creationId xmlns:a16="http://schemas.microsoft.com/office/drawing/2014/main" id="{CD197413-2123-5A32-1399-C282940ACC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Izolowanie stanowiska</a:t>
            </a:r>
          </a:p>
        </p:txBody>
      </p:sp>
      <p:sp>
        <p:nvSpPr>
          <p:cNvPr id="7" name="Rectangle 2">
            <a:extLst>
              <a:ext uri="{FF2B5EF4-FFF2-40B4-BE49-F238E27FC236}">
                <a16:creationId xmlns:a16="http://schemas.microsoft.com/office/drawing/2014/main" id="{924F1FD7-C114-473C-BAAB-F5D685BA3B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799056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A2134-3DAB-E80E-6519-99FAE43F741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E2E9AC4-CF6D-83D7-3211-81A203B5BEC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570FE8F-2FAD-6B84-EFA7-ACFACEA57D3B}"/>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Nieuziemione połączenia wyrównawcze ochronne są środkiem ochrony przy uszkodzeniu, który jest stosowany tylko wtedy, gdy instalacja jest pod nadzorem osób wykwalifikowanych lub poinstruowanych tak, że nieautoryzowane zmiany nie mogą być dokonywane. Mają one na celu zapobieganie pojawieniu się niebezpiecznych napięć dotykowych. Wszystkie urządzenia elektryczne powinny spełniać wymagania jednego ze środków ochrony podstawowej. Przewody połączeń wyrównawczych powinny łączyć między sobą wszystkie części przewodzące dostępne i części przewodzące obce, przy czym nie mogą one być uziemione, nawet w sposób naturalny. </a:t>
            </a:r>
          </a:p>
        </p:txBody>
      </p:sp>
      <p:sp>
        <p:nvSpPr>
          <p:cNvPr id="6" name="Tytuł 1">
            <a:extLst>
              <a:ext uri="{FF2B5EF4-FFF2-40B4-BE49-F238E27FC236}">
                <a16:creationId xmlns:a16="http://schemas.microsoft.com/office/drawing/2014/main" id="{477F0C58-C5D8-30C5-F2FE-055B9FBC2D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Nieuziemione połączenia wyrównawcze miejscowe</a:t>
            </a:r>
          </a:p>
        </p:txBody>
      </p:sp>
      <p:sp>
        <p:nvSpPr>
          <p:cNvPr id="7" name="Rectangle 2">
            <a:extLst>
              <a:ext uri="{FF2B5EF4-FFF2-40B4-BE49-F238E27FC236}">
                <a16:creationId xmlns:a16="http://schemas.microsoft.com/office/drawing/2014/main" id="{ABD5B29A-55F9-F85D-07B7-7E7CCDA32F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013212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53206-F85A-1A61-AF49-6858B21B134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081AB89-AE7B-6ADE-C07C-0599ABBC7CB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3E96348-EDE1-6463-4EEC-2ABBAC478A43}"/>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Zasada działania środka opiera się na tym, że człowiek znajduje się na stanowisku izolowanym, a wszelkie części przewodzące jednocześnie dostępne mają - dzięki nieuziemionym połączeniom wyrównawczym - ten sam potencjał swobodny. W zasięgu ręki człowieka na stanowisku izolowanym − w normalnych warunkach pracy i w razie dowolnych branych pod uwagę uszkodzeń − nie ma części przewodzących o innym potencjale, zwłaszcza o potencjale ziemi. Fakt ten powoduje, że napięcie </a:t>
            </a:r>
            <a:r>
              <a:rPr lang="pl-PL" err="1"/>
              <a:t>rażeniowe</a:t>
            </a:r>
            <a:r>
              <a:rPr lang="pl-PL"/>
              <a:t> nie występuje, a więc nie ma też prądu </a:t>
            </a:r>
            <a:r>
              <a:rPr lang="pl-PL" err="1"/>
              <a:t>rażeniowego</a:t>
            </a:r>
            <a:r>
              <a:rPr lang="pl-PL"/>
              <a:t>. Problem pojawia się pomiędzy miejscami wyizolowanymi od ziemi a resztą,, która ma potencjał ziemi. Obrazuje to rysunek poniżej.</a:t>
            </a:r>
          </a:p>
        </p:txBody>
      </p:sp>
      <p:sp>
        <p:nvSpPr>
          <p:cNvPr id="6" name="Tytuł 1">
            <a:extLst>
              <a:ext uri="{FF2B5EF4-FFF2-40B4-BE49-F238E27FC236}">
                <a16:creationId xmlns:a16="http://schemas.microsoft.com/office/drawing/2014/main" id="{FE68CF31-1FCA-CB0D-D9D3-2929439A544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Nieuziemione połączenia wyrównawcze miejscowe</a:t>
            </a:r>
          </a:p>
        </p:txBody>
      </p:sp>
      <p:sp>
        <p:nvSpPr>
          <p:cNvPr id="7" name="Rectangle 2">
            <a:extLst>
              <a:ext uri="{FF2B5EF4-FFF2-40B4-BE49-F238E27FC236}">
                <a16:creationId xmlns:a16="http://schemas.microsoft.com/office/drawing/2014/main" id="{12ADCDB5-18ED-B633-4F26-B63FCA1A0D3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56164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68E26-28E0-C2F8-DCAC-85653597566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C593000-19A4-E8FB-89DC-E985BA72153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pic>
        <p:nvPicPr>
          <p:cNvPr id="4" name="Symbol zastępczy zawartości 3">
            <a:extLst>
              <a:ext uri="{FF2B5EF4-FFF2-40B4-BE49-F238E27FC236}">
                <a16:creationId xmlns:a16="http://schemas.microsoft.com/office/drawing/2014/main" id="{0B738759-736B-3F10-EF69-AC1614D1338C}"/>
              </a:ext>
            </a:extLst>
          </p:cNvPr>
          <p:cNvPicPr>
            <a:picLocks noGrp="1" noChangeAspect="1"/>
          </p:cNvPicPr>
          <p:nvPr>
            <p:ph idx="4294967295"/>
          </p:nvPr>
        </p:nvPicPr>
        <p:blipFill>
          <a:blip r:embed="rId3"/>
          <a:stretch>
            <a:fillRect/>
          </a:stretch>
        </p:blipFill>
        <p:spPr>
          <a:xfrm>
            <a:off x="0" y="1690688"/>
            <a:ext cx="12126913" cy="5073650"/>
          </a:xfrm>
          <a:prstGeom prst="rect">
            <a:avLst/>
          </a:prstGeom>
        </p:spPr>
      </p:pic>
      <p:sp>
        <p:nvSpPr>
          <p:cNvPr id="6" name="Tytuł 1">
            <a:extLst>
              <a:ext uri="{FF2B5EF4-FFF2-40B4-BE49-F238E27FC236}">
                <a16:creationId xmlns:a16="http://schemas.microsoft.com/office/drawing/2014/main" id="{DBDE99EF-7095-D7B6-EF0A-9A08AF02160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Nieuziemione połączenia wyrównawcze miejscowe</a:t>
            </a:r>
          </a:p>
        </p:txBody>
      </p:sp>
      <p:sp>
        <p:nvSpPr>
          <p:cNvPr id="7" name="Rectangle 2">
            <a:extLst>
              <a:ext uri="{FF2B5EF4-FFF2-40B4-BE49-F238E27FC236}">
                <a16:creationId xmlns:a16="http://schemas.microsoft.com/office/drawing/2014/main" id="{A8E88BEF-ED13-88C2-C9E6-A3F91E1483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10843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FBE49-841F-DF21-49C1-EAC5CB621E0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DA33C45-6203-B189-F983-CF0E5D515EF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E8C805EB-8326-8ADD-43EF-3C8AB1C37265}"/>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przypadku pojedynczego uszkodzenia (jak na rysunku) wszystkie części przewodzące otrzymują potencjał bieguna który uległ uszkodzeniu. Dodatkowo sytuacja taka nie daje ewidentnych objawów uszkodzenia izolacji. Pomiędzy częścią objętą nieuziemionymi połączeniami wyrównawczymi miejscowymi a częścią która ma połączenie z ziemią (w zależności od układu sieci) może dojść do wystąpienia napięcia wielkości napięcia sieciowego względem ziemi. Taka sytuacja jest bardzo niebezpieczna, zwłaszcza w chwili wchodzenia do miejsca objętego połączeniami wyrównawczymi. </a:t>
            </a:r>
          </a:p>
        </p:txBody>
      </p:sp>
      <p:sp>
        <p:nvSpPr>
          <p:cNvPr id="6" name="Tytuł 1">
            <a:extLst>
              <a:ext uri="{FF2B5EF4-FFF2-40B4-BE49-F238E27FC236}">
                <a16:creationId xmlns:a16="http://schemas.microsoft.com/office/drawing/2014/main" id="{7ADE1B03-0751-E612-5E8F-910C2413B1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Nieuziemione połączenia wyrównawcze miejscowe</a:t>
            </a:r>
          </a:p>
        </p:txBody>
      </p:sp>
      <p:sp>
        <p:nvSpPr>
          <p:cNvPr id="7" name="Rectangle 2">
            <a:extLst>
              <a:ext uri="{FF2B5EF4-FFF2-40B4-BE49-F238E27FC236}">
                <a16:creationId xmlns:a16="http://schemas.microsoft.com/office/drawing/2014/main" id="{96B42873-87FC-A5B4-A580-EFDF092D7D1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4851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42EAD-9E5F-328E-2290-70B86180B28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3D91145-7CF6-A53F-3058-1633D9078B3C}"/>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D94B6E0-6292-D1CE-B276-C2580F88FC63}"/>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Kiedy jedna noga jest już w środku i dostaje potencjał bieguna z którego nastąpiło uszkodzenie, a druga noga jest jeszcze w miejscu w którym ma styczność z potencjałem ziemi. Taka sytuacja może spowodować porażenie prądem elektrycznym. Aby uniknąć takich sytuacji, należy stosować maty izolacyjne, (lub inne techniczne środki izolacyjne) tak, aby jeszcze przed wejściem do części objętej połączeniami wyrównawczymi, całkowicie odizolować się od ziemi.</a:t>
            </a:r>
          </a:p>
        </p:txBody>
      </p:sp>
      <p:sp>
        <p:nvSpPr>
          <p:cNvPr id="6" name="Tytuł 1">
            <a:extLst>
              <a:ext uri="{FF2B5EF4-FFF2-40B4-BE49-F238E27FC236}">
                <a16:creationId xmlns:a16="http://schemas.microsoft.com/office/drawing/2014/main" id="{F5AAD2F8-F822-0706-5B60-E3C0FA27DA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Nieuziemione połączenia wyrównawcze miejscowe</a:t>
            </a:r>
          </a:p>
        </p:txBody>
      </p:sp>
      <p:sp>
        <p:nvSpPr>
          <p:cNvPr id="7" name="Rectangle 2">
            <a:extLst>
              <a:ext uri="{FF2B5EF4-FFF2-40B4-BE49-F238E27FC236}">
                <a16:creationId xmlns:a16="http://schemas.microsoft.com/office/drawing/2014/main" id="{F3827C80-0C00-46F2-8A2A-94168CA7A8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335184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880FF-3C55-D713-38C0-E578A3B5D1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FFA7622-47E1-CF05-D728-A451BF741FF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BF904714-29C1-2923-4281-3574499554AC}"/>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Ochrona przez zastosowanie bardzo niskiego napięcia polega na zastosowaniu jednego ze środków ochrony w postaci:</a:t>
            </a:r>
          </a:p>
          <a:p>
            <a:pPr>
              <a:buSzPct val="100000"/>
            </a:pPr>
            <a:r>
              <a:rPr lang="pl-PL"/>
              <a:t>Obwodów SELV</a:t>
            </a:r>
          </a:p>
          <a:p>
            <a:pPr>
              <a:buSzPct val="100000"/>
            </a:pPr>
            <a:r>
              <a:rPr lang="pl-PL"/>
              <a:t>Obwodów PELV.</a:t>
            </a:r>
          </a:p>
        </p:txBody>
      </p:sp>
      <p:sp>
        <p:nvSpPr>
          <p:cNvPr id="6" name="Tytuł 1">
            <a:extLst>
              <a:ext uri="{FF2B5EF4-FFF2-40B4-BE49-F238E27FC236}">
                <a16:creationId xmlns:a16="http://schemas.microsoft.com/office/drawing/2014/main" id="{23D524BB-CC4A-E8C7-6558-F71BBD06A7E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a:t>
            </a:r>
          </a:p>
        </p:txBody>
      </p:sp>
      <p:sp>
        <p:nvSpPr>
          <p:cNvPr id="7" name="Rectangle 2">
            <a:extLst>
              <a:ext uri="{FF2B5EF4-FFF2-40B4-BE49-F238E27FC236}">
                <a16:creationId xmlns:a16="http://schemas.microsoft.com/office/drawing/2014/main" id="{2DD2E17E-026E-9995-CD0E-E7C87C9DC72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430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0F94-0F3C-5687-C25F-76F626CE29E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CAC6A8B-3B1B-C104-C6E9-6CD5F764277C}"/>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834C3ECC-6812-DF68-DB86-AE71A8179181}"/>
              </a:ext>
            </a:extLst>
          </p:cNvPr>
          <p:cNvSpPr>
            <a:spLocks noGrp="1"/>
          </p:cNvSpPr>
          <p:nvPr>
            <p:ph idx="4294967295"/>
          </p:nvPr>
        </p:nvSpPr>
        <p:spPr>
          <a:xfrm>
            <a:off x="0" y="1771650"/>
            <a:ext cx="11874500" cy="4937125"/>
          </a:xfrm>
          <a:prstGeom prst="rect">
            <a:avLst/>
          </a:prstGeom>
        </p:spPr>
        <p:txBody>
          <a:bodyPr anchor="ctr">
            <a:noAutofit/>
          </a:bodyPr>
          <a:lstStyle/>
          <a:p>
            <a:pPr marL="0" lvl="0" indent="0">
              <a:buNone/>
            </a:pPr>
            <a:r>
              <a:rPr lang="pl-PL"/>
              <a:t>Chcąc dobrać odpowiednią wkładkę topikową oprócz doboru odpowiednich wartości prądu i napięcia znamionowego oraz kształtu należy również uwzględnić rodzaj urządzenia które ma chronić. Do tego celu stosuje się różnego rodzaju charakterystyki czasowo-prądowe określane przez oznaczenia składające się z 2 liter – małej i dużej:</a:t>
            </a:r>
          </a:p>
          <a:p>
            <a:pPr lvl="0">
              <a:buSzPct val="100000"/>
            </a:pPr>
            <a:r>
              <a:rPr lang="pl-PL"/>
              <a:t>Pierwsza (mała) litera oznacza zdolność wyłączeniową wkładki </a:t>
            </a:r>
          </a:p>
          <a:p>
            <a:pPr lvl="1">
              <a:buSzPct val="100000"/>
            </a:pPr>
            <a:r>
              <a:rPr lang="pl-PL" sz="2800"/>
              <a:t>a – charakterystyka niepełnozakresowa ochrona tylko przed skutkami zwarć</a:t>
            </a:r>
          </a:p>
          <a:p>
            <a:pPr lvl="1">
              <a:buSzPct val="100000"/>
            </a:pPr>
            <a:r>
              <a:rPr lang="pl-PL" sz="2800"/>
              <a:t>g – charakterystyka pełnozakresowa – ochrona zarówno przed skutkami zwarć jak i przeciążeń.</a:t>
            </a:r>
          </a:p>
        </p:txBody>
      </p:sp>
      <p:sp>
        <p:nvSpPr>
          <p:cNvPr id="6" name="Tytuł 1">
            <a:extLst>
              <a:ext uri="{FF2B5EF4-FFF2-40B4-BE49-F238E27FC236}">
                <a16:creationId xmlns:a16="http://schemas.microsoft.com/office/drawing/2014/main" id="{F19227D8-AE88-0807-8C43-DF5B60A1573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Bezpieczniki topikowe</a:t>
            </a:r>
          </a:p>
        </p:txBody>
      </p:sp>
      <p:sp>
        <p:nvSpPr>
          <p:cNvPr id="7" name="Rectangle 2">
            <a:extLst>
              <a:ext uri="{FF2B5EF4-FFF2-40B4-BE49-F238E27FC236}">
                <a16:creationId xmlns:a16="http://schemas.microsoft.com/office/drawing/2014/main" id="{9EB2B518-4501-3CD9-4858-52BCA3EDB7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8F6EDD6-6205-F622-61D9-3660FC931A7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68520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BC1D1-EB35-D43D-6CF7-836198502EC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769CC19-DE71-2EF3-9AD9-58E27B85EC2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6A9C6683-A306-04BD-461F-00EDF3E96C45}"/>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Bardzo niskie napięcie bezpieczne SELV.</a:t>
            </a:r>
          </a:p>
          <a:p>
            <a:pPr marL="0" indent="0">
              <a:buNone/>
            </a:pPr>
            <a:r>
              <a:rPr lang="pl-PL"/>
              <a:t>Obwody SELV (bez uziemienia roboczego), o bardzo niskim napięciu bezpiecznym (</a:t>
            </a:r>
            <a:r>
              <a:rPr lang="pl-PL" err="1"/>
              <a:t>Safety</a:t>
            </a:r>
            <a:r>
              <a:rPr lang="pl-PL"/>
              <a:t> Extra-</a:t>
            </a:r>
            <a:r>
              <a:rPr lang="pl-PL" err="1"/>
              <a:t>Low</a:t>
            </a:r>
            <a:r>
              <a:rPr lang="pl-PL"/>
              <a:t> </a:t>
            </a:r>
            <a:r>
              <a:rPr lang="pl-PL" err="1"/>
              <a:t>Voltage</a:t>
            </a:r>
            <a:r>
              <a:rPr lang="pl-PL"/>
              <a:t>) charakteryzują się następującymi cechami: </a:t>
            </a:r>
          </a:p>
          <a:p>
            <a:pPr marL="457200" indent="-457200">
              <a:buSzPct val="100000"/>
              <a:buFont typeface="+mj-lt"/>
              <a:buAutoNum type="alphaLcParenR"/>
            </a:pPr>
            <a:r>
              <a:rPr lang="pl-PL"/>
              <a:t>wartość napięcia znamionowego nie przekracza górnej granicy napięcia zakresu I; (50 V a.c. lub 120 V </a:t>
            </a:r>
            <a:r>
              <a:rPr lang="pl-PL" err="1"/>
              <a:t>d.c</a:t>
            </a:r>
            <a:r>
              <a:rPr lang="pl-PL"/>
              <a:t>),</a:t>
            </a:r>
          </a:p>
          <a:p>
            <a:pPr marL="457200" indent="-457200">
              <a:buSzPct val="100000"/>
              <a:buFont typeface="+mj-lt"/>
              <a:buAutoNum type="alphaLcParenR"/>
            </a:pPr>
            <a:r>
              <a:rPr lang="pl-PL"/>
              <a:t>obwody są zasilane ze źródeł ograniczających do minimum możliwość pojawienia się w tych obwodach obcego napięcia. </a:t>
            </a:r>
          </a:p>
        </p:txBody>
      </p:sp>
      <p:sp>
        <p:nvSpPr>
          <p:cNvPr id="6" name="Tytuł 1">
            <a:extLst>
              <a:ext uri="{FF2B5EF4-FFF2-40B4-BE49-F238E27FC236}">
                <a16:creationId xmlns:a16="http://schemas.microsoft.com/office/drawing/2014/main" id="{8CF3D6A2-B261-2134-2C81-71E85ECDA4F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SELV</a:t>
            </a:r>
          </a:p>
        </p:txBody>
      </p:sp>
      <p:sp>
        <p:nvSpPr>
          <p:cNvPr id="7" name="Rectangle 2">
            <a:extLst>
              <a:ext uri="{FF2B5EF4-FFF2-40B4-BE49-F238E27FC236}">
                <a16:creationId xmlns:a16="http://schemas.microsoft.com/office/drawing/2014/main" id="{7A8FE20D-3A6C-A86B-4669-9EB601B9DBC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10518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F731A-D3CA-9836-99A7-1919C618BAC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00341C0-D6F9-9609-7AE6-EAD9388A0F6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182AC73-2FD1-A9CB-60C6-3466C7D01094}"/>
              </a:ext>
            </a:extLst>
          </p:cNvPr>
          <p:cNvSpPr>
            <a:spLocks noGrp="1"/>
          </p:cNvSpPr>
          <p:nvPr>
            <p:ph idx="4294967295"/>
          </p:nvPr>
        </p:nvSpPr>
        <p:spPr>
          <a:xfrm>
            <a:off x="0" y="1771650"/>
            <a:ext cx="11874500" cy="4908550"/>
          </a:xfrm>
          <a:prstGeom prst="rect">
            <a:avLst/>
          </a:prstGeom>
        </p:spPr>
        <p:txBody>
          <a:bodyPr anchor="ctr">
            <a:noAutofit/>
          </a:bodyPr>
          <a:lstStyle/>
          <a:p>
            <a:pPr marL="85725" lvl="1" indent="0">
              <a:buNone/>
            </a:pPr>
            <a:r>
              <a:rPr lang="pl-PL"/>
              <a:t>Za źródła tego rodzaju uważa się:</a:t>
            </a:r>
          </a:p>
          <a:p>
            <a:pPr lvl="1">
              <a:buSzPct val="100000"/>
              <a:buFont typeface="Wingdings" panose="05000000000000000000" pitchFamily="2" charset="2"/>
              <a:buChar char="ü"/>
            </a:pPr>
            <a:r>
              <a:rPr lang="pl-PL"/>
              <a:t>transformatory ochronne</a:t>
            </a:r>
          </a:p>
          <a:p>
            <a:pPr lvl="1">
              <a:buSzPct val="100000"/>
              <a:buFont typeface="Wingdings" panose="05000000000000000000" pitchFamily="2" charset="2"/>
              <a:buChar char="ü"/>
            </a:pPr>
            <a:r>
              <a:rPr lang="pl-PL"/>
              <a:t>przetwornice dwumaszynowe z uzwojeniami mającymi równoważną z ww. transformatorami izolację;</a:t>
            </a:r>
          </a:p>
          <a:p>
            <a:pPr lvl="1">
              <a:buSzPct val="100000"/>
              <a:buFont typeface="Wingdings" panose="05000000000000000000" pitchFamily="2" charset="2"/>
              <a:buChar char="ü"/>
            </a:pPr>
            <a:r>
              <a:rPr lang="pl-PL"/>
              <a:t>baterie akumulatorów,</a:t>
            </a:r>
          </a:p>
          <a:p>
            <a:pPr lvl="1">
              <a:buSzPct val="100000"/>
              <a:buFont typeface="Wingdings" panose="05000000000000000000" pitchFamily="2" charset="2"/>
              <a:buChar char="ü"/>
            </a:pPr>
            <a:r>
              <a:rPr lang="pl-PL"/>
              <a:t>źródła niezależne od obwodów o wyższym napięciu. jak np. zespół prądotwórczy napędzany silnikiem spalinowym,</a:t>
            </a:r>
          </a:p>
          <a:p>
            <a:pPr lvl="1">
              <a:buSzPct val="100000"/>
              <a:buFont typeface="Wingdings" panose="05000000000000000000" pitchFamily="2" charset="2"/>
              <a:buChar char="ü"/>
            </a:pPr>
            <a:r>
              <a:rPr lang="pl-PL"/>
              <a:t>urządzenia elektroniczne wykonane wg odpowiednich norm tak aby w przypadku wewnętrznego uszkodzenia napięcie na zaciskach wyjściowych nie mogło przekroczyć wartości napięcia zakresu I (tabela 1.)</a:t>
            </a:r>
          </a:p>
        </p:txBody>
      </p:sp>
      <p:sp>
        <p:nvSpPr>
          <p:cNvPr id="6" name="Tytuł 1">
            <a:extLst>
              <a:ext uri="{FF2B5EF4-FFF2-40B4-BE49-F238E27FC236}">
                <a16:creationId xmlns:a16="http://schemas.microsoft.com/office/drawing/2014/main" id="{3BECF0FD-3942-404C-ACFC-1F629774858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SELV</a:t>
            </a:r>
          </a:p>
        </p:txBody>
      </p:sp>
      <p:sp>
        <p:nvSpPr>
          <p:cNvPr id="7" name="Rectangle 2">
            <a:extLst>
              <a:ext uri="{FF2B5EF4-FFF2-40B4-BE49-F238E27FC236}">
                <a16:creationId xmlns:a16="http://schemas.microsoft.com/office/drawing/2014/main" id="{F1A2FDDA-43EB-5275-B641-4A9F911795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95078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9BC5E-FF57-E981-6295-27FBB0DB979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26BFA05-3C52-65B0-4D91-847CCBD03730}"/>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C8B9DBE-4642-2F43-7453-89F2442890F8}"/>
              </a:ext>
            </a:extLst>
          </p:cNvPr>
          <p:cNvSpPr>
            <a:spLocks noGrp="1"/>
          </p:cNvSpPr>
          <p:nvPr>
            <p:ph idx="4294967295"/>
          </p:nvPr>
        </p:nvSpPr>
        <p:spPr>
          <a:xfrm>
            <a:off x="0" y="1771650"/>
            <a:ext cx="11874500" cy="4908550"/>
          </a:xfrm>
          <a:prstGeom prst="rect">
            <a:avLst/>
          </a:prstGeom>
        </p:spPr>
        <p:txBody>
          <a:bodyPr anchor="ctr">
            <a:noAutofit/>
          </a:bodyPr>
          <a:lstStyle/>
          <a:p>
            <a:pPr marL="0" lvl="1" indent="0">
              <a:buNone/>
            </a:pPr>
            <a:r>
              <a:rPr lang="pl-PL"/>
              <a:t>Części czynne obwodów SELV powinny być oddzielone elektrycznie od obwodów wyższego napięcia w sposób nie gorszy niż oddzielenie pomiędzy obwodem pierwotnym i wtórnym transformatora ochronnego.	</a:t>
            </a:r>
          </a:p>
          <a:p>
            <a:pPr marL="0" lvl="1" indent="0">
              <a:buNone/>
            </a:pPr>
            <a:r>
              <a:rPr lang="pl-PL"/>
              <a:t>Szczególną uwagę należy zwrócić na zapewnienie odpowiedniego oddzielenia elektrycznego obwodów SELV od obwodów wyższego napięcia w takich urządzeniach jak przekaźniki, styczniki, łączniki pomocnicze itp.</a:t>
            </a:r>
          </a:p>
        </p:txBody>
      </p:sp>
      <p:sp>
        <p:nvSpPr>
          <p:cNvPr id="6" name="Tytuł 1">
            <a:extLst>
              <a:ext uri="{FF2B5EF4-FFF2-40B4-BE49-F238E27FC236}">
                <a16:creationId xmlns:a16="http://schemas.microsoft.com/office/drawing/2014/main" id="{82ED6332-6B27-6EE9-DB84-5D0A82BE82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SELV</a:t>
            </a:r>
          </a:p>
        </p:txBody>
      </p:sp>
      <p:sp>
        <p:nvSpPr>
          <p:cNvPr id="7" name="Rectangle 2">
            <a:extLst>
              <a:ext uri="{FF2B5EF4-FFF2-40B4-BE49-F238E27FC236}">
                <a16:creationId xmlns:a16="http://schemas.microsoft.com/office/drawing/2014/main" id="{00FAEAAD-5B9E-E0DB-54C2-A429F01502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971492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5E5D3-D43C-23CB-23A0-5C114C2952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29037FD-892F-8B79-32A7-07579B8F1CE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6F98884A-1AC9-083E-93D0-D5643CA364BA}"/>
              </a:ext>
            </a:extLst>
          </p:cNvPr>
          <p:cNvSpPr>
            <a:spLocks noGrp="1"/>
          </p:cNvSpPr>
          <p:nvPr>
            <p:ph idx="4294967295"/>
          </p:nvPr>
        </p:nvSpPr>
        <p:spPr>
          <a:xfrm>
            <a:off x="0" y="1771650"/>
            <a:ext cx="11874500" cy="4908550"/>
          </a:xfrm>
          <a:prstGeom prst="rect">
            <a:avLst/>
          </a:prstGeom>
        </p:spPr>
        <p:txBody>
          <a:bodyPr anchor="ctr">
            <a:noAutofit/>
          </a:bodyPr>
          <a:lstStyle/>
          <a:p>
            <a:pPr marL="0" indent="0">
              <a:buSzPct val="100000"/>
              <a:buNone/>
            </a:pPr>
            <a:r>
              <a:rPr lang="pl-PL"/>
              <a:t>Jeżeli izolacja przewodów jest dostosowana jedynie do napięć obwodów w których przewody te pracują, to przewody obwodów SELV powinny być prowadzone oddzielnie od wszystkich innych obwodów. Przewody obwodów o różnych napięciach powinny być oddzielone od siebie uziemionymi ekranami lub uziemionymi osłonami.</a:t>
            </a:r>
          </a:p>
          <a:p>
            <a:pPr marL="0" indent="0">
              <a:buSzPct val="100000"/>
              <a:buNone/>
            </a:pPr>
            <a:r>
              <a:rPr lang="pl-PL"/>
              <a:t>Wtyczki i gniazda stosowane w obwodach SELV nie powinny pasować do gniazd i wtyczek stosowanych w obwodach o innych napięciach oraz nie powinny być wyposażone w styki ochronne.</a:t>
            </a:r>
          </a:p>
        </p:txBody>
      </p:sp>
      <p:sp>
        <p:nvSpPr>
          <p:cNvPr id="6" name="Tytuł 1">
            <a:extLst>
              <a:ext uri="{FF2B5EF4-FFF2-40B4-BE49-F238E27FC236}">
                <a16:creationId xmlns:a16="http://schemas.microsoft.com/office/drawing/2014/main" id="{9639C8E5-1767-7230-5F7A-6C763F25F1C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SELV</a:t>
            </a:r>
          </a:p>
        </p:txBody>
      </p:sp>
      <p:sp>
        <p:nvSpPr>
          <p:cNvPr id="7" name="Rectangle 2">
            <a:extLst>
              <a:ext uri="{FF2B5EF4-FFF2-40B4-BE49-F238E27FC236}">
                <a16:creationId xmlns:a16="http://schemas.microsoft.com/office/drawing/2014/main" id="{FB523A59-5787-E2D5-34A1-C41EB40EC9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33725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C9100-0FEB-86B3-5624-322138D4B3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0C8B047-F888-4402-8A9C-A36891CEA05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BF4934C7-5D1F-739D-325E-9D67247CB5FC}"/>
              </a:ext>
            </a:extLst>
          </p:cNvPr>
          <p:cNvSpPr>
            <a:spLocks noGrp="1"/>
          </p:cNvSpPr>
          <p:nvPr>
            <p:ph idx="4294967295"/>
          </p:nvPr>
        </p:nvSpPr>
        <p:spPr>
          <a:xfrm>
            <a:off x="0" y="1771650"/>
            <a:ext cx="11874500" cy="4908550"/>
          </a:xfrm>
          <a:prstGeom prst="rect">
            <a:avLst/>
          </a:prstGeom>
        </p:spPr>
        <p:txBody>
          <a:bodyPr anchor="ctr">
            <a:noAutofit/>
          </a:bodyPr>
          <a:lstStyle/>
          <a:p>
            <a:pPr marL="0" indent="0">
              <a:buSzPct val="100000"/>
              <a:buNone/>
            </a:pPr>
            <a:r>
              <a:rPr lang="pl-PL"/>
              <a:t>Części czynne obwodów SELV nie powinny być połączone: z uziomami, częściami czynnymi innych obwodów, przewodami ochronnymi innych obwodów. </a:t>
            </a:r>
          </a:p>
          <a:p>
            <a:pPr marL="0" indent="0">
              <a:buSzPct val="100000"/>
              <a:buNone/>
            </a:pPr>
            <a:r>
              <a:rPr lang="pl-PL"/>
              <a:t>Jeżeli napięcie znamionowe nie przekracza 25 V wartości skutecznej prądu przemiennego lub 60 V nietętniącego prądu stałego nie jest wymagana ochrona przed dotykiem bezpośrednim, o ile nie występują szczególnie niekorzystne warunki środowiskowe.</a:t>
            </a:r>
          </a:p>
        </p:txBody>
      </p:sp>
      <p:sp>
        <p:nvSpPr>
          <p:cNvPr id="6" name="Tytuł 1">
            <a:extLst>
              <a:ext uri="{FF2B5EF4-FFF2-40B4-BE49-F238E27FC236}">
                <a16:creationId xmlns:a16="http://schemas.microsoft.com/office/drawing/2014/main" id="{DA1819F7-F10F-590F-38CC-2E771DE30A2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SELV</a:t>
            </a:r>
          </a:p>
        </p:txBody>
      </p:sp>
      <p:sp>
        <p:nvSpPr>
          <p:cNvPr id="7" name="Rectangle 2">
            <a:extLst>
              <a:ext uri="{FF2B5EF4-FFF2-40B4-BE49-F238E27FC236}">
                <a16:creationId xmlns:a16="http://schemas.microsoft.com/office/drawing/2014/main" id="{6A5E94CC-FE80-5973-0741-EC2347E3A02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73301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B376F-D5E8-552D-B6CE-6A6C0BE1F50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ADA5DB2-66B3-DCBF-C0B6-3004117C205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2685D044-1768-3D1B-1279-46C493F225E7}"/>
              </a:ext>
            </a:extLst>
          </p:cNvPr>
          <p:cNvSpPr>
            <a:spLocks noGrp="1"/>
          </p:cNvSpPr>
          <p:nvPr>
            <p:ph idx="4294967295"/>
          </p:nvPr>
        </p:nvSpPr>
        <p:spPr>
          <a:xfrm>
            <a:off x="0" y="1771650"/>
            <a:ext cx="3835400" cy="4908550"/>
          </a:xfrm>
          <a:prstGeom prst="rect">
            <a:avLst/>
          </a:prstGeom>
        </p:spPr>
        <p:txBody>
          <a:bodyPr anchor="ctr">
            <a:noAutofit/>
          </a:bodyPr>
          <a:lstStyle/>
          <a:p>
            <a:pPr marL="0" indent="0">
              <a:buNone/>
            </a:pPr>
            <a:r>
              <a:rPr lang="pl-PL"/>
              <a:t>Przykład obwodu SELV oraz współpracującego z nim odbiornika wykonanego w III klasie ochronności</a:t>
            </a:r>
          </a:p>
        </p:txBody>
      </p:sp>
      <p:sp>
        <p:nvSpPr>
          <p:cNvPr id="6" name="Tytuł 1">
            <a:extLst>
              <a:ext uri="{FF2B5EF4-FFF2-40B4-BE49-F238E27FC236}">
                <a16:creationId xmlns:a16="http://schemas.microsoft.com/office/drawing/2014/main" id="{E8855C62-C5FE-BABF-2150-FC1200EF75E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SELV</a:t>
            </a:r>
          </a:p>
        </p:txBody>
      </p:sp>
      <p:sp>
        <p:nvSpPr>
          <p:cNvPr id="7" name="Rectangle 2">
            <a:extLst>
              <a:ext uri="{FF2B5EF4-FFF2-40B4-BE49-F238E27FC236}">
                <a16:creationId xmlns:a16="http://schemas.microsoft.com/office/drawing/2014/main" id="{2D24967C-5937-50AE-59A4-0C825236F0B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BE53494B-B368-ECF9-2A7F-B1882F62A705}"/>
              </a:ext>
            </a:extLst>
          </p:cNvPr>
          <p:cNvPicPr>
            <a:picLocks noChangeAspect="1"/>
          </p:cNvPicPr>
          <p:nvPr/>
        </p:nvPicPr>
        <p:blipFill>
          <a:blip r:embed="rId3"/>
          <a:stretch>
            <a:fillRect/>
          </a:stretch>
        </p:blipFill>
        <p:spPr>
          <a:xfrm>
            <a:off x="4083332" y="1597432"/>
            <a:ext cx="8108668" cy="5256373"/>
          </a:xfrm>
          <a:prstGeom prst="rect">
            <a:avLst/>
          </a:prstGeom>
        </p:spPr>
      </p:pic>
    </p:spTree>
    <p:extLst>
      <p:ext uri="{BB962C8B-B14F-4D97-AF65-F5344CB8AC3E}">
        <p14:creationId xmlns:p14="http://schemas.microsoft.com/office/powerpoint/2010/main" val="220986626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12173-AAD7-8D09-C328-DC2BB5BD1D5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D8DA3DF-70D8-5589-2F26-B19137DFF85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DD96609D-48C2-C98E-18AE-91970A88DF5C}"/>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Bardzo niskie napięcie ochronne PELV</a:t>
            </a:r>
          </a:p>
          <a:p>
            <a:pPr marL="0" indent="0">
              <a:buNone/>
            </a:pPr>
            <a:r>
              <a:rPr lang="pl-PL"/>
              <a:t>Obwody PELV (z uziemieniem roboczym) o bardzo niskim napięciu ochronnym (</a:t>
            </a:r>
            <a:r>
              <a:rPr lang="pl-PL" err="1"/>
              <a:t>Protective</a:t>
            </a:r>
            <a:r>
              <a:rPr lang="pl-PL"/>
              <a:t> Extra-</a:t>
            </a:r>
            <a:r>
              <a:rPr lang="pl-PL" err="1"/>
              <a:t>Low</a:t>
            </a:r>
            <a:r>
              <a:rPr lang="pl-PL"/>
              <a:t> </a:t>
            </a:r>
            <a:r>
              <a:rPr lang="pl-PL" err="1"/>
              <a:t>Voltage</a:t>
            </a:r>
            <a:r>
              <a:rPr lang="pl-PL"/>
              <a:t>) charakteryzują się analogicznymi cechami jak napięcie bezpieczne SELV.</a:t>
            </a:r>
            <a:endParaRPr lang="pl-PL" b="1"/>
          </a:p>
        </p:txBody>
      </p:sp>
      <p:sp>
        <p:nvSpPr>
          <p:cNvPr id="6" name="Tytuł 1">
            <a:extLst>
              <a:ext uri="{FF2B5EF4-FFF2-40B4-BE49-F238E27FC236}">
                <a16:creationId xmlns:a16="http://schemas.microsoft.com/office/drawing/2014/main" id="{F56E8F2D-8BD3-9A52-B086-8CA6D81402B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PELV</a:t>
            </a:r>
          </a:p>
        </p:txBody>
      </p:sp>
      <p:sp>
        <p:nvSpPr>
          <p:cNvPr id="7" name="Rectangle 2">
            <a:extLst>
              <a:ext uri="{FF2B5EF4-FFF2-40B4-BE49-F238E27FC236}">
                <a16:creationId xmlns:a16="http://schemas.microsoft.com/office/drawing/2014/main" id="{EA283B26-C149-94BB-4B0F-00B0E6BBAA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98235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06302-108C-6BC6-BD52-445D2CD6D75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CC6305-B2FA-DC6C-38AB-A4F3D7D3E03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7E49AAC7-145E-91B0-2914-2D59B4FF494D}"/>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Należy tylko podkreślić, że jeżeli napięcie znamionowe przekracza 25 V wartości skutecznej prądu przemiennego lub 60 V nietętniącego prądu stałego, ochronę przed dotykiem bezpośrednim należy zapewnić przez: - ogrodzenia (przegrody) lub obudowy (osłony), o stopniu ochrony nie mniejszym niż IP2X, albo izolacje, która powinna wytrzymać próbę napięciem probierczym nie mniejszym od 500 V wartości skutecznej prądu przemiennego w ciągu 1 minuty.</a:t>
            </a:r>
          </a:p>
        </p:txBody>
      </p:sp>
      <p:sp>
        <p:nvSpPr>
          <p:cNvPr id="6" name="Tytuł 1">
            <a:extLst>
              <a:ext uri="{FF2B5EF4-FFF2-40B4-BE49-F238E27FC236}">
                <a16:creationId xmlns:a16="http://schemas.microsoft.com/office/drawing/2014/main" id="{DEEB162B-81B1-59A7-2A4C-70598AB5DC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PELV</a:t>
            </a:r>
          </a:p>
        </p:txBody>
      </p:sp>
      <p:sp>
        <p:nvSpPr>
          <p:cNvPr id="7" name="Rectangle 2">
            <a:extLst>
              <a:ext uri="{FF2B5EF4-FFF2-40B4-BE49-F238E27FC236}">
                <a16:creationId xmlns:a16="http://schemas.microsoft.com/office/drawing/2014/main" id="{DE55BFB4-C8E8-F863-2379-FCE84505BA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185541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3E183-7B36-5312-2632-5C6610E51C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E5E2EC8-D992-E11C-395F-FFB7191EF66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5194EE3-BE57-DE7B-3C6A-B8398AA18526}"/>
              </a:ext>
            </a:extLst>
          </p:cNvPr>
          <p:cNvSpPr>
            <a:spLocks noGrp="1"/>
          </p:cNvSpPr>
          <p:nvPr>
            <p:ph idx="4294967295"/>
          </p:nvPr>
        </p:nvSpPr>
        <p:spPr>
          <a:xfrm>
            <a:off x="0" y="1771650"/>
            <a:ext cx="3114675" cy="4908550"/>
          </a:xfrm>
          <a:prstGeom prst="rect">
            <a:avLst/>
          </a:prstGeom>
        </p:spPr>
        <p:txBody>
          <a:bodyPr anchor="ctr">
            <a:noAutofit/>
          </a:bodyPr>
          <a:lstStyle/>
          <a:p>
            <a:pPr marL="0" indent="0">
              <a:buNone/>
            </a:pPr>
            <a:r>
              <a:rPr lang="pl-PL"/>
              <a:t>Przykład obwodu PELV oraz współpracującego z nim odbiornika wykonanego w III klasie ochronności</a:t>
            </a:r>
          </a:p>
        </p:txBody>
      </p:sp>
      <p:sp>
        <p:nvSpPr>
          <p:cNvPr id="6" name="Tytuł 1">
            <a:extLst>
              <a:ext uri="{FF2B5EF4-FFF2-40B4-BE49-F238E27FC236}">
                <a16:creationId xmlns:a16="http://schemas.microsoft.com/office/drawing/2014/main" id="{E238FB8F-F9CB-430E-1180-79C5A47EC6D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PELV</a:t>
            </a:r>
          </a:p>
        </p:txBody>
      </p:sp>
      <p:sp>
        <p:nvSpPr>
          <p:cNvPr id="7" name="Rectangle 2">
            <a:extLst>
              <a:ext uri="{FF2B5EF4-FFF2-40B4-BE49-F238E27FC236}">
                <a16:creationId xmlns:a16="http://schemas.microsoft.com/office/drawing/2014/main" id="{5B976315-D189-6B53-E0EE-BC2B32F3AF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444AD11-86A8-C72B-ACF5-BE9E0CBD572B}"/>
              </a:ext>
            </a:extLst>
          </p:cNvPr>
          <p:cNvPicPr>
            <a:picLocks noChangeAspect="1"/>
          </p:cNvPicPr>
          <p:nvPr/>
        </p:nvPicPr>
        <p:blipFill>
          <a:blip r:embed="rId3"/>
          <a:stretch>
            <a:fillRect/>
          </a:stretch>
        </p:blipFill>
        <p:spPr>
          <a:xfrm>
            <a:off x="3279945" y="1590737"/>
            <a:ext cx="8899356" cy="5263061"/>
          </a:xfrm>
          <a:prstGeom prst="rect">
            <a:avLst/>
          </a:prstGeom>
        </p:spPr>
      </p:pic>
    </p:spTree>
    <p:extLst>
      <p:ext uri="{BB962C8B-B14F-4D97-AF65-F5344CB8AC3E}">
        <p14:creationId xmlns:p14="http://schemas.microsoft.com/office/powerpoint/2010/main" val="320874190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EA0A1-E5EA-FEE6-229E-B66C418C6F4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CA66EBB-E4B8-CE4A-CFAC-EB14248C003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6AB0F65-517B-4C44-F4F2-5AC642FE9365}"/>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Bardzo niskie napięcie funkcjonalne FELV Jest to bardzo niskie napięcie stosowane ze względu na potrzeby technologiczne o wartościach nie przekraczających wartości napięcia zakresu I (tabela 1), a ściśle rzecz biorąc napięcia bezpiecznego w danych warunkach środowiskowych (czyli napięcie tak niskie jest stosowane ze względów funkcjonalnych, a nie dla celów ochrony przeciwporażeniowej). Obwody FELV (</a:t>
            </a:r>
            <a:r>
              <a:rPr lang="pl-PL" err="1"/>
              <a:t>Functional</a:t>
            </a:r>
            <a:r>
              <a:rPr lang="pl-PL"/>
              <a:t> Extra-</a:t>
            </a:r>
            <a:r>
              <a:rPr lang="pl-PL" err="1"/>
              <a:t>Low</a:t>
            </a:r>
            <a:r>
              <a:rPr lang="pl-PL"/>
              <a:t> </a:t>
            </a:r>
            <a:r>
              <a:rPr lang="pl-PL" err="1"/>
              <a:t>Voltage</a:t>
            </a:r>
            <a:r>
              <a:rPr lang="pl-PL"/>
              <a:t>) nie są zabezpieczone w dostateczny sposób przed przeniesieniem się do nich wyższego napięcia np. przez transformator obniżający (nieochronny), autotransformator, prostownik, sąsiadujące ze sobą styki przekaźników, styczników i łączników pracujące na różnych napięciach itp.</a:t>
            </a:r>
          </a:p>
        </p:txBody>
      </p:sp>
      <p:sp>
        <p:nvSpPr>
          <p:cNvPr id="6" name="Tytuł 1">
            <a:extLst>
              <a:ext uri="{FF2B5EF4-FFF2-40B4-BE49-F238E27FC236}">
                <a16:creationId xmlns:a16="http://schemas.microsoft.com/office/drawing/2014/main" id="{9FFCBCBE-CE75-0A17-F694-19D9126C82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Obwody bardzo niskiego napięcia - PELV</a:t>
            </a:r>
          </a:p>
        </p:txBody>
      </p:sp>
      <p:sp>
        <p:nvSpPr>
          <p:cNvPr id="7" name="Rectangle 2">
            <a:extLst>
              <a:ext uri="{FF2B5EF4-FFF2-40B4-BE49-F238E27FC236}">
                <a16:creationId xmlns:a16="http://schemas.microsoft.com/office/drawing/2014/main" id="{512ECE2E-E43B-6B8F-CA7B-DE87963A7E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3199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03879-F1AF-43EC-1E45-75C1D17D750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93D7E7-BC6A-A9EF-17EC-5F1AF43AA707}"/>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125DBCA1-42C2-C997-80F3-C52DAD154F02}"/>
              </a:ext>
            </a:extLst>
          </p:cNvPr>
          <p:cNvSpPr>
            <a:spLocks noGrp="1"/>
          </p:cNvSpPr>
          <p:nvPr>
            <p:ph idx="4294967295"/>
          </p:nvPr>
        </p:nvSpPr>
        <p:spPr>
          <a:xfrm>
            <a:off x="0" y="1771650"/>
            <a:ext cx="11874500" cy="4937125"/>
          </a:xfrm>
          <a:prstGeom prst="rect">
            <a:avLst/>
          </a:prstGeom>
        </p:spPr>
        <p:txBody>
          <a:bodyPr anchor="ctr">
            <a:noAutofit/>
          </a:bodyPr>
          <a:lstStyle/>
          <a:p>
            <a:pPr lvl="0"/>
            <a:r>
              <a:rPr lang="pl-PL"/>
              <a:t>Druga (wielka) litera określa przeznaczenie wkładki do zabezpieczenia konkretnych urządzeń:</a:t>
            </a:r>
          </a:p>
          <a:p>
            <a:pPr lvl="1">
              <a:buSzPct val="100000"/>
            </a:pPr>
            <a:r>
              <a:rPr lang="pl-PL"/>
              <a:t>L - do przewodów i kabli</a:t>
            </a:r>
          </a:p>
          <a:p>
            <a:pPr lvl="1">
              <a:buSzPct val="100000"/>
            </a:pPr>
            <a:r>
              <a:rPr lang="pl-PL"/>
              <a:t>M – do silników</a:t>
            </a:r>
          </a:p>
          <a:p>
            <a:pPr lvl="1">
              <a:buSzPct val="100000"/>
            </a:pPr>
            <a:r>
              <a:rPr lang="pl-PL"/>
              <a:t>R – do urządzeń energoelektronicznych</a:t>
            </a:r>
          </a:p>
          <a:p>
            <a:pPr lvl="1">
              <a:buSzPct val="100000"/>
            </a:pPr>
            <a:r>
              <a:rPr lang="pl-PL" err="1"/>
              <a:t>Tr</a:t>
            </a:r>
            <a:r>
              <a:rPr lang="pl-PL"/>
              <a:t> – do transformatorów</a:t>
            </a:r>
          </a:p>
          <a:p>
            <a:pPr lvl="1">
              <a:buSzPct val="100000"/>
            </a:pPr>
            <a:r>
              <a:rPr lang="pl-PL"/>
              <a:t>G – do urządzeń ogólnego zastosowania.</a:t>
            </a:r>
          </a:p>
        </p:txBody>
      </p:sp>
      <p:sp>
        <p:nvSpPr>
          <p:cNvPr id="6" name="Tytuł 1">
            <a:extLst>
              <a:ext uri="{FF2B5EF4-FFF2-40B4-BE49-F238E27FC236}">
                <a16:creationId xmlns:a16="http://schemas.microsoft.com/office/drawing/2014/main" id="{28287F5A-2E84-AEBD-01AE-3F67EE797E1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Bezpieczniki topikowe</a:t>
            </a:r>
          </a:p>
        </p:txBody>
      </p:sp>
      <p:sp>
        <p:nvSpPr>
          <p:cNvPr id="7" name="Rectangle 2">
            <a:extLst>
              <a:ext uri="{FF2B5EF4-FFF2-40B4-BE49-F238E27FC236}">
                <a16:creationId xmlns:a16="http://schemas.microsoft.com/office/drawing/2014/main" id="{2F755FFD-070E-1F08-5EA5-3D6730A9A0D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04935B2-22F3-CE10-6FA5-ECD366A16A5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605363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D1668-55C7-E6BB-FE6D-8B655C7B0EF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BFD6E5B-A42A-5BF9-1515-4E9273CAF4E0}"/>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697EE0B-BCE7-C363-CB8E-E7729C31B268}"/>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Wyłączniki różnicowoprądowe wysokoczułe – to wyłączniki o prądzie znamionowym różnicowym </a:t>
                </a:r>
                <a14:m>
                  <m:oMath xmlns:m="http://schemas.openxmlformats.org/officeDocument/2006/math">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sym typeface="Symbol" panose="05050102010706020507" pitchFamily="18" charset="2"/>
                          </a:rPr>
                          <m:t></m:t>
                        </m:r>
                        <m:r>
                          <a:rPr lang="pl-PL" i="1">
                            <a:solidFill>
                              <a:schemeClr val="tx1"/>
                            </a:solidFill>
                            <a:latin typeface="Cambria Math" panose="02040503050406030204" pitchFamily="18" charset="0"/>
                          </a:rPr>
                          <m:t>𝑁</m:t>
                        </m:r>
                      </m:sub>
                    </m:sSub>
                  </m:oMath>
                </a14:m>
                <a:r>
                  <a:rPr lang="pl-PL">
                    <a:solidFill>
                      <a:schemeClr val="tx1"/>
                    </a:solidFill>
                  </a:rPr>
                  <a:t> nie przekraczającym 30 </a:t>
                </a:r>
                <a:r>
                  <a:rPr lang="pl-PL" err="1">
                    <a:solidFill>
                      <a:schemeClr val="tx1"/>
                    </a:solidFill>
                  </a:rPr>
                  <a:t>mA</a:t>
                </a:r>
                <a:r>
                  <a:rPr lang="pl-PL">
                    <a:solidFill>
                      <a:schemeClr val="tx1"/>
                    </a:solidFill>
                  </a:rPr>
                  <a:t>. Jako środek ochrony uzupełniającej stosowany jest w przypadku uszkodzenia środków ochrony podstawowej i/lub środków ochrony przy uszkodzeniu, a także w przypadku nieostrożności użytkowników.</a:t>
                </a:r>
              </a:p>
            </p:txBody>
          </p:sp>
        </mc:Choice>
        <mc:Fallback xmlns="">
          <p:sp>
            <p:nvSpPr>
              <p:cNvPr id="3" name="Symbol zastępczy zawartości 2">
                <a:extLst>
                  <a:ext uri="{FF2B5EF4-FFF2-40B4-BE49-F238E27FC236}">
                    <a16:creationId xmlns:a16="http://schemas.microsoft.com/office/drawing/2014/main" id="{E697EE0B-BCE7-C363-CB8E-E7729C31B268}"/>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r="-1694"/>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B175699-5E1B-0FB6-A004-710C6CDB7BC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38F93A0B-233F-C060-0C3D-616FC6537F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632560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811A2-2B3B-2914-513F-B4B4274CC8D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E29B15A-761A-52E5-5414-B2C5FA869AD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903D74A-30B2-F0CC-9576-0EC39A1968C4}"/>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Stosowanie urządzeń ochronnych różnicowoprądowych.</a:t>
            </a:r>
          </a:p>
          <a:p>
            <a:pPr marL="0" indent="0">
              <a:buNone/>
            </a:pPr>
            <a:r>
              <a:rPr lang="pl-PL"/>
              <a:t>Wyłączniki różnicowoprądowe (wyłączniki współpracujące z przekaźnikami różnicowoprądowymi) pełnią następujące funkcje:</a:t>
            </a:r>
          </a:p>
          <a:p>
            <a:pPr>
              <a:buSzPct val="100000"/>
            </a:pPr>
            <a:r>
              <a:rPr lang="pl-PL"/>
              <a:t>ochronę przy uszkodzeniu przy zastosowaniu wyżej wymienionych urządzeń, jako elementów odłączających zasilania w samoczynnym wyłączeniu zasilania,</a:t>
            </a:r>
          </a:p>
          <a:p>
            <a:pPr>
              <a:buSzPct val="100000"/>
            </a:pPr>
            <a:r>
              <a:rPr lang="pl-PL"/>
              <a:t>ochronę uzupełniającą w przypadku uszkodzenia środków ochrony podstawowej i/lub środków ochrony przy uszkodzeniu lub w przypadku nieostrożności użytkowników, przy zastosowaniu wyżej wymienionych urządzeń o znamionowym prądzie różnicowym nie większym niż 30 </a:t>
            </a:r>
            <a:r>
              <a:rPr lang="pl-PL" err="1"/>
              <a:t>mA</a:t>
            </a:r>
            <a:r>
              <a:rPr lang="pl-PL"/>
              <a:t>, </a:t>
            </a:r>
          </a:p>
        </p:txBody>
      </p:sp>
      <p:sp>
        <p:nvSpPr>
          <p:cNvPr id="6" name="Tytuł 1">
            <a:extLst>
              <a:ext uri="{FF2B5EF4-FFF2-40B4-BE49-F238E27FC236}">
                <a16:creationId xmlns:a16="http://schemas.microsoft.com/office/drawing/2014/main" id="{DD525769-9BE7-7EA6-5F57-BE637CFB494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A14B1F28-82E0-C9C9-6DB5-1AAFAE99AFE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632793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0C50C-BE25-52C5-6C2B-B85334D01A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B6BC8E-0141-9240-238E-6714FFA14D6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69374175-DCC3-FECA-4323-504511832D07}"/>
              </a:ext>
            </a:extLst>
          </p:cNvPr>
          <p:cNvSpPr>
            <a:spLocks noGrp="1"/>
          </p:cNvSpPr>
          <p:nvPr>
            <p:ph idx="4294967295"/>
          </p:nvPr>
        </p:nvSpPr>
        <p:spPr>
          <a:xfrm>
            <a:off x="0" y="1771650"/>
            <a:ext cx="11874500" cy="4908550"/>
          </a:xfrm>
          <a:prstGeom prst="rect">
            <a:avLst/>
          </a:prstGeom>
        </p:spPr>
        <p:txBody>
          <a:bodyPr anchor="ctr">
            <a:noAutofit/>
          </a:bodyPr>
          <a:lstStyle/>
          <a:p>
            <a:pPr>
              <a:buSzPct val="100000"/>
            </a:pPr>
            <a:r>
              <a:rPr lang="pl-PL"/>
              <a:t>ochronę przed pożarami wywołanymi prądami doziemnymi przy zastosowaniu wyżej wymienionych urządzeń o znamionowym prądzie różnicowym nie przekraczającym  500 </a:t>
            </a:r>
            <a:r>
              <a:rPr lang="pl-PL" err="1"/>
              <a:t>mA</a:t>
            </a:r>
            <a:r>
              <a:rPr lang="pl-PL"/>
              <a:t>. </a:t>
            </a:r>
          </a:p>
        </p:txBody>
      </p:sp>
      <p:sp>
        <p:nvSpPr>
          <p:cNvPr id="6" name="Tytuł 1">
            <a:extLst>
              <a:ext uri="{FF2B5EF4-FFF2-40B4-BE49-F238E27FC236}">
                <a16:creationId xmlns:a16="http://schemas.microsoft.com/office/drawing/2014/main" id="{309B12F6-9ED1-66EA-479C-B1889BAFB5A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EB65BE9A-DDF7-E08D-6826-CDFA2D3CC79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669630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19A40-A841-9F06-FF1C-834F7D1FBCA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B10D348-0425-245F-0271-974A31BC3AC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D5407221-36E0-47F5-6639-7A48F25C2198}"/>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Urządzenia ochronne różnicowoprądowe można stosować we wszystkich układach sieci z wyjątkiem układu TN-C </a:t>
            </a:r>
            <a:br>
              <a:rPr lang="pl-PL"/>
            </a:br>
            <a:r>
              <a:rPr lang="pl-PL"/>
              <a:t>W przypadku zasilania urządzenia w I klasie ochronności, w układzie sieci TN, znajdującego się poza zasięgiem połączeń wyrównawczych, należy w obwodzie zasilającym zainstalować urządzenie ochronne różnicowoprądowe, a część przewodzącą dostępną zasilanego urządzenia przyłączyć do indywidualnego uziemienia, tworząc w ten sposób po stronie obciążenia układ sieci TT. Rezystancja uziemienia powinna być odpowiednia dla znamionowego prądu różnicowego zainstalowanego urządzenia ochronnego różnicowoprądowego. Cały układ sieci będzie wtedy układem TN-C/TT</a:t>
            </a:r>
          </a:p>
        </p:txBody>
      </p:sp>
      <p:sp>
        <p:nvSpPr>
          <p:cNvPr id="6" name="Tytuł 1">
            <a:extLst>
              <a:ext uri="{FF2B5EF4-FFF2-40B4-BE49-F238E27FC236}">
                <a16:creationId xmlns:a16="http://schemas.microsoft.com/office/drawing/2014/main" id="{CB82EB43-E69C-34C8-65B2-D517FCAEA4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08E22F92-E38B-D1F0-3FB9-982245F3EC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342596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A238C-9C00-900D-1D70-01A3CC44E1A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B68E8F2-9098-82DA-49C8-BABC2AC9F27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7D9F2CA-7AF6-EA96-1C2C-CD06DF989238}"/>
              </a:ext>
            </a:extLst>
          </p:cNvPr>
          <p:cNvSpPr>
            <a:spLocks noGrp="1"/>
          </p:cNvSpPr>
          <p:nvPr>
            <p:ph idx="4294967295"/>
          </p:nvPr>
        </p:nvSpPr>
        <p:spPr>
          <a:xfrm>
            <a:off x="0" y="1771650"/>
            <a:ext cx="4419600" cy="4908550"/>
          </a:xfrm>
          <a:prstGeom prst="rect">
            <a:avLst/>
          </a:prstGeom>
        </p:spPr>
        <p:txBody>
          <a:bodyPr anchor="ctr">
            <a:noAutofit/>
          </a:bodyPr>
          <a:lstStyle/>
          <a:p>
            <a:pPr marL="0" indent="0">
              <a:buNone/>
            </a:pPr>
            <a:r>
              <a:rPr lang="pl-PL"/>
              <a:t>Zastosowanie wyłącznika RCD w sieci TN-C/TT</a:t>
            </a:r>
          </a:p>
        </p:txBody>
      </p:sp>
      <p:sp>
        <p:nvSpPr>
          <p:cNvPr id="6" name="Tytuł 1">
            <a:extLst>
              <a:ext uri="{FF2B5EF4-FFF2-40B4-BE49-F238E27FC236}">
                <a16:creationId xmlns:a16="http://schemas.microsoft.com/office/drawing/2014/main" id="{09737871-FBF3-5450-AA89-8DCD828587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7F3322CB-1457-CEA7-351A-36C1143B3F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71407AF2-D441-C0B5-C7F4-FAF287867841}"/>
              </a:ext>
            </a:extLst>
          </p:cNvPr>
          <p:cNvPicPr>
            <a:picLocks noChangeAspect="1"/>
          </p:cNvPicPr>
          <p:nvPr/>
        </p:nvPicPr>
        <p:blipFill>
          <a:blip r:embed="rId3"/>
          <a:stretch>
            <a:fillRect/>
          </a:stretch>
        </p:blipFill>
        <p:spPr>
          <a:xfrm>
            <a:off x="4584700" y="1622744"/>
            <a:ext cx="7594600" cy="5233254"/>
          </a:xfrm>
          <a:prstGeom prst="rect">
            <a:avLst/>
          </a:prstGeom>
        </p:spPr>
      </p:pic>
    </p:spTree>
    <p:extLst>
      <p:ext uri="{BB962C8B-B14F-4D97-AF65-F5344CB8AC3E}">
        <p14:creationId xmlns:p14="http://schemas.microsoft.com/office/powerpoint/2010/main" val="270924253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79818-4949-0676-01F5-F543D970D6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96E42F4-2505-9E20-4E30-69C651C7834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5AEBD81C-E95C-55B3-0BF0-77E3595EB4AA}"/>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Przy kaskadowym zainstalowaniu urządzeń ochronnych różnicowoprądowych, celem zachowania selektywności (wybiórczości) ich działania, (zachowanie selektywności urządzeń zabezpieczających wymagane jest przez „Rozporządzenie w sprawie warunków technicznych jakim powinny odpowiadać budynki i ich usytuowanie”), urządzenia powinny spełniać jednocześnie warunki:</a:t>
            </a:r>
          </a:p>
        </p:txBody>
      </p:sp>
      <p:sp>
        <p:nvSpPr>
          <p:cNvPr id="6" name="Tytuł 1">
            <a:extLst>
              <a:ext uri="{FF2B5EF4-FFF2-40B4-BE49-F238E27FC236}">
                <a16:creationId xmlns:a16="http://schemas.microsoft.com/office/drawing/2014/main" id="{3D7994F3-7B76-094E-6D72-62CB883809B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B4ECADEF-F658-21FB-7533-692568A7485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3841436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580F0-B835-4513-3973-4B1D0B95B8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07C766D-0663-BB11-542F-CE96B26B877D}"/>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65A98480-A52B-F202-E811-504618C0312D}"/>
              </a:ext>
            </a:extLst>
          </p:cNvPr>
          <p:cNvSpPr>
            <a:spLocks noGrp="1"/>
          </p:cNvSpPr>
          <p:nvPr>
            <p:ph idx="4294967295"/>
          </p:nvPr>
        </p:nvSpPr>
        <p:spPr>
          <a:xfrm>
            <a:off x="0" y="1771650"/>
            <a:ext cx="11874500" cy="4908550"/>
          </a:xfrm>
          <a:prstGeom prst="rect">
            <a:avLst/>
          </a:prstGeom>
        </p:spPr>
        <p:txBody>
          <a:bodyPr anchor="ctr">
            <a:noAutofit/>
          </a:bodyPr>
          <a:lstStyle/>
          <a:p>
            <a:pPr>
              <a:buSzPct val="100000"/>
            </a:pPr>
            <a:r>
              <a:rPr lang="pl-PL"/>
              <a:t>charakterystyka czasowo-prądowa zadziałania urządzenia ochronnego różnicowoprądowego, zainstalowanego po stronie zasilania, powinna znajdować się powyżej charakterystyki czasowo-prądowej zadziałania urządzenia ochronnego różnicowoprądowego zainstalowanego po stronie obciążenia,</a:t>
            </a:r>
          </a:p>
          <a:p>
            <a:pPr>
              <a:buSzPct val="100000"/>
            </a:pPr>
            <a:r>
              <a:rPr lang="pl-PL"/>
              <a:t>wartość znamionowego prądu różnicowego urządzenia ochronnego różnicowoprądowego zainstalowanego po stronie zasilania powinna być równa co najmniej trzykrotnej wartości znamionowego prądu różnicowego urządzenia ochronnego różnicowoprądowego zainstalowanego po stronie obciążenia.</a:t>
            </a:r>
          </a:p>
        </p:txBody>
      </p:sp>
      <p:sp>
        <p:nvSpPr>
          <p:cNvPr id="6" name="Tytuł 1">
            <a:extLst>
              <a:ext uri="{FF2B5EF4-FFF2-40B4-BE49-F238E27FC236}">
                <a16:creationId xmlns:a16="http://schemas.microsoft.com/office/drawing/2014/main" id="{3D80434F-7ADB-4FE4-FE78-955334EC4D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278E46C6-33D0-668D-D25E-56F79D9559B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360183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1CAA8-B9FE-3307-0F7F-0213825C2CF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8274C0B-9543-4BD9-C6DB-8B56BDF2A45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551076FF-63F1-E7C6-B3D8-3E09753CCAEA}"/>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Preferowany jest system ochrony grupowej, zapewniający właściwą ochronę przed porażeniem prądem elektrycznym i pożarami wywołanymi prądami doziemnymi, a jednocześnie gwarantujący niezawodność zasilania elektrycznego. W skład ochrony grupowej wchodzą co najmniej dwa urządzenia ochronne różnicowoprądowe: po stronie zasilania urządzenie ochronne różnicowoprądowe selektywne (s), po stronie obciążenia (obwody odbiorcze) urządzenie ochronne różnicowoprądowe bezzwłoczne lub </a:t>
            </a:r>
            <a:r>
              <a:rPr lang="pl-PL" err="1"/>
              <a:t>krótkozwłoczne</a:t>
            </a:r>
            <a:r>
              <a:rPr lang="pl-PL"/>
              <a:t>. Zasadę tą przedstawia rysunek poniżej</a:t>
            </a:r>
          </a:p>
        </p:txBody>
      </p:sp>
      <p:sp>
        <p:nvSpPr>
          <p:cNvPr id="6" name="Tytuł 1">
            <a:extLst>
              <a:ext uri="{FF2B5EF4-FFF2-40B4-BE49-F238E27FC236}">
                <a16:creationId xmlns:a16="http://schemas.microsoft.com/office/drawing/2014/main" id="{5003680C-D76F-5C41-1FEC-44738129270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3AE28180-B31F-BA2B-2455-2D31946B3D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142415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D486-7586-EEDD-9476-9EEBA55F556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95E562C-0207-B3FA-1EA2-C41B0FCB002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170EDAD6-4AB3-EE87-F164-EEE767B96FF4}"/>
              </a:ext>
            </a:extLst>
          </p:cNvPr>
          <p:cNvSpPr>
            <a:spLocks noGrp="1"/>
          </p:cNvSpPr>
          <p:nvPr>
            <p:ph idx="4294967295"/>
          </p:nvPr>
        </p:nvSpPr>
        <p:spPr>
          <a:xfrm>
            <a:off x="0" y="1771650"/>
            <a:ext cx="5448300" cy="4908550"/>
          </a:xfrm>
          <a:prstGeom prst="rect">
            <a:avLst/>
          </a:prstGeom>
        </p:spPr>
        <p:txBody>
          <a:bodyPr anchor="ctr">
            <a:noAutofit/>
          </a:bodyPr>
          <a:lstStyle/>
          <a:p>
            <a:pPr marL="0" indent="0">
              <a:buNone/>
            </a:pPr>
            <a:r>
              <a:rPr lang="pl-PL"/>
              <a:t>System grupowej ochrony realizowany przez urządzenia ochronne różnicowoprądowe.</a:t>
            </a:r>
          </a:p>
        </p:txBody>
      </p:sp>
      <p:sp>
        <p:nvSpPr>
          <p:cNvPr id="6" name="Tytuł 1">
            <a:extLst>
              <a:ext uri="{FF2B5EF4-FFF2-40B4-BE49-F238E27FC236}">
                <a16:creationId xmlns:a16="http://schemas.microsoft.com/office/drawing/2014/main" id="{12FF4A71-E416-C3A4-75DD-1784FB19003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urządzenia różnicowoprądowe</a:t>
            </a:r>
          </a:p>
        </p:txBody>
      </p:sp>
      <p:sp>
        <p:nvSpPr>
          <p:cNvPr id="7" name="Rectangle 2">
            <a:extLst>
              <a:ext uri="{FF2B5EF4-FFF2-40B4-BE49-F238E27FC236}">
                <a16:creationId xmlns:a16="http://schemas.microsoft.com/office/drawing/2014/main" id="{EB83A1E2-2B34-A008-BCE0-DD562D90FC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9EB51E6A-FB41-D598-E539-4BAE00969240}"/>
              </a:ext>
            </a:extLst>
          </p:cNvPr>
          <p:cNvPicPr>
            <a:picLocks noChangeAspect="1"/>
          </p:cNvPicPr>
          <p:nvPr/>
        </p:nvPicPr>
        <p:blipFill>
          <a:blip r:embed="rId3"/>
          <a:stretch>
            <a:fillRect/>
          </a:stretch>
        </p:blipFill>
        <p:spPr>
          <a:xfrm>
            <a:off x="5372100" y="1764357"/>
            <a:ext cx="6819900" cy="5050342"/>
          </a:xfrm>
          <a:prstGeom prst="rect">
            <a:avLst/>
          </a:prstGeom>
        </p:spPr>
      </p:pic>
    </p:spTree>
    <p:extLst>
      <p:ext uri="{BB962C8B-B14F-4D97-AF65-F5344CB8AC3E}">
        <p14:creationId xmlns:p14="http://schemas.microsoft.com/office/powerpoint/2010/main" val="16788040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68074-1E4F-123A-A9A2-3C6E273A121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F9B3A90-BE8F-611C-6E03-A7A51F1C2DB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2F2D5C0-36BC-D392-8969-57E484BAFE23}"/>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Dodatkowe połączenia wyrównawcze ochronne są środkiem ochrony uzupełniającej, stosowany jako uzupełnienie ochrony przy uszkodzeniu w charakterze redundancji przewodów ochronnych na wypadek przerwania ich ciągłości. W celu wyeliminowania pojawienia się niebezpiecznego napięcia na częściach przewodzących obcych wskutek uszkodzenia, potrzebne jest zastosowanie głównych połączeń wyrównawczych dla całego budynku. Ich głównym celem jest zwiększenie niezawodności ochrony przeciwporażeniowej. Połączenia wyrównawcze główne wykonuje się w przyziemnej kondygnacji budynku.</a:t>
            </a:r>
          </a:p>
        </p:txBody>
      </p:sp>
      <p:sp>
        <p:nvSpPr>
          <p:cNvPr id="6" name="Tytuł 1">
            <a:extLst>
              <a:ext uri="{FF2B5EF4-FFF2-40B4-BE49-F238E27FC236}">
                <a16:creationId xmlns:a16="http://schemas.microsoft.com/office/drawing/2014/main" id="{5DF6F6DF-2C79-C174-8BB6-69E2FC30B5C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FCB18F82-5341-27C3-2EA3-DA48E331AD7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3459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37129-74C1-8344-9B7B-A974FBB2E94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D0B6CB5-B039-6B72-8ECE-1D3F7FD471FE}"/>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ACDD65FF-8105-8DCE-03D8-158766EFFA2E}"/>
              </a:ext>
            </a:extLst>
          </p:cNvPr>
          <p:cNvSpPr>
            <a:spLocks noGrp="1"/>
          </p:cNvSpPr>
          <p:nvPr>
            <p:ph idx="4294967295"/>
          </p:nvPr>
        </p:nvSpPr>
        <p:spPr>
          <a:xfrm>
            <a:off x="0" y="1771650"/>
            <a:ext cx="5943600" cy="4937125"/>
          </a:xfrm>
          <a:prstGeom prst="rect">
            <a:avLst/>
          </a:prstGeom>
        </p:spPr>
        <p:txBody>
          <a:bodyPr anchor="ctr">
            <a:noAutofit/>
          </a:bodyPr>
          <a:lstStyle/>
          <a:p>
            <a:pPr marL="0" indent="0">
              <a:buNone/>
              <a:tabLst>
                <a:tab pos="7269163" algn="l"/>
                <a:tab pos="7529513" algn="l"/>
                <a:tab pos="9237663" algn="l"/>
              </a:tabLst>
            </a:pPr>
            <a:r>
              <a:rPr lang="pl-PL"/>
              <a:t>Różnorodności form, kształtów, urządzeń współpracujących oraz  zalet wkładek topikowych sprawia, że dzisiaj zarówno funkcjonalnością jak i wyglądem nie odbiegają od współczesnych urządzeń zabezpieczających.</a:t>
            </a:r>
            <a:br>
              <a:rPr lang="pl-PL"/>
            </a:br>
            <a:r>
              <a:rPr lang="pl-PL"/>
              <a:t>Przykładowe charakterystyki czasowo - prądowe wybranych wkładek topikowych przedstawiono obok.</a:t>
            </a:r>
          </a:p>
        </p:txBody>
      </p:sp>
      <p:sp>
        <p:nvSpPr>
          <p:cNvPr id="6" name="Tytuł 1">
            <a:extLst>
              <a:ext uri="{FF2B5EF4-FFF2-40B4-BE49-F238E27FC236}">
                <a16:creationId xmlns:a16="http://schemas.microsoft.com/office/drawing/2014/main" id="{D676B90E-1D2A-7699-0E84-504B20D4C3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Bezpieczniki topikowe</a:t>
            </a:r>
          </a:p>
        </p:txBody>
      </p:sp>
      <p:sp>
        <p:nvSpPr>
          <p:cNvPr id="7" name="Rectangle 2">
            <a:extLst>
              <a:ext uri="{FF2B5EF4-FFF2-40B4-BE49-F238E27FC236}">
                <a16:creationId xmlns:a16="http://schemas.microsoft.com/office/drawing/2014/main" id="{991F0B7B-4804-3954-65AE-0CFA2B82AB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9A04DF6-618A-204E-F018-7709E76625A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EF3557F3-0FD4-5CB5-4A40-1C337E99D40E}"/>
              </a:ext>
            </a:extLst>
          </p:cNvPr>
          <p:cNvPicPr/>
          <p:nvPr/>
        </p:nvPicPr>
        <p:blipFill>
          <a:blip r:embed="rId3"/>
          <a:stretch>
            <a:fillRect/>
          </a:stretch>
        </p:blipFill>
        <p:spPr>
          <a:xfrm>
            <a:off x="5980631" y="1597432"/>
            <a:ext cx="5769770" cy="5260568"/>
          </a:xfrm>
          <a:prstGeom prst="rect">
            <a:avLst/>
          </a:prstGeom>
        </p:spPr>
      </p:pic>
    </p:spTree>
    <p:extLst>
      <p:ext uri="{BB962C8B-B14F-4D97-AF65-F5344CB8AC3E}">
        <p14:creationId xmlns:p14="http://schemas.microsoft.com/office/powerpoint/2010/main" val="263410747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DCF35-5715-9AA9-4F37-141C053ACE1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0938C6B-EB4E-11B2-708B-DC35A57673E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5A0BF2E-8C6F-F1C1-144D-FD335CBC868D}"/>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Powinny obejmować:</a:t>
            </a:r>
          </a:p>
          <a:p>
            <a:pPr>
              <a:buSzPct val="100000"/>
            </a:pPr>
            <a:r>
              <a:rPr lang="pl-PL"/>
              <a:t>przewód ochronny PE (PEN) linii zasilającej budynek i wszelkie inne wprowadzone do budynku przewody (żyły) ochronne i uziemiające,</a:t>
            </a:r>
          </a:p>
          <a:p>
            <a:pPr>
              <a:buSzPct val="100000"/>
            </a:pPr>
            <a:r>
              <a:rPr lang="pl-PL"/>
              <a:t>żyły zewnętrzne przewodów współosiowych, metalowe powłoki bądź ekrany wprowadzonych do budynku przewodów telekomunikacyjnych, w tym Internetu oraz telewizji i radiofonii prze </a:t>
            </a:r>
            <a:r>
              <a:rPr lang="pl-PL" err="1"/>
              <a:t>wodowej</a:t>
            </a:r>
            <a:r>
              <a:rPr lang="pl-PL"/>
              <a:t> oraz przewody uziemiające lokalnych instalacji antenowych,</a:t>
            </a:r>
          </a:p>
        </p:txBody>
      </p:sp>
      <p:sp>
        <p:nvSpPr>
          <p:cNvPr id="6" name="Tytuł 1">
            <a:extLst>
              <a:ext uri="{FF2B5EF4-FFF2-40B4-BE49-F238E27FC236}">
                <a16:creationId xmlns:a16="http://schemas.microsoft.com/office/drawing/2014/main" id="{E834B8F6-930C-6F0B-EE27-8828579624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BF28E7C8-D14A-E886-3EEF-5AB1440E34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628275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F2C01-F935-2BD5-08E9-6225E512696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05C1F22-D472-03C5-13F9-131E1E1DEFA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207F7AE3-5B82-14A3-3FF5-E514AA17DC73}"/>
              </a:ext>
            </a:extLst>
          </p:cNvPr>
          <p:cNvSpPr>
            <a:spLocks noGrp="1"/>
          </p:cNvSpPr>
          <p:nvPr>
            <p:ph idx="4294967295"/>
          </p:nvPr>
        </p:nvSpPr>
        <p:spPr>
          <a:xfrm>
            <a:off x="0" y="1771650"/>
            <a:ext cx="11874500" cy="4908550"/>
          </a:xfrm>
          <a:prstGeom prst="rect">
            <a:avLst/>
          </a:prstGeom>
        </p:spPr>
        <p:txBody>
          <a:bodyPr anchor="ctr">
            <a:noAutofit/>
          </a:bodyPr>
          <a:lstStyle/>
          <a:p>
            <a:pPr>
              <a:buSzPct val="100000"/>
            </a:pPr>
            <a:r>
              <a:rPr lang="pl-PL"/>
              <a:t>uziom fundamentowy budynku i/lub inne sztuczne bądź naturalne uziomy przy budynku, jeśli występują,</a:t>
            </a:r>
          </a:p>
          <a:p>
            <a:pPr>
              <a:buSzPct val="100000"/>
            </a:pPr>
            <a:r>
              <a:rPr lang="pl-PL"/>
              <a:t>wszelkie rozprowadzone w budynku metalowe przewody wodne, kanalizacyjne, gazowe, spali nowe, ogrzewnicze, klimatyzacyjne i inne, niezależnie od tego, czy i jak są uziemione, </a:t>
            </a:r>
          </a:p>
          <a:p>
            <a:pPr>
              <a:buSzPct val="100000"/>
            </a:pPr>
            <a:r>
              <a:rPr lang="pl-PL"/>
              <a:t>rozległe metalowe części konstrukcji budynku, o ile są dostępne: stalową konstrukcję szkieletową budynku, dźwigary stalowe, prowadnice dźwigów, zbrojenie betonu, metalowe elewacje budynku (w tym ściany osłonowe) i metalowe pokrycia dachowe. </a:t>
            </a:r>
          </a:p>
        </p:txBody>
      </p:sp>
      <p:sp>
        <p:nvSpPr>
          <p:cNvPr id="6" name="Tytuł 1">
            <a:extLst>
              <a:ext uri="{FF2B5EF4-FFF2-40B4-BE49-F238E27FC236}">
                <a16:creationId xmlns:a16="http://schemas.microsoft.com/office/drawing/2014/main" id="{F16880BC-076A-6F91-6085-598582C78E0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D46FC40D-84EE-64D8-ADD2-96F66EAAF7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717232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DDA12-D98F-7E77-7C3C-997BDE7A37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904270A-DB3F-7983-03D4-7E96A19A083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8AA0AB5-7A3B-B28B-4D96-ACE9007C15DD}"/>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warunkach szczególnego zagrożenia porażeniem, będących właściwością części 7 normy 60364, nie powinno dochodzić do groźnego porażenia nawet w przypadku podwójnego uszkodzenia o niepomijalnym prawdopodobieństwie wystąpienia. Chodzi zwłaszcza o uszkodzenie izolacji podstawowej w sytuacji, kiedy naruszona jest ciągłość przewodów ochronnych PE (która nie daje żadnych objawów przy normalnej eksploatacji budynku). Ryzyko wypadku w takiej sytuacji mogą znacząco zredukować </a:t>
            </a:r>
            <a:r>
              <a:rPr lang="pl-PL" b="1"/>
              <a:t>miejscowe połączenia wyrównawcze</a:t>
            </a:r>
            <a:r>
              <a:rPr lang="pl-PL"/>
              <a:t>, wykonane poza połączeniami wyrównawczymi głównymi tworząc strefę ekwipotencjalną w zasadzie w całym budynku.</a:t>
            </a:r>
          </a:p>
        </p:txBody>
      </p:sp>
      <p:sp>
        <p:nvSpPr>
          <p:cNvPr id="6" name="Tytuł 1">
            <a:extLst>
              <a:ext uri="{FF2B5EF4-FFF2-40B4-BE49-F238E27FC236}">
                <a16:creationId xmlns:a16="http://schemas.microsoft.com/office/drawing/2014/main" id="{FC5007B4-38A9-5A6D-C3C5-2269497FE0F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23CDF685-6CCD-5DA7-14F0-DBB287CC9F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328259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A1A7F-A0AB-3361-DBF6-79602FBC091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12DB8D6-C0F0-7B2B-18C2-813037FCAD4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26E45C3-C740-64B9-9DD7-5796EC95BDCD}"/>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Są one stosowane w części budynku, obejmują tylko określone urządzenia i stanowią redundancję w odniesieniu do połączeń ochronnych PE pod warunkiem, że mają osobny zacisk wyrównawczy i oddzielny przewód wyrównawczy osobno ułożony. Zasięg ich strefy </a:t>
            </a:r>
            <a:r>
              <a:rPr lang="pl-PL" err="1"/>
              <a:t>ekwipotencjalizacji</a:t>
            </a:r>
            <a:r>
              <a:rPr lang="pl-PL"/>
              <a:t> jest ograniczony do wnętrza urządzenia elektrycznego (rozdzielnicy, sterownicy, przekształtnika), pojedynczego po mieszczenia (łazienki, sauny, kuchni zbiorowego żywienia, serwerowni, krytego basenu pływackie go), zespołu funkcjonalnie powiązanych pomieszczeń itp.  </a:t>
            </a:r>
          </a:p>
        </p:txBody>
      </p:sp>
      <p:sp>
        <p:nvSpPr>
          <p:cNvPr id="6" name="Tytuł 1">
            <a:extLst>
              <a:ext uri="{FF2B5EF4-FFF2-40B4-BE49-F238E27FC236}">
                <a16:creationId xmlns:a16="http://schemas.microsoft.com/office/drawing/2014/main" id="{566574E4-BDC5-2697-0CFC-43903803332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D74EB151-B267-39DD-B6AA-8BB7F1DFE7D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357354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54227-5F4F-A6BF-9DBB-871A110FFAA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6F93061-7D14-3F1D-39B3-3022A323190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B806D28-595E-E6F7-2DC2-247EEC6F1694}"/>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odróżnieniu od połączeń wyrównawczych głównych, połączenia wyrównawcze miejscowe wolno wykonać bez pośrednictwa szyny wyrównawczej, jeżeli wymagania dodatkowe dla obiektów specjalnych takiej szyny nie wymagają. </a:t>
            </a:r>
          </a:p>
          <a:p>
            <a:pPr marL="0" indent="0">
              <a:buNone/>
            </a:pPr>
            <a:r>
              <a:rPr lang="pl-PL" b="1"/>
              <a:t>Dodatkowe połączenia wyrównawcze miejscowe będą prawidłowo spełniać swoją funkcje tylko przy prawidłowo wykonanych połączeniach wyrównawczych głównych.</a:t>
            </a:r>
          </a:p>
          <a:p>
            <a:pPr marL="0" indent="0">
              <a:buNone/>
            </a:pPr>
            <a:r>
              <a:rPr lang="pl-PL"/>
              <a:t>Zasadę funkcjonowania przedstawia rysunek.</a:t>
            </a:r>
          </a:p>
        </p:txBody>
      </p:sp>
      <p:sp>
        <p:nvSpPr>
          <p:cNvPr id="6" name="Tytuł 1">
            <a:extLst>
              <a:ext uri="{FF2B5EF4-FFF2-40B4-BE49-F238E27FC236}">
                <a16:creationId xmlns:a16="http://schemas.microsoft.com/office/drawing/2014/main" id="{E90039C0-D2AB-AF2F-3DFE-D6DD7F4574A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2F2E5BC8-A7DD-143C-2A98-43E2BBD203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850669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EECE8-FC4D-A364-AE65-E1EDC7A38F9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E11B7C8-1873-56D0-84F3-706EF671CC3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952DA93-DEC7-B621-5EBB-6D2C1DE31DE6}"/>
              </a:ext>
            </a:extLst>
          </p:cNvPr>
          <p:cNvSpPr>
            <a:spLocks noGrp="1"/>
          </p:cNvSpPr>
          <p:nvPr>
            <p:ph idx="4294967295"/>
          </p:nvPr>
        </p:nvSpPr>
        <p:spPr>
          <a:xfrm>
            <a:off x="0" y="1771650"/>
            <a:ext cx="3587750" cy="4908550"/>
          </a:xfrm>
          <a:prstGeom prst="rect">
            <a:avLst/>
          </a:prstGeom>
        </p:spPr>
        <p:txBody>
          <a:bodyPr anchor="ctr">
            <a:noAutofit/>
          </a:bodyPr>
          <a:lstStyle/>
          <a:p>
            <a:pPr marL="0" indent="0">
              <a:buNone/>
            </a:pPr>
            <a:r>
              <a:rPr lang="pl-PL"/>
              <a:t>Zapobieganie porażeniu w przypadku podwójnego uszkodzenia realizowane przez połączenia wyrównawcze miejscowe.</a:t>
            </a:r>
          </a:p>
          <a:p>
            <a:pPr marL="0" indent="0">
              <a:buNone/>
            </a:pPr>
            <a:endParaRPr lang="pl-PL"/>
          </a:p>
        </p:txBody>
      </p:sp>
      <p:sp>
        <p:nvSpPr>
          <p:cNvPr id="6" name="Tytuł 1">
            <a:extLst>
              <a:ext uri="{FF2B5EF4-FFF2-40B4-BE49-F238E27FC236}">
                <a16:creationId xmlns:a16="http://schemas.microsoft.com/office/drawing/2014/main" id="{6C4ADB0E-0C76-98FA-9C10-EAD1CD1C8A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uzupełniająca</a:t>
            </a:r>
            <a:br>
              <a:rPr lang="pl-PL" sz="3600">
                <a:solidFill>
                  <a:srgbClr val="FFFFFF"/>
                </a:solidFill>
              </a:rPr>
            </a:br>
            <a:r>
              <a:rPr lang="pl-PL" sz="3600">
                <a:solidFill>
                  <a:srgbClr val="FFFFFF"/>
                </a:solidFill>
              </a:rPr>
              <a:t>Połączenia wyrównawcze ochronne</a:t>
            </a:r>
          </a:p>
        </p:txBody>
      </p:sp>
      <p:sp>
        <p:nvSpPr>
          <p:cNvPr id="7" name="Rectangle 2">
            <a:extLst>
              <a:ext uri="{FF2B5EF4-FFF2-40B4-BE49-F238E27FC236}">
                <a16:creationId xmlns:a16="http://schemas.microsoft.com/office/drawing/2014/main" id="{CDA30BD8-89E8-3F77-B29C-6B4427ACF6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305B9381-FCA7-E16E-A7B2-755E63E5B91F}"/>
              </a:ext>
            </a:extLst>
          </p:cNvPr>
          <p:cNvPicPr>
            <a:picLocks noChangeAspect="1"/>
          </p:cNvPicPr>
          <p:nvPr/>
        </p:nvPicPr>
        <p:blipFill>
          <a:blip r:embed="rId3"/>
          <a:stretch>
            <a:fillRect/>
          </a:stretch>
        </p:blipFill>
        <p:spPr>
          <a:xfrm>
            <a:off x="3752833" y="1622744"/>
            <a:ext cx="8426467" cy="5235256"/>
          </a:xfrm>
          <a:prstGeom prst="rect">
            <a:avLst/>
          </a:prstGeom>
        </p:spPr>
      </p:pic>
    </p:spTree>
    <p:extLst>
      <p:ext uri="{BB962C8B-B14F-4D97-AF65-F5344CB8AC3E}">
        <p14:creationId xmlns:p14="http://schemas.microsoft.com/office/powerpoint/2010/main" val="160076751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14EB9D7-7903-6550-BA38-CB6506EFEACC}"/>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EE9A25C4-DC61-7D07-74DE-48E8CB436CFD}"/>
              </a:ext>
            </a:extLst>
          </p:cNvPr>
          <p:cNvSpPr>
            <a:spLocks noGrp="1"/>
          </p:cNvSpPr>
          <p:nvPr>
            <p:ph idx="1"/>
          </p:nvPr>
        </p:nvSpPr>
        <p:spPr>
          <a:xfrm>
            <a:off x="5879805" y="2073348"/>
            <a:ext cx="5624623" cy="4221125"/>
          </a:xfrm>
        </p:spPr>
        <p:txBody>
          <a:bodyPr anchor="ctr">
            <a:noAutofit/>
          </a:bodyPr>
          <a:lstStyle/>
          <a:p>
            <a:pPr>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Słońce jest centralną gwiazdą Układu Słonecznego i głównym źródłem energii dla Ziemi. Produkuje energię poprzez reakcje syntezy termojądrowej z mocą 3,845 × 10^26 W, a jego temperatura powierzchni wynosi około 5102 °C.</a:t>
            </a:r>
          </a:p>
          <a:p>
            <a:pPr marL="179388" indent="-169863">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Te cechy Słońca czynią je kluczowym źródłem energii dla instalacji fotowoltaicznych, które przekształcają promieniowanie słoneczne w energię elektryczną.</a:t>
            </a:r>
          </a:p>
        </p:txBody>
      </p:sp>
      <p:sp>
        <p:nvSpPr>
          <p:cNvPr id="6" name="Tytuł 1">
            <a:extLst>
              <a:ext uri="{FF2B5EF4-FFF2-40B4-BE49-F238E27FC236}">
                <a16:creationId xmlns:a16="http://schemas.microsoft.com/office/drawing/2014/main" id="{D10C4D1F-B7EE-3A3A-AD75-5D73AABE5A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Słońce</a:t>
            </a:r>
          </a:p>
        </p:txBody>
      </p:sp>
      <p:sp>
        <p:nvSpPr>
          <p:cNvPr id="7" name="Rectangle 2">
            <a:extLst>
              <a:ext uri="{FF2B5EF4-FFF2-40B4-BE49-F238E27FC236}">
                <a16:creationId xmlns:a16="http://schemas.microsoft.com/office/drawing/2014/main" id="{0DE46D8A-FF44-F859-3E8D-EC6895452D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025" name="Obraz 3">
            <a:extLst>
              <a:ext uri="{FF2B5EF4-FFF2-40B4-BE49-F238E27FC236}">
                <a16:creationId xmlns:a16="http://schemas.microsoft.com/office/drawing/2014/main" id="{2440BE0B-3A30-2379-B785-3F22C93B92E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5693" y="1723518"/>
            <a:ext cx="5039833" cy="5039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95144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131162-65A5-9AD1-7803-9FD9F5124B0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46103BA-978E-EC8F-FD72-6406859AE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0E985F0-417D-B095-6226-CB00A2130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0FC6709-9BE8-061E-411E-DCA8B38A3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00C09E-F60E-4CE7-4E85-565FB10FEE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D47584-B999-D0B1-719A-EFDD1262E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AB60D5A-F9CD-DA93-45CF-D33465ACFD86}"/>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81045355-E477-6EC3-51AD-7020F41A869F}"/>
              </a:ext>
            </a:extLst>
          </p:cNvPr>
          <p:cNvSpPr>
            <a:spLocks noGrp="1"/>
          </p:cNvSpPr>
          <p:nvPr>
            <p:ph idx="1"/>
          </p:nvPr>
        </p:nvSpPr>
        <p:spPr>
          <a:xfrm>
            <a:off x="715923" y="2342337"/>
            <a:ext cx="10760149" cy="4221125"/>
          </a:xfrm>
        </p:spPr>
        <p:txBody>
          <a:bodyPr anchor="ctr">
            <a:noAutofit/>
          </a:bodyPr>
          <a:lstStyle/>
          <a:p>
            <a:pPr>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Atmosfera to powłoka gazowa otaczająca Ziemię, utrzymywana siłami grawitacji, chroni planetę przed promieniowaniem ultrafioletowym i łagodzi skutki promieniowania elektromagnetycznego. Redukuje różnice temperatur między dniem i nocą oraz ogranicza ucieczkę ciepła w wyniku efektu cieplarnianego. </a:t>
            </a:r>
          </a:p>
          <a:p>
            <a:pPr>
              <a:buNone/>
            </a:pP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Promieniowania słoneczne docierające do Ziemi praktycznie w całości składa się z krótkofalowego promieniowania elektromagnetycznego: </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itchFamily="2" charset="2"/>
              <a:buChar char=""/>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45% światło widzialne, </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itchFamily="2" charset="2"/>
              <a:buChar char=""/>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46% promieniowanie podczerwone (ciepło), </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itchFamily="2" charset="2"/>
              <a:buChar char=""/>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9% promieniowanie ultrafioletowe. </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ytuł 1">
            <a:extLst>
              <a:ext uri="{FF2B5EF4-FFF2-40B4-BE49-F238E27FC236}">
                <a16:creationId xmlns:a16="http://schemas.microsoft.com/office/drawing/2014/main" id="{8284529B-B4D4-F0F0-CD67-EE6D1F12903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Atmosfera</a:t>
            </a:r>
          </a:p>
        </p:txBody>
      </p:sp>
      <p:sp>
        <p:nvSpPr>
          <p:cNvPr id="7" name="Rectangle 2">
            <a:extLst>
              <a:ext uri="{FF2B5EF4-FFF2-40B4-BE49-F238E27FC236}">
                <a16:creationId xmlns:a16="http://schemas.microsoft.com/office/drawing/2014/main" id="{AE81ECFF-28C3-3CFB-A952-DF7AC19A94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95256752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991188-A070-6EFD-A6FF-C4BE3525AEE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96B59A-D432-A5F4-CDAB-95D723F0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5C0EBB6-ABEB-3C68-0F23-32FD462FF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8F896C1-52D8-000F-7B72-04F05F230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F84C777-E7C1-14C3-3C10-3E231A634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E9EE83C-A5F9-BC35-0AA4-B1EDB297A3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068A4A4-C609-C0DF-33CF-D2A0FDCD624A}"/>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F8855F97-70CF-3878-14F3-AFF1F06DF0FF}"/>
              </a:ext>
            </a:extLst>
          </p:cNvPr>
          <p:cNvSpPr>
            <a:spLocks noGrp="1"/>
          </p:cNvSpPr>
          <p:nvPr>
            <p:ph idx="1"/>
          </p:nvPr>
        </p:nvSpPr>
        <p:spPr>
          <a:xfrm>
            <a:off x="850604" y="2371059"/>
            <a:ext cx="10260419" cy="4192403"/>
          </a:xfrm>
        </p:spPr>
        <p:txBody>
          <a:bodyPr anchor="ctr">
            <a:noAutofit/>
          </a:bodyPr>
          <a:lstStyle/>
          <a:p>
            <a:pPr>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Promieniowanie słoneczne, gdy dociera do Ziemi, przechodzi przez atmosferę, gdzie ulega różnym procesom, takim jak absorpcja i odbicie. </a:t>
            </a:r>
          </a:p>
          <a:p>
            <a:pPr>
              <a:buNone/>
            </a:pP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30% energii słonecznej jest zatrzymywane przez atmosferę co powoduje, że do powierzchni planety dociera jedynie część tej energii. </a:t>
            </a:r>
          </a:p>
          <a:p>
            <a:pPr>
              <a:buNone/>
            </a:pPr>
            <a:endParaRPr lang="pl-PL" sz="2400" kern="100">
              <a:solidFill>
                <a:srgbClr val="000000"/>
              </a:solidFill>
              <a:latin typeface="Arial" panose="020B0604020202020204" pitchFamily="34" charset="0"/>
              <a:ea typeface="Aptos" panose="020B0004020202020204" pitchFamily="34" charset="0"/>
              <a:cs typeface="Times New Roman" panose="02020603050405020304" pitchFamily="18" charset="0"/>
            </a:endParaRPr>
          </a:p>
          <a:p>
            <a:pPr>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Spośród promieniowania, które osiąga Ziemię, około 77% stanowi promieniowanie bezpośrednie, które dociera w jednym kierunku i jest </a:t>
            </a:r>
            <a:r>
              <a:rPr lang="pl-PL" sz="24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kluczowe dla wydajności systemów fotowoltaicznych</a:t>
            </a: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To właśnie ta forma promieniowania przenosi większość energii słonecznej, co czyni ją istotną w projektowaniu paneli słonecznych.</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ytuł 1">
            <a:extLst>
              <a:ext uri="{FF2B5EF4-FFF2-40B4-BE49-F238E27FC236}">
                <a16:creationId xmlns:a16="http://schemas.microsoft.com/office/drawing/2014/main" id="{3A409A32-9699-8C77-9726-6EFB165D4F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Promieniowanie słoneczne</a:t>
            </a:r>
          </a:p>
        </p:txBody>
      </p:sp>
      <p:sp>
        <p:nvSpPr>
          <p:cNvPr id="7" name="Rectangle 2">
            <a:extLst>
              <a:ext uri="{FF2B5EF4-FFF2-40B4-BE49-F238E27FC236}">
                <a16:creationId xmlns:a16="http://schemas.microsoft.com/office/drawing/2014/main" id="{155FB6CD-73D3-2588-6B99-D3184B9D27E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03402579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897382-413D-AC9E-3751-5EDBE8D637E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72CE13F-8BF0-8BB0-81E1-3CE25425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1A20FDB-9FCA-6DCD-DA2E-A8BA2C38C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F981B94-C76A-E951-7487-C6BAC27FF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D8FA34-11E4-B3C1-A9E6-5E46841D6F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940B0A4-EF8F-E960-7FF2-B34C60602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D104319-B120-4EAE-94B0-F74D4005980F}"/>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40A89241-9933-CE7E-E7D1-3132EC2689D7}"/>
              </a:ext>
            </a:extLst>
          </p:cNvPr>
          <p:cNvSpPr>
            <a:spLocks noGrp="1"/>
          </p:cNvSpPr>
          <p:nvPr>
            <p:ph idx="1"/>
          </p:nvPr>
        </p:nvSpPr>
        <p:spPr>
          <a:xfrm>
            <a:off x="944523" y="2029130"/>
            <a:ext cx="10302950" cy="4192403"/>
          </a:xfrm>
        </p:spPr>
        <p:txBody>
          <a:bodyPr anchor="ctr">
            <a:noAutofit/>
          </a:bodyPr>
          <a:lstStyle/>
          <a:p>
            <a:pPr>
              <a:lnSpc>
                <a:spcPct val="150000"/>
              </a:lnSpc>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Z kolei około 23% promieniowania to </a:t>
            </a:r>
            <a:r>
              <a:rPr lang="pl-PL" sz="24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promieniowanie rozproszone</a:t>
            </a: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które pochodzi z całej półkuli nieba. Jego niebieskawy odcień wynika z rozpraszania fal o wyższych energiach w atmosferze, co sprawia, że </a:t>
            </a:r>
            <a:r>
              <a:rPr lang="pl-PL" sz="24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może być wykorzystywane przez systemy PV, nawet w pochmurne dni</a:t>
            </a: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gdy dostęp do promieniowania bezpośredniego jest ograniczony.</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ytuł 1">
            <a:extLst>
              <a:ext uri="{FF2B5EF4-FFF2-40B4-BE49-F238E27FC236}">
                <a16:creationId xmlns:a16="http://schemas.microsoft.com/office/drawing/2014/main" id="{2B198AA1-7721-CB96-4D1A-A61914C5DD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Promieniowanie słoneczne</a:t>
            </a:r>
          </a:p>
        </p:txBody>
      </p:sp>
      <p:sp>
        <p:nvSpPr>
          <p:cNvPr id="7" name="Rectangle 2">
            <a:extLst>
              <a:ext uri="{FF2B5EF4-FFF2-40B4-BE49-F238E27FC236}">
                <a16:creationId xmlns:a16="http://schemas.microsoft.com/office/drawing/2014/main" id="{C1DA5562-2AFB-63F4-7C42-9241CC5B97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282298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EA82F-612A-E373-3F75-682E2DBC4BA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B030312-AC5C-700E-0DFA-7E910F2DDCF2}"/>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1C823298-E5EF-F8C4-E3EA-314657C6DA0B}"/>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Jako urządzenia zabezpieczające w przeciwieństwie do wyłączników instalacyjnych nadprądowych pełni w instalacjach elektrycznych zupełnie inną funkcję. A mianowicie odpowiedzialne są za ochronę przeciwporażeniową i przeciwpożarową.</a:t>
            </a:r>
            <a:br>
              <a:rPr lang="pl-PL"/>
            </a:br>
            <a:r>
              <a:rPr lang="pl-PL"/>
              <a:t>Urządzenia te ze względu na konstrukcję wykrywają i reagują na prądy płynące poza właściwie chronionym obwodem elektrycznym. </a:t>
            </a:r>
          </a:p>
        </p:txBody>
      </p:sp>
      <p:sp>
        <p:nvSpPr>
          <p:cNvPr id="6" name="Tytuł 1">
            <a:extLst>
              <a:ext uri="{FF2B5EF4-FFF2-40B4-BE49-F238E27FC236}">
                <a16:creationId xmlns:a16="http://schemas.microsoft.com/office/drawing/2014/main" id="{C96950D0-77D6-70B6-C8F9-4FE394D7DE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3059F3AA-B176-FBC0-AA20-8950646B45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134B02F-7A45-0906-143B-BC685D9E221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867703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977D23-4EA5-AB0D-ACEB-C2946EE9CAB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F3429B6-677E-D000-0481-EDAEA0F49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680613A-FB8D-CF66-9885-CBEA0F111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1524D01-A01D-0C57-94B1-F4CB0997E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E1A91EE-C4B8-8A35-E7AB-49C0FBC9E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E7F89C6-9D55-FA14-0EA3-8DFC3CB5F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D95533C-8FFD-144B-88AE-289FE3A8225B}"/>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33A702DE-27E6-4849-40D9-EAEBFFCE2843}"/>
              </a:ext>
            </a:extLst>
          </p:cNvPr>
          <p:cNvSpPr>
            <a:spLocks noGrp="1"/>
          </p:cNvSpPr>
          <p:nvPr>
            <p:ph idx="1"/>
          </p:nvPr>
        </p:nvSpPr>
        <p:spPr>
          <a:xfrm>
            <a:off x="459350" y="2243468"/>
            <a:ext cx="11273300" cy="4192403"/>
          </a:xfrm>
        </p:spPr>
        <p:txBody>
          <a:bodyPr anchor="ctr">
            <a:noAutofit/>
          </a:bodyPr>
          <a:lstStyle/>
          <a:p>
            <a:pPr marL="179388" indent="-179388">
              <a:lnSpc>
                <a:spcPct val="150000"/>
              </a:lnSpc>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Promieniowanie odbite, które wraca do atmosfery z powierzchni Ziemi i innych obiektów, zazwyczaj </a:t>
            </a:r>
            <a:r>
              <a:rPr lang="pl-PL" sz="24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nie jest efektywnie wykorzystywane w systemach fotowoltaicznych</a:t>
            </a: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Jego nieprzewidywalny kierunek sprawia, że trudniej jest je wykorzystać w procesie konwersji energii słonecznej na elektryczność.</a:t>
            </a:r>
          </a:p>
          <a:p>
            <a:pPr marL="179388" indent="-179388">
              <a:lnSpc>
                <a:spcPct val="150000"/>
              </a:lnSpc>
              <a:buNone/>
            </a:pP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Zrozumienie tych różnych form promieniowania jest kluczowe dla </a:t>
            </a:r>
            <a:r>
              <a:rPr lang="pl-PL" sz="2400" b="1"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optymalizacji działania systemów PV</a:t>
            </a:r>
            <a:r>
              <a:rPr lang="pl-PL" sz="2400" kern="100">
                <a:solidFill>
                  <a:srgbClr val="000000"/>
                </a:solidFill>
                <a:effectLst/>
                <a:latin typeface="Arial" panose="020B0604020202020204" pitchFamily="34" charset="0"/>
                <a:ea typeface="Aptos" panose="020B0004020202020204" pitchFamily="34" charset="0"/>
                <a:cs typeface="Times New Roman" panose="02020603050405020304" pitchFamily="18" charset="0"/>
              </a:rPr>
              <a:t> i maksymalizacji ich wydajności w różnych warunkach atmosferycznych.</a:t>
            </a: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pl-PL"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ytuł 1">
            <a:extLst>
              <a:ext uri="{FF2B5EF4-FFF2-40B4-BE49-F238E27FC236}">
                <a16:creationId xmlns:a16="http://schemas.microsoft.com/office/drawing/2014/main" id="{C99332D2-9295-8F00-07F4-2488C7C4759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Promieniowanie słoneczne</a:t>
            </a:r>
          </a:p>
        </p:txBody>
      </p:sp>
      <p:sp>
        <p:nvSpPr>
          <p:cNvPr id="7" name="Rectangle 2">
            <a:extLst>
              <a:ext uri="{FF2B5EF4-FFF2-40B4-BE49-F238E27FC236}">
                <a16:creationId xmlns:a16="http://schemas.microsoft.com/office/drawing/2014/main" id="{4C4A7CAC-3EC0-E7B4-227E-C1E43EC0E3D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63584686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C87DC4-7164-39CB-8A2B-4979D1C77A6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D697D39-2678-34C5-2904-86D77D071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CB650CE-A591-AF3E-3DB5-54EBEAFA6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7C9B00B-4BAD-D975-A924-5A579682F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5741FD-C100-DFBB-6927-4FB7445A1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A953481-B6B1-F541-68B1-BCA1FD41D4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2CBFE1A-4D2F-2C5D-F224-3765D0C9D69C}"/>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08CD838F-A1D9-26D9-55A0-EAF3B0C1EF4D}"/>
              </a:ext>
            </a:extLst>
          </p:cNvPr>
          <p:cNvSpPr>
            <a:spLocks noGrp="1"/>
          </p:cNvSpPr>
          <p:nvPr>
            <p:ph idx="1"/>
          </p:nvPr>
        </p:nvSpPr>
        <p:spPr>
          <a:xfrm>
            <a:off x="459350" y="1869275"/>
            <a:ext cx="11273300" cy="4710189"/>
          </a:xfrm>
        </p:spPr>
        <p:txBody>
          <a:bodyPr anchor="ctr">
            <a:noAutofit/>
          </a:bodyPr>
          <a:lstStyle/>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Energia słoneczna dostarcza Ziemi ogromne ilości energii, szacowane na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81 000 TW</a:t>
            </a:r>
            <a:r>
              <a:rPr lang="pl-PL" sz="2400" kern="100">
                <a:effectLst/>
                <a:latin typeface="Aptos" panose="020B0004020202020204" pitchFamily="34" charset="0"/>
                <a:ea typeface="Aptos" panose="020B0004020202020204" pitchFamily="34" charset="0"/>
                <a:cs typeface="Times New Roman" panose="02020603050405020304" pitchFamily="18" charset="0"/>
              </a:rPr>
              <a:t>, z czego na lądy przypada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27 000 TW</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Dla porównania, </a:t>
            </a:r>
            <a:r>
              <a:rPr lang="pl-PL" sz="2400" b="1" kern="100">
                <a:effectLst/>
                <a:latin typeface="Aptos" panose="020B0004020202020204" pitchFamily="34" charset="0"/>
                <a:ea typeface="Aptos" panose="020B0004020202020204" pitchFamily="34" charset="0"/>
                <a:cs typeface="Times New Roman" panose="02020603050405020304" pitchFamily="18" charset="0"/>
              </a:rPr>
              <a:t>globalne zużycie </a:t>
            </a:r>
            <a:r>
              <a:rPr lang="pl-PL" sz="2400" kern="100">
                <a:effectLst/>
                <a:latin typeface="Aptos" panose="020B0004020202020204" pitchFamily="34" charset="0"/>
                <a:ea typeface="Aptos" panose="020B0004020202020204" pitchFamily="34" charset="0"/>
                <a:cs typeface="Times New Roman" panose="02020603050405020304" pitchFamily="18" charset="0"/>
              </a:rPr>
              <a:t>wszystkich form energii wynosi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10 000 TW</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b="1" kern="100">
                <a:effectLst/>
                <a:latin typeface="Aptos" panose="020B0004020202020204" pitchFamily="34" charset="0"/>
                <a:ea typeface="Aptos" panose="020B0004020202020204" pitchFamily="34" charset="0"/>
                <a:cs typeface="Times New Roman" panose="02020603050405020304" pitchFamily="18" charset="0"/>
              </a:rPr>
              <a:t>W Polsce </a:t>
            </a:r>
            <a:r>
              <a:rPr lang="pl-PL" sz="2400" kern="100">
                <a:effectLst/>
                <a:latin typeface="Aptos" panose="020B0004020202020204" pitchFamily="34" charset="0"/>
                <a:ea typeface="Aptos" panose="020B0004020202020204" pitchFamily="34" charset="0"/>
                <a:cs typeface="Times New Roman" panose="02020603050405020304" pitchFamily="18" charset="0"/>
              </a:rPr>
              <a:t>potencjał teoretyczny promieniowania słonecznego osiąga średnio </a:t>
            </a:r>
            <a:r>
              <a:rPr lang="pl-PL" sz="2400" b="1" kern="100">
                <a:effectLst/>
                <a:latin typeface="Aptos" panose="020B0004020202020204" pitchFamily="34" charset="0"/>
                <a:ea typeface="Aptos" panose="020B0004020202020204" pitchFamily="34" charset="0"/>
                <a:cs typeface="Times New Roman" panose="02020603050405020304" pitchFamily="18" charset="0"/>
              </a:rPr>
              <a:t>1000 kWh/m² rocznie</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Praktycznie </a:t>
            </a:r>
            <a:r>
              <a:rPr lang="pl-PL" sz="2400" b="1" kern="100">
                <a:effectLst/>
                <a:latin typeface="Aptos" panose="020B0004020202020204" pitchFamily="34" charset="0"/>
                <a:ea typeface="Aptos" panose="020B0004020202020204" pitchFamily="34" charset="0"/>
                <a:cs typeface="Times New Roman" panose="02020603050405020304" pitchFamily="18" charset="0"/>
              </a:rPr>
              <a:t>80%</a:t>
            </a:r>
            <a:r>
              <a:rPr lang="pl-PL" sz="2400" kern="100">
                <a:effectLst/>
                <a:latin typeface="Aptos" panose="020B0004020202020204" pitchFamily="34" charset="0"/>
                <a:ea typeface="Aptos" panose="020B0004020202020204" pitchFamily="34" charset="0"/>
                <a:cs typeface="Times New Roman" panose="02020603050405020304" pitchFamily="18" charset="0"/>
              </a:rPr>
              <a:t> tej energii przypada na okres </a:t>
            </a:r>
            <a:r>
              <a:rPr lang="pl-PL" sz="2400" b="1" kern="100">
                <a:effectLst/>
                <a:latin typeface="Aptos" panose="020B0004020202020204" pitchFamily="34" charset="0"/>
                <a:ea typeface="Aptos" panose="020B0004020202020204" pitchFamily="34" charset="0"/>
                <a:cs typeface="Times New Roman" panose="02020603050405020304" pitchFamily="18" charset="0"/>
              </a:rPr>
              <a:t>od kwietnia do września</a:t>
            </a:r>
            <a:r>
              <a:rPr lang="pl-PL" sz="2400" kern="100">
                <a:effectLst/>
                <a:latin typeface="Aptos" panose="020B0004020202020204" pitchFamily="34" charset="0"/>
                <a:ea typeface="Aptos" panose="020B0004020202020204" pitchFamily="34" charset="0"/>
                <a:cs typeface="Times New Roman" panose="02020603050405020304" pitchFamily="18" charset="0"/>
              </a:rPr>
              <a:t>, co czyni te miesiące </a:t>
            </a:r>
            <a:r>
              <a:rPr lang="pl-PL" sz="2400" b="1" kern="100">
                <a:effectLst/>
                <a:latin typeface="Aptos" panose="020B0004020202020204" pitchFamily="34" charset="0"/>
                <a:ea typeface="Aptos" panose="020B0004020202020204" pitchFamily="34" charset="0"/>
                <a:cs typeface="Times New Roman" panose="02020603050405020304" pitchFamily="18" charset="0"/>
              </a:rPr>
              <a:t>kluczowymi dla wykorzystania energii słonecznej</a:t>
            </a:r>
            <a:r>
              <a:rPr lang="pl-PL" sz="2400" kern="100">
                <a:effectLst/>
                <a:latin typeface="Aptos" panose="020B0004020202020204" pitchFamily="34" charset="0"/>
                <a:ea typeface="Aptos" panose="020B0004020202020204" pitchFamily="34" charset="0"/>
                <a:cs typeface="Times New Roman" panose="02020603050405020304" pitchFamily="18" charset="0"/>
              </a:rPr>
              <a:t>.</a:t>
            </a:r>
          </a:p>
        </p:txBody>
      </p:sp>
      <p:sp>
        <p:nvSpPr>
          <p:cNvPr id="6" name="Tytuł 1">
            <a:extLst>
              <a:ext uri="{FF2B5EF4-FFF2-40B4-BE49-F238E27FC236}">
                <a16:creationId xmlns:a16="http://schemas.microsoft.com/office/drawing/2014/main" id="{F9FD6F69-6771-3F9D-16B0-DBC2035FB3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Energia ze słońca</a:t>
            </a:r>
          </a:p>
        </p:txBody>
      </p:sp>
      <p:sp>
        <p:nvSpPr>
          <p:cNvPr id="7" name="Rectangle 2">
            <a:extLst>
              <a:ext uri="{FF2B5EF4-FFF2-40B4-BE49-F238E27FC236}">
                <a16:creationId xmlns:a16="http://schemas.microsoft.com/office/drawing/2014/main" id="{73DD17E3-89C3-5603-FD58-37ADBC17C21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1159355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625561-0E6A-CD15-C278-5A96D7F2B49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92C550E-FA6B-EA82-E6BD-E5ADC223D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4AFE254-3299-0232-5F13-B33E4F235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3962D1F-AF7D-9811-714A-F4B1E777B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D9111D-9CDB-F288-C1D1-9DA2BA9931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37299CE-C56E-F814-A3E2-D777D08DB5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9C542F1-57DC-67D5-C968-842464893C06}"/>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A2C8E9E3-F1CD-D823-F2DF-4EAE6651BAF8}"/>
              </a:ext>
            </a:extLst>
          </p:cNvPr>
          <p:cNvSpPr>
            <a:spLocks noGrp="1"/>
          </p:cNvSpPr>
          <p:nvPr>
            <p:ph idx="1"/>
          </p:nvPr>
        </p:nvSpPr>
        <p:spPr>
          <a:xfrm>
            <a:off x="459350" y="1869275"/>
            <a:ext cx="11273300" cy="4710189"/>
          </a:xfrm>
        </p:spPr>
        <p:txBody>
          <a:bodyPr anchor="ctr">
            <a:noAutofit/>
          </a:bodyPr>
          <a:lstStyle/>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Energia słoneczna dostarcza Ziemi ogromne ilości energii, szacowane na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81 000 TW</a:t>
            </a:r>
            <a:r>
              <a:rPr lang="pl-PL" sz="2400" kern="100">
                <a:effectLst/>
                <a:latin typeface="Aptos" panose="020B0004020202020204" pitchFamily="34" charset="0"/>
                <a:ea typeface="Aptos" panose="020B0004020202020204" pitchFamily="34" charset="0"/>
                <a:cs typeface="Times New Roman" panose="02020603050405020304" pitchFamily="18" charset="0"/>
              </a:rPr>
              <a:t>, z czego na lądy przypada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27 000 TW</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Dla porównania, </a:t>
            </a:r>
            <a:r>
              <a:rPr lang="pl-PL" sz="2400" b="1" kern="100">
                <a:effectLst/>
                <a:latin typeface="Aptos" panose="020B0004020202020204" pitchFamily="34" charset="0"/>
                <a:ea typeface="Aptos" panose="020B0004020202020204" pitchFamily="34" charset="0"/>
                <a:cs typeface="Times New Roman" panose="02020603050405020304" pitchFamily="18" charset="0"/>
              </a:rPr>
              <a:t>globalne zużycie </a:t>
            </a:r>
            <a:r>
              <a:rPr lang="pl-PL" sz="2400" kern="100">
                <a:effectLst/>
                <a:latin typeface="Aptos" panose="020B0004020202020204" pitchFamily="34" charset="0"/>
                <a:ea typeface="Aptos" panose="020B0004020202020204" pitchFamily="34" charset="0"/>
                <a:cs typeface="Times New Roman" panose="02020603050405020304" pitchFamily="18" charset="0"/>
              </a:rPr>
              <a:t>wszystkich form energii wynosi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10 000 TW</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b="1" kern="100">
                <a:effectLst/>
                <a:latin typeface="Aptos" panose="020B0004020202020204" pitchFamily="34" charset="0"/>
                <a:ea typeface="Aptos" panose="020B0004020202020204" pitchFamily="34" charset="0"/>
                <a:cs typeface="Times New Roman" panose="02020603050405020304" pitchFamily="18" charset="0"/>
              </a:rPr>
              <a:t>W Polsce </a:t>
            </a:r>
            <a:r>
              <a:rPr lang="pl-PL" sz="2400" kern="100">
                <a:effectLst/>
                <a:latin typeface="Aptos" panose="020B0004020202020204" pitchFamily="34" charset="0"/>
                <a:ea typeface="Aptos" panose="020B0004020202020204" pitchFamily="34" charset="0"/>
                <a:cs typeface="Times New Roman" panose="02020603050405020304" pitchFamily="18" charset="0"/>
              </a:rPr>
              <a:t>potencjał teoretyczny promieniowania słonecznego osiąga średnio </a:t>
            </a:r>
            <a:r>
              <a:rPr lang="pl-PL" sz="2400" b="1" kern="100">
                <a:effectLst/>
                <a:latin typeface="Aptos" panose="020B0004020202020204" pitchFamily="34" charset="0"/>
                <a:ea typeface="Aptos" panose="020B0004020202020204" pitchFamily="34" charset="0"/>
                <a:cs typeface="Times New Roman" panose="02020603050405020304" pitchFamily="18" charset="0"/>
              </a:rPr>
              <a:t>1000 kWh/m² rocznie</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Praktycznie </a:t>
            </a:r>
            <a:r>
              <a:rPr lang="pl-PL" sz="2400" b="1" kern="100">
                <a:effectLst/>
                <a:latin typeface="Aptos" panose="020B0004020202020204" pitchFamily="34" charset="0"/>
                <a:ea typeface="Aptos" panose="020B0004020202020204" pitchFamily="34" charset="0"/>
                <a:cs typeface="Times New Roman" panose="02020603050405020304" pitchFamily="18" charset="0"/>
              </a:rPr>
              <a:t>80%</a:t>
            </a:r>
            <a:r>
              <a:rPr lang="pl-PL" sz="2400" kern="100">
                <a:effectLst/>
                <a:latin typeface="Aptos" panose="020B0004020202020204" pitchFamily="34" charset="0"/>
                <a:ea typeface="Aptos" panose="020B0004020202020204" pitchFamily="34" charset="0"/>
                <a:cs typeface="Times New Roman" panose="02020603050405020304" pitchFamily="18" charset="0"/>
              </a:rPr>
              <a:t> tej energii przypada na okres </a:t>
            </a:r>
            <a:r>
              <a:rPr lang="pl-PL" sz="2400" b="1" kern="100">
                <a:effectLst/>
                <a:latin typeface="Aptos" panose="020B0004020202020204" pitchFamily="34" charset="0"/>
                <a:ea typeface="Aptos" panose="020B0004020202020204" pitchFamily="34" charset="0"/>
                <a:cs typeface="Times New Roman" panose="02020603050405020304" pitchFamily="18" charset="0"/>
              </a:rPr>
              <a:t>od kwietnia do września</a:t>
            </a:r>
            <a:r>
              <a:rPr lang="pl-PL" sz="2400" kern="100">
                <a:effectLst/>
                <a:latin typeface="Aptos" panose="020B0004020202020204" pitchFamily="34" charset="0"/>
                <a:ea typeface="Aptos" panose="020B0004020202020204" pitchFamily="34" charset="0"/>
                <a:cs typeface="Times New Roman" panose="02020603050405020304" pitchFamily="18" charset="0"/>
              </a:rPr>
              <a:t>, co czyni te miesiące </a:t>
            </a:r>
            <a:r>
              <a:rPr lang="pl-PL" sz="2400" b="1" kern="100">
                <a:effectLst/>
                <a:latin typeface="Aptos" panose="020B0004020202020204" pitchFamily="34" charset="0"/>
                <a:ea typeface="Aptos" panose="020B0004020202020204" pitchFamily="34" charset="0"/>
                <a:cs typeface="Times New Roman" panose="02020603050405020304" pitchFamily="18" charset="0"/>
              </a:rPr>
              <a:t>kluczowymi dla wykorzystania energii słonecznej</a:t>
            </a:r>
            <a:r>
              <a:rPr lang="pl-PL" sz="2400" kern="100">
                <a:effectLst/>
                <a:latin typeface="Aptos" panose="020B0004020202020204" pitchFamily="34" charset="0"/>
                <a:ea typeface="Aptos" panose="020B0004020202020204" pitchFamily="34" charset="0"/>
                <a:cs typeface="Times New Roman" panose="02020603050405020304" pitchFamily="18" charset="0"/>
              </a:rPr>
              <a:t>.</a:t>
            </a:r>
          </a:p>
        </p:txBody>
      </p:sp>
      <p:sp>
        <p:nvSpPr>
          <p:cNvPr id="6" name="Tytuł 1">
            <a:extLst>
              <a:ext uri="{FF2B5EF4-FFF2-40B4-BE49-F238E27FC236}">
                <a16:creationId xmlns:a16="http://schemas.microsoft.com/office/drawing/2014/main" id="{DAF3B388-E62E-EF81-235A-B9AB4986A94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Energia ze słońca</a:t>
            </a:r>
          </a:p>
        </p:txBody>
      </p:sp>
      <p:sp>
        <p:nvSpPr>
          <p:cNvPr id="7" name="Rectangle 2">
            <a:extLst>
              <a:ext uri="{FF2B5EF4-FFF2-40B4-BE49-F238E27FC236}">
                <a16:creationId xmlns:a16="http://schemas.microsoft.com/office/drawing/2014/main" id="{0C91093D-C134-D058-DE0A-8BF80BC5860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00571030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D9172C-4660-89B8-0005-FED00A0A16E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DB5DAB9-E6CE-B9F4-520B-D8AFD4516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5F54884-7558-D088-0873-797742B77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9D87662-FC18-EC5D-9EC9-FA018B062A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92B9FFE-5899-3E45-99F1-A269AC49D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8C0ED4C-58CB-DAD7-5447-F9D6316DD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8D123D2-6CD0-AE7D-697E-D8F5C159B2B1}"/>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6A780861-B912-12F3-9F68-EBD0C11C189B}"/>
              </a:ext>
            </a:extLst>
          </p:cNvPr>
          <p:cNvSpPr>
            <a:spLocks noGrp="1"/>
          </p:cNvSpPr>
          <p:nvPr>
            <p:ph idx="1"/>
          </p:nvPr>
        </p:nvSpPr>
        <p:spPr>
          <a:xfrm>
            <a:off x="459350" y="1869275"/>
            <a:ext cx="11273300" cy="4710189"/>
          </a:xfrm>
        </p:spPr>
        <p:txBody>
          <a:bodyPr anchor="ctr">
            <a:noAutofit/>
          </a:bodyPr>
          <a:lstStyle/>
          <a:p>
            <a:pPr>
              <a:lnSpc>
                <a:spcPct val="150000"/>
              </a:lnSpc>
              <a:buNone/>
            </a:pPr>
            <a:r>
              <a:rPr lang="pl-PL" sz="2400" b="0" i="0" u="none" strike="noStrike">
                <a:solidFill>
                  <a:srgbClr val="000000"/>
                </a:solidFill>
                <a:effectLst/>
                <a:latin typeface="Inter"/>
              </a:rPr>
              <a:t>Zgodnie z normą </a:t>
            </a:r>
            <a:r>
              <a:rPr lang="pl-PL" sz="2400" b="1" i="0" u="none" strike="noStrike">
                <a:solidFill>
                  <a:srgbClr val="000000"/>
                </a:solidFill>
                <a:effectLst/>
                <a:latin typeface="Inter"/>
              </a:rPr>
              <a:t>PN-B-02025</a:t>
            </a:r>
            <a:r>
              <a:rPr lang="pl-PL" sz="2400" b="0" i="0" u="none" strike="noStrike">
                <a:solidFill>
                  <a:srgbClr val="000000"/>
                </a:solidFill>
                <a:effectLst/>
                <a:latin typeface="Inter"/>
              </a:rPr>
              <a:t>, w Polsce można wykorzystać około </a:t>
            </a:r>
            <a:r>
              <a:rPr lang="pl-PL" sz="2400" b="1" i="0" u="none" strike="noStrike">
                <a:solidFill>
                  <a:srgbClr val="000000"/>
                </a:solidFill>
                <a:effectLst/>
                <a:latin typeface="Inter"/>
              </a:rPr>
              <a:t>1600 godzin energii </a:t>
            </a:r>
            <a:r>
              <a:rPr lang="pl-PL" sz="2400" b="0" i="0" u="none" strike="noStrike">
                <a:solidFill>
                  <a:srgbClr val="000000"/>
                </a:solidFill>
                <a:effectLst/>
                <a:latin typeface="Inter"/>
              </a:rPr>
              <a:t>odnawialnej w ciągu roku, co stanowi</a:t>
            </a:r>
          </a:p>
          <a:p>
            <a:pPr>
              <a:lnSpc>
                <a:spcPct val="150000"/>
              </a:lnSpc>
              <a:buNone/>
            </a:pPr>
            <a:r>
              <a:rPr lang="pl-PL" sz="2400" kern="100">
                <a:effectLst/>
                <a:latin typeface="Aptos" panose="020B0004020202020204" pitchFamily="34" charset="0"/>
                <a:ea typeface="Aptos" panose="020B0004020202020204" pitchFamily="34" charset="0"/>
                <a:cs typeface="Times New Roman" panose="02020603050405020304" pitchFamily="18" charset="0"/>
              </a:rPr>
              <a:t>Średnia moc promieniowania, wykorzystywana do obliczeń, to iloraz napromieniowania słonecznego i liczby godzin nasłonecznienia, co daje wartość około </a:t>
            </a:r>
            <a:r>
              <a:rPr lang="pl-PL" sz="2400" b="1" kern="100">
                <a:effectLst/>
                <a:latin typeface="Aptos" panose="020B0004020202020204" pitchFamily="34" charset="0"/>
                <a:ea typeface="Aptos" panose="020B0004020202020204" pitchFamily="34" charset="0"/>
                <a:cs typeface="Times New Roman" panose="02020603050405020304" pitchFamily="18" charset="0"/>
              </a:rPr>
              <a:t>600 W/m²</a:t>
            </a:r>
            <a:r>
              <a:rPr lang="pl-PL" sz="24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50000"/>
              </a:lnSpc>
              <a:buNone/>
            </a:pPr>
            <a:r>
              <a:rPr lang="pl-PL" sz="2400" kern="100">
                <a:latin typeface="Aptos" panose="020B0004020202020204" pitchFamily="34" charset="0"/>
                <a:ea typeface="Aptos" panose="020B0004020202020204" pitchFamily="34" charset="0"/>
                <a:cs typeface="Times New Roman" panose="02020603050405020304" pitchFamily="18" charset="0"/>
              </a:rPr>
              <a:t>W</a:t>
            </a:r>
            <a:r>
              <a:rPr lang="pl-PL" sz="2400" kern="100">
                <a:effectLst/>
                <a:latin typeface="Aptos" panose="020B0004020202020204" pitchFamily="34" charset="0"/>
                <a:ea typeface="Aptos" panose="020B0004020202020204" pitchFamily="34" charset="0"/>
                <a:cs typeface="Times New Roman" panose="02020603050405020304" pitchFamily="18" charset="0"/>
              </a:rPr>
              <a:t>ykorzystanie energii słonecznej napotyka na liczne wyzwania. Główne przeszkody to niska gęstość energii słonecznej, ograniczona moc padających promieni, nierównomierność ich rozkładu oraz wysokie koszty urządzeń do konwersji energii. </a:t>
            </a:r>
          </a:p>
        </p:txBody>
      </p:sp>
      <p:sp>
        <p:nvSpPr>
          <p:cNvPr id="6" name="Tytuł 1">
            <a:extLst>
              <a:ext uri="{FF2B5EF4-FFF2-40B4-BE49-F238E27FC236}">
                <a16:creationId xmlns:a16="http://schemas.microsoft.com/office/drawing/2014/main" id="{0B0346BC-C577-C2BE-4063-5BF424FBD7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Energia ze słońca</a:t>
            </a:r>
          </a:p>
        </p:txBody>
      </p:sp>
      <p:sp>
        <p:nvSpPr>
          <p:cNvPr id="7" name="Rectangle 2">
            <a:extLst>
              <a:ext uri="{FF2B5EF4-FFF2-40B4-BE49-F238E27FC236}">
                <a16:creationId xmlns:a16="http://schemas.microsoft.com/office/drawing/2014/main" id="{40F45250-E6CE-4CA0-50F4-77961C26A1F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7969184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884976-486A-0F82-A772-0E369D8621A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498D2B2-4C8F-8961-2DFC-722C68C664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296D68E-3E7A-5899-ECBF-6A3B6D7E0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32F09E2-BA04-32F2-3C0C-B163F3208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4D6BB6E-9A91-A6C1-4D86-03E32E648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3EBC42-BB21-A6C2-ACD0-D3A939E607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0438A10-BBF0-A053-F0C9-1F9D0640F428}"/>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DE94B112-A18D-56A3-E1C7-7BF30ED8A6B7}"/>
              </a:ext>
            </a:extLst>
          </p:cNvPr>
          <p:cNvSpPr>
            <a:spLocks noGrp="1"/>
          </p:cNvSpPr>
          <p:nvPr>
            <p:ph idx="1"/>
          </p:nvPr>
        </p:nvSpPr>
        <p:spPr>
          <a:xfrm>
            <a:off x="459350" y="1869275"/>
            <a:ext cx="11273300" cy="4710189"/>
          </a:xfrm>
        </p:spPr>
        <p:txBody>
          <a:bodyPr anchor="ctr">
            <a:noAutofit/>
          </a:bodyPr>
          <a:lstStyle/>
          <a:p>
            <a:pPr algn="l">
              <a:lnSpc>
                <a:spcPct val="150000"/>
              </a:lnSpc>
              <a:buFont typeface="Arial" panose="020B0604020202020204" pitchFamily="34" charset="0"/>
              <a:buChar char="•"/>
            </a:pPr>
            <a:r>
              <a:rPr lang="pl-PL" sz="2400" b="1" i="0" u="none" strike="noStrike">
                <a:solidFill>
                  <a:srgbClr val="000000"/>
                </a:solidFill>
                <a:effectLst/>
                <a:latin typeface="Inter"/>
              </a:rPr>
              <a:t>Globalna dostępność</a:t>
            </a:r>
            <a:r>
              <a:rPr lang="pl-PL" sz="2400" b="0" i="0" u="none" strike="noStrike">
                <a:solidFill>
                  <a:srgbClr val="000000"/>
                </a:solidFill>
                <a:effectLst/>
                <a:latin typeface="Inter"/>
              </a:rPr>
              <a:t>: Promieniowanie słoneczne dociera do wszystkich zakątków Ziemi.</a:t>
            </a:r>
          </a:p>
          <a:p>
            <a:pPr algn="l">
              <a:lnSpc>
                <a:spcPct val="150000"/>
              </a:lnSpc>
              <a:buFont typeface="Arial" panose="020B0604020202020204" pitchFamily="34" charset="0"/>
              <a:buChar char="•"/>
            </a:pPr>
            <a:r>
              <a:rPr lang="pl-PL" sz="2400" b="1" i="0" u="none" strike="noStrike">
                <a:solidFill>
                  <a:srgbClr val="000000"/>
                </a:solidFill>
                <a:effectLst/>
                <a:latin typeface="Inter"/>
              </a:rPr>
              <a:t>Oszczędność</a:t>
            </a:r>
            <a:r>
              <a:rPr lang="pl-PL" sz="2400" b="0" i="0" u="none" strike="noStrike">
                <a:solidFill>
                  <a:srgbClr val="000000"/>
                </a:solidFill>
                <a:effectLst/>
                <a:latin typeface="Inter"/>
              </a:rPr>
              <a:t>: Jest to źródło energii, które jest darmowe i dostępne bez opłat.</a:t>
            </a:r>
          </a:p>
          <a:p>
            <a:pPr algn="l">
              <a:lnSpc>
                <a:spcPct val="150000"/>
              </a:lnSpc>
              <a:buFont typeface="Arial" panose="020B0604020202020204" pitchFamily="34" charset="0"/>
              <a:buChar char="•"/>
            </a:pPr>
            <a:r>
              <a:rPr lang="pl-PL" sz="2400" b="1" i="0" u="none" strike="noStrike">
                <a:solidFill>
                  <a:srgbClr val="000000"/>
                </a:solidFill>
                <a:effectLst/>
                <a:latin typeface="Inter"/>
              </a:rPr>
              <a:t>Przyjazność dla klimatu</a:t>
            </a:r>
            <a:r>
              <a:rPr lang="pl-PL" sz="2400" b="0" i="0" u="none" strike="noStrike">
                <a:solidFill>
                  <a:srgbClr val="000000"/>
                </a:solidFill>
                <a:effectLst/>
                <a:latin typeface="Inter"/>
              </a:rPr>
              <a:t>: Wykorzystanie energii słonecznej nie przyczynia się do zmian klimatycznych.</a:t>
            </a:r>
          </a:p>
          <a:p>
            <a:pPr algn="l">
              <a:lnSpc>
                <a:spcPct val="150000"/>
              </a:lnSpc>
              <a:buFont typeface="Arial" panose="020B0604020202020204" pitchFamily="34" charset="0"/>
              <a:buChar char="•"/>
            </a:pPr>
            <a:r>
              <a:rPr lang="pl-PL" sz="2400" b="1" i="0" u="none" strike="noStrike">
                <a:solidFill>
                  <a:srgbClr val="000000"/>
                </a:solidFill>
                <a:effectLst/>
                <a:latin typeface="Inter"/>
              </a:rPr>
              <a:t>Niewyczerpane zasoby</a:t>
            </a:r>
            <a:r>
              <a:rPr lang="pl-PL" sz="2400" b="0" i="0" u="none" strike="noStrike">
                <a:solidFill>
                  <a:srgbClr val="000000"/>
                </a:solidFill>
                <a:effectLst/>
                <a:latin typeface="Inter"/>
              </a:rPr>
              <a:t>: Zasoby energetyczne Słońca są praktycznie niewyczerpane.</a:t>
            </a:r>
          </a:p>
          <a:p>
            <a:pPr algn="l">
              <a:lnSpc>
                <a:spcPct val="150000"/>
              </a:lnSpc>
              <a:buFont typeface="Arial" panose="020B0604020202020204" pitchFamily="34" charset="0"/>
              <a:buChar char="•"/>
            </a:pPr>
            <a:r>
              <a:rPr lang="pl-PL" sz="2400" b="1" i="0" u="none" strike="noStrike">
                <a:solidFill>
                  <a:srgbClr val="000000"/>
                </a:solidFill>
                <a:effectLst/>
                <a:latin typeface="Inter"/>
              </a:rPr>
              <a:t>Neutralność energetyczna</a:t>
            </a:r>
            <a:r>
              <a:rPr lang="pl-PL" sz="2400" b="0" i="0" u="none" strike="noStrike">
                <a:solidFill>
                  <a:srgbClr val="000000"/>
                </a:solidFill>
                <a:effectLst/>
                <a:latin typeface="Inter"/>
              </a:rPr>
              <a:t>: Korzystanie z energii słonecznej nie wpływa negatywnie na bilans energetyczny Ziemi.</a:t>
            </a:r>
          </a:p>
        </p:txBody>
      </p:sp>
      <p:sp>
        <p:nvSpPr>
          <p:cNvPr id="6" name="Tytuł 1">
            <a:extLst>
              <a:ext uri="{FF2B5EF4-FFF2-40B4-BE49-F238E27FC236}">
                <a16:creationId xmlns:a16="http://schemas.microsoft.com/office/drawing/2014/main" id="{50BFBA51-4B6E-135C-B19D-BAD539C2B77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Zalety promieniowania słonecznego jako źródła energii</a:t>
            </a:r>
          </a:p>
        </p:txBody>
      </p:sp>
      <p:sp>
        <p:nvSpPr>
          <p:cNvPr id="7" name="Rectangle 2">
            <a:extLst>
              <a:ext uri="{FF2B5EF4-FFF2-40B4-BE49-F238E27FC236}">
                <a16:creationId xmlns:a16="http://schemas.microsoft.com/office/drawing/2014/main" id="{88A1CEFC-2BE3-B303-C914-521E667BE7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03649554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F47A9B-2044-6A7A-041D-E25FAF4C3F9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93ED23D-6CCD-4DD0-EB90-A2C8F1484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2EC77C9-D5C6-E2F3-8919-B08D2018E8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757D90F-0405-D00C-7B5E-54F5CE315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502978E-228C-0D0A-2A3A-20A26406C4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75CC11-B239-EE5B-1CB4-C117038F78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3FAEC69-BD2F-7FAD-A491-097D2F134108}"/>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0188021E-A953-E08E-0F3D-530D76EF679A}"/>
              </a:ext>
            </a:extLst>
          </p:cNvPr>
          <p:cNvSpPr>
            <a:spLocks noGrp="1"/>
          </p:cNvSpPr>
          <p:nvPr>
            <p:ph idx="1"/>
          </p:nvPr>
        </p:nvSpPr>
        <p:spPr>
          <a:xfrm>
            <a:off x="459350" y="1869275"/>
            <a:ext cx="11273300" cy="4710189"/>
          </a:xfrm>
        </p:spPr>
        <p:txBody>
          <a:bodyPr anchor="ctr">
            <a:noAutofit/>
          </a:bodyPr>
          <a:lstStyle/>
          <a:p>
            <a:pPr algn="l">
              <a:lnSpc>
                <a:spcPct val="100000"/>
              </a:lnSpc>
              <a:buFont typeface="Arial" panose="020B0604020202020204" pitchFamily="34" charset="0"/>
              <a:buChar char="•"/>
            </a:pPr>
            <a:r>
              <a:rPr lang="pl-PL" sz="2400" b="1" i="0" u="none" strike="noStrike">
                <a:solidFill>
                  <a:srgbClr val="000000"/>
                </a:solidFill>
                <a:effectLst/>
                <a:latin typeface="Inter"/>
              </a:rPr>
              <a:t>Cykl wykorzystania</a:t>
            </a:r>
            <a:r>
              <a:rPr lang="pl-PL" sz="2400" i="0" u="none" strike="noStrike">
                <a:solidFill>
                  <a:srgbClr val="000000"/>
                </a:solidFill>
                <a:effectLst/>
                <a:latin typeface="Inter"/>
              </a:rPr>
              <a:t>: Energia słoneczna może być wykorzystywana jedynie w słoneczne dni.</a:t>
            </a:r>
          </a:p>
          <a:p>
            <a:pPr algn="l">
              <a:lnSpc>
                <a:spcPct val="100000"/>
              </a:lnSpc>
              <a:buFont typeface="Arial" panose="020B0604020202020204" pitchFamily="34" charset="0"/>
              <a:buChar char="•"/>
            </a:pPr>
            <a:r>
              <a:rPr lang="pl-PL" sz="2400" b="1" i="0" u="none" strike="noStrike">
                <a:solidFill>
                  <a:srgbClr val="000000"/>
                </a:solidFill>
                <a:effectLst/>
                <a:latin typeface="Inter"/>
              </a:rPr>
              <a:t>Magazynowanie energii</a:t>
            </a:r>
            <a:r>
              <a:rPr lang="pl-PL" sz="2400" i="0" u="none" strike="noStrike">
                <a:solidFill>
                  <a:srgbClr val="000000"/>
                </a:solidFill>
                <a:effectLst/>
                <a:latin typeface="Inter"/>
              </a:rPr>
              <a:t>: Wymaga zastosowania systemów magazynowania, takich jak akumulatory czy wymienniki.</a:t>
            </a:r>
          </a:p>
          <a:p>
            <a:pPr algn="l">
              <a:lnSpc>
                <a:spcPct val="100000"/>
              </a:lnSpc>
              <a:buFont typeface="Arial" panose="020B0604020202020204" pitchFamily="34" charset="0"/>
              <a:buChar char="•"/>
            </a:pPr>
            <a:r>
              <a:rPr lang="pl-PL" sz="2400" b="1" i="0" u="none" strike="noStrike">
                <a:solidFill>
                  <a:srgbClr val="000000"/>
                </a:solidFill>
                <a:effectLst/>
                <a:latin typeface="Inter"/>
              </a:rPr>
              <a:t>Zmienność natężenia</a:t>
            </a:r>
            <a:r>
              <a:rPr lang="pl-PL" sz="2400" i="0" u="none" strike="noStrike">
                <a:solidFill>
                  <a:srgbClr val="000000"/>
                </a:solidFill>
                <a:effectLst/>
                <a:latin typeface="Inter"/>
              </a:rPr>
              <a:t>: Natężenie promieniowania (W/m²) oraz oświetlenia (</a:t>
            </a:r>
            <a:r>
              <a:rPr lang="pl-PL" sz="2400" i="0" u="none" strike="noStrike" err="1">
                <a:solidFill>
                  <a:srgbClr val="000000"/>
                </a:solidFill>
                <a:effectLst/>
                <a:latin typeface="Inter"/>
              </a:rPr>
              <a:t>Lx</a:t>
            </a:r>
            <a:r>
              <a:rPr lang="pl-PL" sz="2400" i="0" u="none" strike="noStrike">
                <a:solidFill>
                  <a:srgbClr val="000000"/>
                </a:solidFill>
                <a:effectLst/>
                <a:latin typeface="Inter"/>
              </a:rPr>
              <a:t>) jest zmienne w ciągu dnia.</a:t>
            </a:r>
          </a:p>
          <a:p>
            <a:pPr algn="l">
              <a:lnSpc>
                <a:spcPct val="100000"/>
              </a:lnSpc>
              <a:buFont typeface="Arial" panose="020B0604020202020204" pitchFamily="34" charset="0"/>
              <a:buChar char="•"/>
            </a:pPr>
            <a:r>
              <a:rPr lang="pl-PL" sz="2400" b="1" i="0" u="none" strike="noStrike">
                <a:solidFill>
                  <a:srgbClr val="000000"/>
                </a:solidFill>
                <a:effectLst/>
                <a:latin typeface="Inter"/>
              </a:rPr>
              <a:t>Niestałość produkcji</a:t>
            </a:r>
            <a:r>
              <a:rPr lang="pl-PL" sz="2400" i="0" u="none" strike="noStrike">
                <a:solidFill>
                  <a:srgbClr val="000000"/>
                </a:solidFill>
                <a:effectLst/>
                <a:latin typeface="Inter"/>
              </a:rPr>
              <a:t>: Ilość energii pozyskiwanej w ciągu dnia waha się (od 0 do 5 kWh/m²).</a:t>
            </a:r>
          </a:p>
          <a:p>
            <a:pPr algn="l">
              <a:lnSpc>
                <a:spcPct val="100000"/>
              </a:lnSpc>
              <a:buFont typeface="Arial" panose="020B0604020202020204" pitchFamily="34" charset="0"/>
              <a:buChar char="•"/>
            </a:pPr>
            <a:r>
              <a:rPr lang="pl-PL" sz="2400" b="1" i="0" u="none" strike="noStrike">
                <a:solidFill>
                  <a:srgbClr val="000000"/>
                </a:solidFill>
                <a:effectLst/>
                <a:latin typeface="Inter"/>
              </a:rPr>
              <a:t>Rozproszenie energii</a:t>
            </a:r>
            <a:r>
              <a:rPr lang="pl-PL" sz="2400" i="0" u="none" strike="noStrike">
                <a:solidFill>
                  <a:srgbClr val="000000"/>
                </a:solidFill>
                <a:effectLst/>
                <a:latin typeface="Inter"/>
              </a:rPr>
              <a:t>: Energia słoneczna jest rozproszona na dużym obszarze, co utrudnia jej efektywne wykorzystanie.</a:t>
            </a:r>
            <a:br>
              <a:rPr lang="pl-PL" sz="2400" i="0" u="none" strike="noStrike">
                <a:solidFill>
                  <a:srgbClr val="000000"/>
                </a:solidFill>
                <a:effectLst/>
                <a:latin typeface="Inter"/>
              </a:rPr>
            </a:br>
            <a:endParaRPr lang="pl-PL" sz="240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644EADF6-A727-70E2-DAFE-B6723C2FC3C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Wady promieniowania słonecznego jako źródła energii</a:t>
            </a:r>
          </a:p>
        </p:txBody>
      </p:sp>
      <p:sp>
        <p:nvSpPr>
          <p:cNvPr id="7" name="Rectangle 2">
            <a:extLst>
              <a:ext uri="{FF2B5EF4-FFF2-40B4-BE49-F238E27FC236}">
                <a16:creationId xmlns:a16="http://schemas.microsoft.com/office/drawing/2014/main" id="{EB644D6A-5239-5292-3928-477C63C739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02156211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DD5A4C-52EF-0C9E-082E-3719AC16A4D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276E068-2B39-B495-AD67-7057EA561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2066758-6E61-DD0A-23EC-150AD8E64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893A7B7-95A0-F71D-7946-42E47E3DAA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6685F23-BA42-373E-602D-A797E2DC4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45FA93A-C0A0-BD13-2548-F3F6510C9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7B55AA4-7FDD-539F-9BFB-E48863AFEE52}"/>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11563249-4262-5079-7188-7087AC985FA7}"/>
              </a:ext>
            </a:extLst>
          </p:cNvPr>
          <p:cNvSpPr>
            <a:spLocks noGrp="1"/>
          </p:cNvSpPr>
          <p:nvPr>
            <p:ph idx="1"/>
          </p:nvPr>
        </p:nvSpPr>
        <p:spPr>
          <a:xfrm>
            <a:off x="459350" y="1869275"/>
            <a:ext cx="11273300" cy="4710189"/>
          </a:xfrm>
        </p:spPr>
        <p:txBody>
          <a:bodyPr anchor="ctr">
            <a:noAutofit/>
          </a:bodyPr>
          <a:lstStyle/>
          <a:p>
            <a:pPr>
              <a:lnSpc>
                <a:spcPct val="150000"/>
              </a:lnSpc>
            </a:pPr>
            <a:r>
              <a:rPr lang="pl-PL" sz="2400" b="1" i="0" u="none" strike="noStrike">
                <a:solidFill>
                  <a:srgbClr val="000000"/>
                </a:solidFill>
                <a:effectLst/>
                <a:latin typeface="Inter"/>
              </a:rPr>
              <a:t>Sezonowe zmiany: </a:t>
            </a:r>
            <a:r>
              <a:rPr lang="pl-PL" sz="2400" i="0" u="none" strike="noStrike">
                <a:solidFill>
                  <a:srgbClr val="000000"/>
                </a:solidFill>
                <a:effectLst/>
                <a:latin typeface="Inter"/>
              </a:rPr>
              <a:t>Ilość dostępnego promieniowania słonecznego zmienia się w ciągu roku, często w sposób nieproporcjonalny do zapotrzebowania energetycznego obiektów.</a:t>
            </a:r>
          </a:p>
          <a:p>
            <a:pPr>
              <a:lnSpc>
                <a:spcPct val="150000"/>
              </a:lnSpc>
            </a:pPr>
            <a:r>
              <a:rPr lang="pl-PL" sz="2400" b="1" i="0" u="none" strike="noStrike">
                <a:solidFill>
                  <a:srgbClr val="000000"/>
                </a:solidFill>
                <a:effectLst/>
                <a:latin typeface="Inter"/>
              </a:rPr>
              <a:t>Wyzwania dla użytkowników: </a:t>
            </a:r>
            <a:r>
              <a:rPr lang="pl-PL" sz="2400" i="0" u="none" strike="noStrike">
                <a:solidFill>
                  <a:srgbClr val="000000"/>
                </a:solidFill>
                <a:effectLst/>
                <a:latin typeface="Inter"/>
              </a:rPr>
              <a:t>Użytkownicy energii słonecznej muszą dostosować swoje systemy do zmieniających się warunków atmosferycznych i sezonowych.</a:t>
            </a:r>
          </a:p>
        </p:txBody>
      </p:sp>
      <p:sp>
        <p:nvSpPr>
          <p:cNvPr id="6" name="Tytuł 1">
            <a:extLst>
              <a:ext uri="{FF2B5EF4-FFF2-40B4-BE49-F238E27FC236}">
                <a16:creationId xmlns:a16="http://schemas.microsoft.com/office/drawing/2014/main" id="{ACE71CE5-2856-FF76-0BF9-155AE7FAE0E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Zmiany w Dostępności Promieniowania Słonecznego</a:t>
            </a:r>
          </a:p>
        </p:txBody>
      </p:sp>
      <p:sp>
        <p:nvSpPr>
          <p:cNvPr id="7" name="Rectangle 2">
            <a:extLst>
              <a:ext uri="{FF2B5EF4-FFF2-40B4-BE49-F238E27FC236}">
                <a16:creationId xmlns:a16="http://schemas.microsoft.com/office/drawing/2014/main" id="{C59BEA90-71EC-7482-B35C-48370FED8B5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0236244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83B15-4071-DD4D-C459-DBEEBDD678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2BE32B-FE6E-0C09-FB5F-58A1D2D07ED1}"/>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20DEA492-A4C3-D49F-4407-ADB0308A9C17}"/>
              </a:ext>
            </a:extLst>
          </p:cNvPr>
          <p:cNvSpPr>
            <a:spLocks noGrp="1"/>
          </p:cNvSpPr>
          <p:nvPr>
            <p:ph idx="1"/>
          </p:nvPr>
        </p:nvSpPr>
        <p:spPr>
          <a:xfrm>
            <a:off x="127593" y="1743740"/>
            <a:ext cx="4451122" cy="2990661"/>
          </a:xfrm>
        </p:spPr>
        <p:txBody>
          <a:bodyPr anchor="ctr">
            <a:noAutofit/>
          </a:bodyPr>
          <a:lstStyle/>
          <a:p>
            <a:pPr marL="9525" indent="-9525">
              <a:lnSpc>
                <a:spcPct val="150000"/>
              </a:lnSpc>
              <a:buNone/>
            </a:pPr>
            <a:r>
              <a:rPr lang="pl-PL" sz="2400" i="0" u="none" strike="noStrike">
                <a:solidFill>
                  <a:srgbClr val="000000"/>
                </a:solidFill>
                <a:effectLst/>
                <a:latin typeface="Inter"/>
              </a:rPr>
              <a:t>Metoda CRS (Central </a:t>
            </a:r>
            <a:r>
              <a:rPr lang="pl-PL" sz="2400" i="0" u="none" strike="noStrike" err="1">
                <a:solidFill>
                  <a:srgbClr val="000000"/>
                </a:solidFill>
                <a:effectLst/>
                <a:latin typeface="Inter"/>
              </a:rPr>
              <a:t>Receiver</a:t>
            </a:r>
            <a:r>
              <a:rPr lang="pl-PL" sz="2400" i="0" u="none" strike="noStrike">
                <a:solidFill>
                  <a:srgbClr val="000000"/>
                </a:solidFill>
                <a:effectLst/>
                <a:latin typeface="Inter"/>
              </a:rPr>
              <a:t> System) to zaawansowana technologia wykorzystująca promieniowanie słoneczne do generowania energii elektrycznej. </a:t>
            </a:r>
          </a:p>
        </p:txBody>
      </p:sp>
      <p:sp>
        <p:nvSpPr>
          <p:cNvPr id="6" name="Tytuł 1">
            <a:extLst>
              <a:ext uri="{FF2B5EF4-FFF2-40B4-BE49-F238E27FC236}">
                <a16:creationId xmlns:a16="http://schemas.microsoft.com/office/drawing/2014/main" id="{2627E8BB-EA71-4E14-56DF-81C1E81DB29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Pozyskiwanie energii metodą </a:t>
            </a:r>
            <a:r>
              <a:rPr lang="pl-PL" sz="3600" err="1">
                <a:solidFill>
                  <a:srgbClr val="FFFFFF"/>
                </a:solidFill>
              </a:rPr>
              <a:t>heliotermiczną</a:t>
            </a:r>
            <a:endParaRPr lang="pl-PL" sz="3600">
              <a:solidFill>
                <a:srgbClr val="FFFFFF"/>
              </a:solidFill>
            </a:endParaRPr>
          </a:p>
        </p:txBody>
      </p:sp>
      <p:sp>
        <p:nvSpPr>
          <p:cNvPr id="7" name="Rectangle 2">
            <a:extLst>
              <a:ext uri="{FF2B5EF4-FFF2-40B4-BE49-F238E27FC236}">
                <a16:creationId xmlns:a16="http://schemas.microsoft.com/office/drawing/2014/main" id="{70E7F05F-27D8-06D3-FC4D-DBCE8603B0C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9" name="Obraz 8">
            <a:extLst>
              <a:ext uri="{FF2B5EF4-FFF2-40B4-BE49-F238E27FC236}">
                <a16:creationId xmlns:a16="http://schemas.microsoft.com/office/drawing/2014/main" id="{5A929E8B-CE63-8726-EA0E-58ECD1481F6A}"/>
              </a:ext>
            </a:extLst>
          </p:cNvPr>
          <p:cNvPicPr>
            <a:picLocks noChangeAspect="1"/>
          </p:cNvPicPr>
          <p:nvPr/>
        </p:nvPicPr>
        <p:blipFill>
          <a:blip r:embed="rId2"/>
          <a:stretch>
            <a:fillRect/>
          </a:stretch>
        </p:blipFill>
        <p:spPr>
          <a:xfrm>
            <a:off x="7465930" y="3700129"/>
            <a:ext cx="4726065" cy="3157871"/>
          </a:xfrm>
          <a:prstGeom prst="rect">
            <a:avLst/>
          </a:prstGeom>
        </p:spPr>
      </p:pic>
      <p:pic>
        <p:nvPicPr>
          <p:cNvPr id="5" name="Obraz 4">
            <a:extLst>
              <a:ext uri="{FF2B5EF4-FFF2-40B4-BE49-F238E27FC236}">
                <a16:creationId xmlns:a16="http://schemas.microsoft.com/office/drawing/2014/main" id="{BA00D8C3-6F8B-60DD-471E-A0102FB0BA8C}"/>
              </a:ext>
            </a:extLst>
          </p:cNvPr>
          <p:cNvPicPr>
            <a:picLocks noChangeAspect="1"/>
          </p:cNvPicPr>
          <p:nvPr/>
        </p:nvPicPr>
        <p:blipFill>
          <a:blip r:embed="rId3"/>
          <a:stretch>
            <a:fillRect/>
          </a:stretch>
        </p:blipFill>
        <p:spPr>
          <a:xfrm>
            <a:off x="4578719" y="1605517"/>
            <a:ext cx="4726066" cy="3120799"/>
          </a:xfrm>
          <a:prstGeom prst="rect">
            <a:avLst/>
          </a:prstGeom>
        </p:spPr>
      </p:pic>
      <p:sp>
        <p:nvSpPr>
          <p:cNvPr id="10" name="pole tekstowe 9">
            <a:extLst>
              <a:ext uri="{FF2B5EF4-FFF2-40B4-BE49-F238E27FC236}">
                <a16:creationId xmlns:a16="http://schemas.microsoft.com/office/drawing/2014/main" id="{5DA1A49C-D7B6-FFA6-5CC3-6F883D1960E5}"/>
              </a:ext>
            </a:extLst>
          </p:cNvPr>
          <p:cNvSpPr txBox="1"/>
          <p:nvPr/>
        </p:nvSpPr>
        <p:spPr>
          <a:xfrm>
            <a:off x="127593" y="4912242"/>
            <a:ext cx="7123812" cy="1700145"/>
          </a:xfrm>
          <a:prstGeom prst="rect">
            <a:avLst/>
          </a:prstGeom>
          <a:noFill/>
        </p:spPr>
        <p:txBody>
          <a:bodyPr wrap="square" rtlCol="0">
            <a:spAutoFit/>
          </a:bodyPr>
          <a:lstStyle/>
          <a:p>
            <a:pPr>
              <a:lnSpc>
                <a:spcPct val="150000"/>
              </a:lnSpc>
            </a:pPr>
            <a:r>
              <a:rPr lang="pl-PL" sz="2400" i="0" u="none" strike="noStrike">
                <a:solidFill>
                  <a:srgbClr val="000000"/>
                </a:solidFill>
                <a:effectLst/>
                <a:latin typeface="Inter"/>
              </a:rPr>
              <a:t>Proces ten polega na przekształceniu światła słonecznego w ciepło, które następnie napędza turbinę, generując energię elektryczną.</a:t>
            </a:r>
            <a:endParaRPr lang="pl-PL" sz="2400"/>
          </a:p>
        </p:txBody>
      </p:sp>
    </p:spTree>
    <p:extLst>
      <p:ext uri="{BB962C8B-B14F-4D97-AF65-F5344CB8AC3E}">
        <p14:creationId xmlns:p14="http://schemas.microsoft.com/office/powerpoint/2010/main" val="378400660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D65F46-CC3A-4A9A-E011-2E46CB8B5D3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6CC3385-5454-89FD-B4B8-6F0488084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1033ABD-5DEA-2D2E-7EAA-E3264DAD7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73CB4A6-A7C5-CC8C-3BC1-95AE9454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F1DFFA6-77BE-9F69-E7F7-97A6727A9E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6D5EE28-7E31-9A7A-C4D2-E7960908C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D9D660C-5E04-E05D-C583-F561F5DB6FB0}"/>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B49F114F-17CB-4BBC-DEBF-69276B88431C}"/>
              </a:ext>
            </a:extLst>
          </p:cNvPr>
          <p:cNvSpPr>
            <a:spLocks noGrp="1"/>
          </p:cNvSpPr>
          <p:nvPr>
            <p:ph idx="1"/>
          </p:nvPr>
        </p:nvSpPr>
        <p:spPr>
          <a:xfrm>
            <a:off x="87211" y="1590738"/>
            <a:ext cx="5115800" cy="5235249"/>
          </a:xfrm>
        </p:spPr>
        <p:txBody>
          <a:bodyPr anchor="ctr">
            <a:noAutofit/>
          </a:bodyPr>
          <a:lstStyle/>
          <a:p>
            <a:pPr marL="0" indent="0">
              <a:lnSpc>
                <a:spcPct val="120000"/>
              </a:lnSpc>
              <a:spcBef>
                <a:spcPts val="0"/>
              </a:spcBef>
              <a:buNone/>
            </a:pPr>
            <a:r>
              <a:rPr lang="pl-PL" sz="2400" b="1" i="0" u="none" strike="noStrike">
                <a:solidFill>
                  <a:srgbClr val="000000"/>
                </a:solidFill>
                <a:effectLst/>
                <a:latin typeface="Inter"/>
              </a:rPr>
              <a:t>Heliostaty:</a:t>
            </a:r>
            <a:br>
              <a:rPr lang="pl-PL" sz="2400" i="0" u="none" strike="noStrike">
                <a:solidFill>
                  <a:srgbClr val="000000"/>
                </a:solidFill>
                <a:effectLst/>
                <a:latin typeface="Inter"/>
              </a:rPr>
            </a:br>
            <a:r>
              <a:rPr lang="pl-PL" sz="2400" i="0" u="none" strike="noStrike">
                <a:solidFill>
                  <a:srgbClr val="000000"/>
                </a:solidFill>
                <a:effectLst/>
                <a:latin typeface="Inter"/>
              </a:rPr>
              <a:t>Heliostaty to specjalnie zaprojektowane zwierciadła, które śledzą ruch Słońca i odbijają jego promieniowanie w kierunku centralnego absorbera. Te zwierciadła są zamontowane na obrotowych łożyskach, co pozwala im dostosowywać kąt odbicia w odpowiedzi na zmieniające się położenie Słońca.</a:t>
            </a:r>
          </a:p>
        </p:txBody>
      </p:sp>
      <p:sp>
        <p:nvSpPr>
          <p:cNvPr id="6" name="Tytuł 1">
            <a:extLst>
              <a:ext uri="{FF2B5EF4-FFF2-40B4-BE49-F238E27FC236}">
                <a16:creationId xmlns:a16="http://schemas.microsoft.com/office/drawing/2014/main" id="{DF8C7B49-8E4A-3E39-212F-7E9263F4F15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Elementy elektrowni CRS</a:t>
            </a:r>
          </a:p>
        </p:txBody>
      </p:sp>
      <p:sp>
        <p:nvSpPr>
          <p:cNvPr id="7" name="Rectangle 2">
            <a:extLst>
              <a:ext uri="{FF2B5EF4-FFF2-40B4-BE49-F238E27FC236}">
                <a16:creationId xmlns:a16="http://schemas.microsoft.com/office/drawing/2014/main" id="{B76FF944-E006-03CD-308B-104E46B53EC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4098" name="Picture 2" descr="undefined">
            <a:extLst>
              <a:ext uri="{FF2B5EF4-FFF2-40B4-BE49-F238E27FC236}">
                <a16:creationId xmlns:a16="http://schemas.microsoft.com/office/drawing/2014/main" id="{AEDC7009-B7C1-7DC0-3D96-1E9CD7E565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7335" y="1622744"/>
            <a:ext cx="6980341" cy="5235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11795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49F2D-2944-0EEE-50CF-E2968CA7F9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1E46C1C-7550-C13C-920F-AB4341FBD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45A2B3C-AC10-670C-BDA6-B6D96267E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0D5BB4B-9023-2B16-BC58-35E9696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3EB0D7-B23A-F5A7-D7F6-FDE3ED8501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E4F6BB-2C41-D503-9F59-2FC70001D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9EE3A81-59F8-B572-2281-765B01E1B357}"/>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EEAD9DAE-39E9-A70A-FCB6-9F8BD64D7393}"/>
              </a:ext>
            </a:extLst>
          </p:cNvPr>
          <p:cNvSpPr>
            <a:spLocks noGrp="1"/>
          </p:cNvSpPr>
          <p:nvPr>
            <p:ph idx="1"/>
          </p:nvPr>
        </p:nvSpPr>
        <p:spPr>
          <a:xfrm>
            <a:off x="441598" y="1590738"/>
            <a:ext cx="11291052" cy="5235249"/>
          </a:xfrm>
        </p:spPr>
        <p:txBody>
          <a:bodyPr anchor="ctr">
            <a:noAutofit/>
          </a:bodyPr>
          <a:lstStyle/>
          <a:p>
            <a:pPr marL="0" indent="0">
              <a:lnSpc>
                <a:spcPct val="150000"/>
              </a:lnSpc>
              <a:spcBef>
                <a:spcPts val="0"/>
              </a:spcBef>
              <a:buNone/>
            </a:pPr>
            <a:r>
              <a:rPr lang="pl-PL" sz="2400" b="1" i="0" u="none" strike="noStrike">
                <a:solidFill>
                  <a:srgbClr val="000000"/>
                </a:solidFill>
                <a:effectLst/>
                <a:latin typeface="Inter"/>
              </a:rPr>
              <a:t>Absorber</a:t>
            </a:r>
            <a:r>
              <a:rPr lang="pl-PL" sz="2400" i="0" u="none" strike="noStrike">
                <a:solidFill>
                  <a:srgbClr val="000000"/>
                </a:solidFill>
                <a:effectLst/>
                <a:latin typeface="Inter"/>
              </a:rPr>
              <a:t>:</a:t>
            </a:r>
            <a:br>
              <a:rPr lang="pl-PL" sz="2400" i="0" u="none" strike="noStrike">
                <a:solidFill>
                  <a:srgbClr val="000000"/>
                </a:solidFill>
                <a:effectLst/>
                <a:latin typeface="Inter"/>
              </a:rPr>
            </a:br>
            <a:r>
              <a:rPr lang="pl-PL" sz="2400" i="0" u="none" strike="noStrike">
                <a:solidFill>
                  <a:srgbClr val="000000"/>
                </a:solidFill>
                <a:effectLst/>
                <a:latin typeface="Inter"/>
              </a:rPr>
              <a:t>Centralny absorber składa się z rurek, które koncentrują promieniowanie słoneczne. Wewnątrz tych rurek krąży czynnik roboczy, taki jak sód, lit czy azotan potasu. Gdy promieniowanie słoneczne jest odbite i skoncentrowane w absorberze, jego temperatura wzrasta, powodując parowanie czynnika roboczego, co z kolei napędza turbinę.</a:t>
            </a:r>
          </a:p>
        </p:txBody>
      </p:sp>
      <p:sp>
        <p:nvSpPr>
          <p:cNvPr id="6" name="Tytuł 1">
            <a:extLst>
              <a:ext uri="{FF2B5EF4-FFF2-40B4-BE49-F238E27FC236}">
                <a16:creationId xmlns:a16="http://schemas.microsoft.com/office/drawing/2014/main" id="{925373AF-94B3-44F9-E7C7-413DA81D7AE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Elementy elektrowni CRS</a:t>
            </a:r>
          </a:p>
        </p:txBody>
      </p:sp>
      <p:sp>
        <p:nvSpPr>
          <p:cNvPr id="7" name="Rectangle 2">
            <a:extLst>
              <a:ext uri="{FF2B5EF4-FFF2-40B4-BE49-F238E27FC236}">
                <a16:creationId xmlns:a16="http://schemas.microsoft.com/office/drawing/2014/main" id="{176CAAA8-6033-0996-7BDF-63ADFF2BBCD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66947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F47C6-C0D8-448C-F461-070620299B4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7290F15-596B-A071-B47A-35380CB5B390}"/>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43F3DBCA-204D-0418-2006-F24450B049D0}"/>
              </a:ext>
            </a:extLst>
          </p:cNvPr>
          <p:cNvSpPr>
            <a:spLocks noGrp="1"/>
          </p:cNvSpPr>
          <p:nvPr>
            <p:ph idx="4294967295"/>
          </p:nvPr>
        </p:nvSpPr>
        <p:spPr>
          <a:xfrm>
            <a:off x="1070658" y="1983852"/>
            <a:ext cx="10128652" cy="3770012"/>
          </a:xfrm>
          <a:prstGeom prst="rect">
            <a:avLst/>
          </a:prstGeom>
        </p:spPr>
        <p:txBody>
          <a:bodyPr lIns="91440" tIns="45720" rIns="91440" bIns="45720" anchor="ctr">
            <a:noAutofit/>
          </a:bodyPr>
          <a:lstStyle/>
          <a:p>
            <a:pPr marL="0" indent="0" algn="just">
              <a:buNone/>
            </a:pPr>
            <a:r>
              <a:rPr lang="pl-PL"/>
              <a:t>Prądy </a:t>
            </a:r>
            <a:r>
              <a:rPr lang="pl-PL" err="1"/>
              <a:t>upłynnościowe</a:t>
            </a:r>
            <a:r>
              <a:rPr lang="pl-PL"/>
              <a:t> w zależności od wielkości świadczyć mogą o uszkodzeniu izolacji przewodów lub o przepływie prądu </a:t>
            </a:r>
            <a:r>
              <a:rPr lang="pl-PL" err="1"/>
              <a:t>rażeniowego</a:t>
            </a:r>
            <a:r>
              <a:rPr lang="pl-PL"/>
              <a:t> przez ciało człowieka. W takim przypadku wyłącznik musi natychmiast reagować i przerwać obwód elektryczny.</a:t>
            </a:r>
          </a:p>
          <a:p>
            <a:pPr marL="0" indent="0" algn="just">
              <a:buNone/>
            </a:pPr>
            <a:r>
              <a:rPr lang="pl-PL"/>
              <a:t>Ponieważ w instalacjach elektrycznych pracują urządzenia które mają „naturalne </a:t>
            </a:r>
            <a:r>
              <a:rPr lang="pl-PL" err="1"/>
              <a:t>upłynności</a:t>
            </a:r>
            <a:r>
              <a:rPr lang="pl-PL"/>
              <a:t>” dobór odpowiedniego wyłącznika jest niezwykle istotny.</a:t>
            </a:r>
          </a:p>
        </p:txBody>
      </p:sp>
      <p:sp>
        <p:nvSpPr>
          <p:cNvPr id="6" name="Tytuł 1">
            <a:extLst>
              <a:ext uri="{FF2B5EF4-FFF2-40B4-BE49-F238E27FC236}">
                <a16:creationId xmlns:a16="http://schemas.microsoft.com/office/drawing/2014/main" id="{90A88930-5A87-CDB9-286A-769ABF5323D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E68EB3B7-3E7C-4489-652B-84CE18B675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4350976-FF37-43A5-98E2-8FBDFAC160A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836680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484E27-A49B-950E-535C-11D510C43C4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8718C40-C209-D9F4-4F9C-AE22C1FBF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92B71C2-E5A9-BEA8-2AD3-EE49A23B3B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877B8F7-3A84-E93D-41F8-4FFF720FD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9DC294-5CAE-9615-1926-A0FAE6AA1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312192-7580-43E0-67B7-B42A4672B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E9FD4CF-16E7-31CD-1DD7-6A8B588D7CB2}"/>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E819F9E3-B779-EA77-703B-53F683AC769E}"/>
              </a:ext>
            </a:extLst>
          </p:cNvPr>
          <p:cNvSpPr>
            <a:spLocks noGrp="1"/>
          </p:cNvSpPr>
          <p:nvPr>
            <p:ph idx="1"/>
          </p:nvPr>
        </p:nvSpPr>
        <p:spPr>
          <a:xfrm>
            <a:off x="441598" y="1590738"/>
            <a:ext cx="11291052" cy="5235249"/>
          </a:xfrm>
        </p:spPr>
        <p:txBody>
          <a:bodyPr anchor="ctr">
            <a:noAutofit/>
          </a:bodyPr>
          <a:lstStyle/>
          <a:p>
            <a:pPr marL="0" indent="0">
              <a:lnSpc>
                <a:spcPct val="150000"/>
              </a:lnSpc>
              <a:spcBef>
                <a:spcPts val="0"/>
              </a:spcBef>
              <a:buNone/>
            </a:pPr>
            <a:r>
              <a:rPr lang="pl-PL" sz="2400" b="1" i="0" u="none" strike="noStrike">
                <a:solidFill>
                  <a:srgbClr val="000000"/>
                </a:solidFill>
                <a:effectLst/>
                <a:latin typeface="Inter"/>
              </a:rPr>
              <a:t>Magazynowanie energii</a:t>
            </a:r>
            <a:r>
              <a:rPr lang="pl-PL" sz="2400" i="0" u="none" strike="noStrike">
                <a:solidFill>
                  <a:srgbClr val="000000"/>
                </a:solidFill>
                <a:effectLst/>
                <a:latin typeface="Inter"/>
              </a:rPr>
              <a:t>:</a:t>
            </a:r>
            <a:br>
              <a:rPr lang="pl-PL" sz="2400" i="0" u="none" strike="noStrike">
                <a:solidFill>
                  <a:srgbClr val="000000"/>
                </a:solidFill>
                <a:effectLst/>
                <a:latin typeface="Inter"/>
              </a:rPr>
            </a:br>
            <a:r>
              <a:rPr lang="pl-PL" sz="2400" i="0" u="none" strike="noStrike">
                <a:solidFill>
                  <a:srgbClr val="000000"/>
                </a:solidFill>
                <a:effectLst/>
                <a:latin typeface="Inter"/>
              </a:rPr>
              <a:t>Jedną z kluczowych zalet systemu CRS jest jego zdolność do gromadzenia energii na długi czas, co jest trudne do osiągnięcia w tradycyjnych systemach fotowoltaicznych. Dzięki temu elektrownie </a:t>
            </a:r>
            <a:r>
              <a:rPr lang="pl-PL" sz="2400" i="0" u="none" strike="noStrike" err="1">
                <a:solidFill>
                  <a:srgbClr val="000000"/>
                </a:solidFill>
                <a:effectLst/>
                <a:latin typeface="Inter"/>
              </a:rPr>
              <a:t>heliotermiczne</a:t>
            </a:r>
            <a:r>
              <a:rPr lang="pl-PL" sz="2400" i="0" u="none" strike="noStrike">
                <a:solidFill>
                  <a:srgbClr val="000000"/>
                </a:solidFill>
                <a:effectLst/>
                <a:latin typeface="Inter"/>
              </a:rPr>
              <a:t> mogą dostarczać energię nawet po zachodzie Słońca, co znacząco zwiększa ich efektywność.</a:t>
            </a:r>
          </a:p>
        </p:txBody>
      </p:sp>
      <p:sp>
        <p:nvSpPr>
          <p:cNvPr id="6" name="Tytuł 1">
            <a:extLst>
              <a:ext uri="{FF2B5EF4-FFF2-40B4-BE49-F238E27FC236}">
                <a16:creationId xmlns:a16="http://schemas.microsoft.com/office/drawing/2014/main" id="{585A4176-4C52-2F0E-29D2-F5DB0D9ED7C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CRS nad </a:t>
            </a:r>
            <a:r>
              <a:rPr lang="pl-PL" sz="3600" err="1">
                <a:solidFill>
                  <a:srgbClr val="FFFFFF"/>
                </a:solidFill>
              </a:rPr>
              <a:t>fotowoltaiką</a:t>
            </a:r>
            <a:endParaRPr lang="pl-PL" sz="3600">
              <a:solidFill>
                <a:srgbClr val="FFFFFF"/>
              </a:solidFill>
            </a:endParaRPr>
          </a:p>
        </p:txBody>
      </p:sp>
      <p:sp>
        <p:nvSpPr>
          <p:cNvPr id="7" name="Rectangle 2">
            <a:extLst>
              <a:ext uri="{FF2B5EF4-FFF2-40B4-BE49-F238E27FC236}">
                <a16:creationId xmlns:a16="http://schemas.microsoft.com/office/drawing/2014/main" id="{0485B262-BA7F-37B2-ECE3-109F0C7050C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8437885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17725E-0F3D-F530-990B-C496B757A4D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BB15EE-0A33-C259-FCC0-372E6CAF0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4A35229-AE09-3936-E67B-F6D3812F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E9C8ED2-5AB0-631A-8618-35EE0FB7B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AE5A21-C404-007C-6B60-14FBC3E7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75A9AA6-D467-7FF9-1C94-E3BE77D9A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4E489EC-018C-753A-1732-B7DCC8CBA3EB}"/>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F27AAFF6-53AF-2C6C-1F0F-63484A253C6D}"/>
              </a:ext>
            </a:extLst>
          </p:cNvPr>
          <p:cNvSpPr>
            <a:spLocks noGrp="1"/>
          </p:cNvSpPr>
          <p:nvPr>
            <p:ph idx="1"/>
          </p:nvPr>
        </p:nvSpPr>
        <p:spPr>
          <a:xfrm>
            <a:off x="441598" y="1590738"/>
            <a:ext cx="11291052" cy="5235249"/>
          </a:xfrm>
        </p:spPr>
        <p:txBody>
          <a:bodyPr anchor="ctr">
            <a:noAutofit/>
          </a:bodyPr>
          <a:lstStyle/>
          <a:p>
            <a:pPr marL="0" indent="0">
              <a:lnSpc>
                <a:spcPct val="150000"/>
              </a:lnSpc>
              <a:spcBef>
                <a:spcPts val="0"/>
              </a:spcBef>
              <a:buNone/>
            </a:pPr>
            <a:r>
              <a:rPr lang="pl-PL" sz="2400" b="1" i="0" u="none" strike="noStrike">
                <a:solidFill>
                  <a:srgbClr val="000000"/>
                </a:solidFill>
                <a:effectLst/>
                <a:latin typeface="Inter"/>
              </a:rPr>
              <a:t>Wysoka temperatura:</a:t>
            </a:r>
            <a:br>
              <a:rPr lang="pl-PL" sz="2400" i="0" u="none" strike="noStrike">
                <a:solidFill>
                  <a:srgbClr val="000000"/>
                </a:solidFill>
                <a:effectLst/>
                <a:latin typeface="Inter"/>
              </a:rPr>
            </a:br>
            <a:r>
              <a:rPr lang="pl-PL" sz="2400" i="0" u="none" strike="noStrike">
                <a:solidFill>
                  <a:srgbClr val="000000"/>
                </a:solidFill>
                <a:effectLst/>
                <a:latin typeface="Inter"/>
              </a:rPr>
              <a:t>Nowoczesne technologie CRS są w stanie osiągnąć temperatury do 565°C. Badania finansowane przez rząd USA w ramach programu „Gen3 CSP” mają na celu wprowadzenie rozwiązań, które umożliwią osiągnięcie temperatury przynajmniej 700°C. Wyższe temperatury pozwalają na zwiększenie efektywności procesu konwersji energii.</a:t>
            </a:r>
          </a:p>
        </p:txBody>
      </p:sp>
      <p:sp>
        <p:nvSpPr>
          <p:cNvPr id="6" name="Tytuł 1">
            <a:extLst>
              <a:ext uri="{FF2B5EF4-FFF2-40B4-BE49-F238E27FC236}">
                <a16:creationId xmlns:a16="http://schemas.microsoft.com/office/drawing/2014/main" id="{DDEE30CA-8EFB-FB9B-C1C9-4E9DD7B6D5A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CRS nad </a:t>
            </a:r>
            <a:r>
              <a:rPr lang="pl-PL" sz="3600" err="1">
                <a:solidFill>
                  <a:srgbClr val="FFFFFF"/>
                </a:solidFill>
              </a:rPr>
              <a:t>fotowoltaiką</a:t>
            </a:r>
            <a:endParaRPr lang="pl-PL" sz="3600">
              <a:solidFill>
                <a:srgbClr val="FFFFFF"/>
              </a:solidFill>
            </a:endParaRPr>
          </a:p>
        </p:txBody>
      </p:sp>
      <p:sp>
        <p:nvSpPr>
          <p:cNvPr id="7" name="Rectangle 2">
            <a:extLst>
              <a:ext uri="{FF2B5EF4-FFF2-40B4-BE49-F238E27FC236}">
                <a16:creationId xmlns:a16="http://schemas.microsoft.com/office/drawing/2014/main" id="{FDC2181A-AF8C-42C4-A69E-2449656C36C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19352113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013591-4DF8-A0C5-1C80-94C29C55007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D753035-413D-7D18-7160-71C50F735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FC550B3-8BA8-6A74-052B-3F50A9CD9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4435A51-C1C3-236D-615C-D1D372AC9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3BCF2B4-3C6C-465E-FB03-0E00188A4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DD4E6F-5BEE-7F5F-FEDF-80EAF0DDB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550F947-FE65-D6B5-397D-21E3D6046E02}"/>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6CB28705-A8AA-4469-B594-55444758348A}"/>
              </a:ext>
            </a:extLst>
          </p:cNvPr>
          <p:cNvSpPr>
            <a:spLocks noGrp="1"/>
          </p:cNvSpPr>
          <p:nvPr>
            <p:ph idx="1"/>
          </p:nvPr>
        </p:nvSpPr>
        <p:spPr>
          <a:xfrm>
            <a:off x="441598" y="1590738"/>
            <a:ext cx="11291052" cy="5235249"/>
          </a:xfrm>
        </p:spPr>
        <p:txBody>
          <a:bodyPr anchor="ctr">
            <a:noAutofit/>
          </a:bodyPr>
          <a:lstStyle/>
          <a:p>
            <a:pPr marL="0" indent="0">
              <a:lnSpc>
                <a:spcPct val="150000"/>
              </a:lnSpc>
              <a:spcBef>
                <a:spcPts val="0"/>
              </a:spcBef>
              <a:buNone/>
            </a:pPr>
            <a:r>
              <a:rPr lang="pl-PL" sz="2400" b="1" i="0" u="none" strike="noStrike">
                <a:solidFill>
                  <a:srgbClr val="000000"/>
                </a:solidFill>
                <a:effectLst/>
                <a:latin typeface="Inter"/>
              </a:rPr>
              <a:t>Wysoka temperatura:</a:t>
            </a:r>
            <a:br>
              <a:rPr lang="pl-PL" sz="2400" i="0" u="none" strike="noStrike">
                <a:solidFill>
                  <a:srgbClr val="000000"/>
                </a:solidFill>
                <a:effectLst/>
                <a:latin typeface="Inter"/>
              </a:rPr>
            </a:br>
            <a:r>
              <a:rPr lang="pl-PL" sz="2400" i="0" u="none" strike="noStrike">
                <a:solidFill>
                  <a:srgbClr val="000000"/>
                </a:solidFill>
                <a:effectLst/>
                <a:latin typeface="Inter"/>
              </a:rPr>
              <a:t>Nowoczesne technologie CRS są w stanie osiągnąć temperatury do 565°C. Badania finansowane przez rząd USA w ramach programu „Gen3 CSP” mają na celu wprowadzenie rozwiązań, które umożliwią osiągnięcie temperatury przynajmniej 700°C. Wyższe temperatury pozwalają na zwiększenie efektywności procesu konwersji energii.</a:t>
            </a:r>
          </a:p>
          <a:p>
            <a:pPr marL="0" indent="0">
              <a:lnSpc>
                <a:spcPct val="150000"/>
              </a:lnSpc>
              <a:spcBef>
                <a:spcPts val="0"/>
              </a:spcBef>
              <a:buNone/>
            </a:pPr>
            <a:endParaRPr lang="pl-PL" sz="2400" i="0" u="none" strike="noStrike">
              <a:solidFill>
                <a:srgbClr val="000000"/>
              </a:solidFill>
              <a:effectLst/>
              <a:latin typeface="Inter"/>
            </a:endParaRPr>
          </a:p>
          <a:p>
            <a:pPr marL="0" indent="0">
              <a:lnSpc>
                <a:spcPct val="150000"/>
              </a:lnSpc>
              <a:spcBef>
                <a:spcPts val="0"/>
              </a:spcBef>
              <a:buNone/>
            </a:pPr>
            <a:r>
              <a:rPr lang="pl-PL" sz="2400" b="1" i="0" u="none" strike="noStrike">
                <a:solidFill>
                  <a:srgbClr val="000000"/>
                </a:solidFill>
                <a:effectLst/>
                <a:latin typeface="Inter"/>
              </a:rPr>
              <a:t>Ekologiczne korzyści:</a:t>
            </a:r>
            <a:br>
              <a:rPr lang="pl-PL" sz="2400" i="0" u="none" strike="noStrike">
                <a:solidFill>
                  <a:srgbClr val="000000"/>
                </a:solidFill>
                <a:effectLst/>
                <a:latin typeface="Inter"/>
              </a:rPr>
            </a:br>
            <a:r>
              <a:rPr lang="pl-PL" sz="2400" i="0" u="none" strike="noStrike">
                <a:solidFill>
                  <a:srgbClr val="000000"/>
                </a:solidFill>
                <a:effectLst/>
                <a:latin typeface="Inter"/>
              </a:rPr>
              <a:t>Metoda CRS jest korzystna dla środowiska, ponieważ nie emituje zanieczyszczeń ani gazów cieplarnianych, co przyczynia się do walki ze zmianami klimatycznymi.</a:t>
            </a:r>
          </a:p>
        </p:txBody>
      </p:sp>
      <p:sp>
        <p:nvSpPr>
          <p:cNvPr id="6" name="Tytuł 1">
            <a:extLst>
              <a:ext uri="{FF2B5EF4-FFF2-40B4-BE49-F238E27FC236}">
                <a16:creationId xmlns:a16="http://schemas.microsoft.com/office/drawing/2014/main" id="{52B7EC2E-666F-C791-57F1-0ED49EB3F8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CRS nad </a:t>
            </a:r>
            <a:r>
              <a:rPr lang="pl-PL" sz="3600" err="1">
                <a:solidFill>
                  <a:srgbClr val="FFFFFF"/>
                </a:solidFill>
              </a:rPr>
              <a:t>fotowoltaiką</a:t>
            </a:r>
            <a:endParaRPr lang="pl-PL" sz="3600">
              <a:solidFill>
                <a:srgbClr val="FFFFFF"/>
              </a:solidFill>
            </a:endParaRPr>
          </a:p>
        </p:txBody>
      </p:sp>
      <p:sp>
        <p:nvSpPr>
          <p:cNvPr id="7" name="Rectangle 2">
            <a:extLst>
              <a:ext uri="{FF2B5EF4-FFF2-40B4-BE49-F238E27FC236}">
                <a16:creationId xmlns:a16="http://schemas.microsoft.com/office/drawing/2014/main" id="{3DC62D4A-34CC-250A-8C74-C6777B8608A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94926459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D94154-752D-E385-AB86-98C717C3060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0109E1C-EDD9-BB67-D224-CC2E3382B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A5443B8-8F34-077A-50A9-E810DBE66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9527CBF-EE3D-BF40-B088-EEC85671A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C2212BD-98D7-6907-5769-8010EE933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1C62E7-CB5A-8A53-7FB3-D014B4A49F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376193E-20C4-2F3D-DF6D-D5A10284C54F}"/>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57108DF3-B9BE-D006-8F9C-92E0F5B24AB4}"/>
              </a:ext>
            </a:extLst>
          </p:cNvPr>
          <p:cNvSpPr>
            <a:spLocks noGrp="1"/>
          </p:cNvSpPr>
          <p:nvPr>
            <p:ph idx="1"/>
          </p:nvPr>
        </p:nvSpPr>
        <p:spPr>
          <a:xfrm>
            <a:off x="159488" y="1590738"/>
            <a:ext cx="3917213" cy="5235249"/>
          </a:xfrm>
        </p:spPr>
        <p:txBody>
          <a:bodyPr anchor="ctr">
            <a:noAutofit/>
          </a:bodyPr>
          <a:lstStyle/>
          <a:p>
            <a:pPr marL="0" indent="0">
              <a:lnSpc>
                <a:spcPct val="150000"/>
              </a:lnSpc>
              <a:spcBef>
                <a:spcPts val="0"/>
              </a:spcBef>
              <a:buNone/>
            </a:pPr>
            <a:r>
              <a:rPr lang="pl-PL" sz="2400" i="0" u="none" strike="noStrike" err="1">
                <a:solidFill>
                  <a:srgbClr val="000000"/>
                </a:solidFill>
                <a:effectLst/>
                <a:latin typeface="Inter"/>
              </a:rPr>
              <a:t>Noor</a:t>
            </a:r>
            <a:r>
              <a:rPr lang="pl-PL" sz="2400" i="0" u="none" strike="noStrike">
                <a:solidFill>
                  <a:srgbClr val="000000"/>
                </a:solidFill>
                <a:effectLst/>
                <a:latin typeface="Inter"/>
              </a:rPr>
              <a:t> I to największa na świecie elektrownia </a:t>
            </a:r>
            <a:r>
              <a:rPr lang="pl-PL" sz="2400" i="0" u="none" strike="noStrike" err="1">
                <a:solidFill>
                  <a:srgbClr val="000000"/>
                </a:solidFill>
                <a:effectLst/>
                <a:latin typeface="Inter"/>
              </a:rPr>
              <a:t>heliotermiczna</a:t>
            </a:r>
            <a:r>
              <a:rPr lang="pl-PL" sz="2400" i="0" u="none" strike="noStrike">
                <a:solidFill>
                  <a:srgbClr val="000000"/>
                </a:solidFill>
                <a:effectLst/>
                <a:latin typeface="Inter"/>
              </a:rPr>
              <a:t>, która rozpoczęła działalność w 2016 roku, osiągając moc 160 MW. Znajduje się w Maroku i stanowi kluczowy element strategii tego kraju na rzecz odnawialnych źródeł energii.</a:t>
            </a:r>
          </a:p>
        </p:txBody>
      </p:sp>
      <p:sp>
        <p:nvSpPr>
          <p:cNvPr id="6" name="Tytuł 1">
            <a:extLst>
              <a:ext uri="{FF2B5EF4-FFF2-40B4-BE49-F238E27FC236}">
                <a16:creationId xmlns:a16="http://schemas.microsoft.com/office/drawing/2014/main" id="{B7D8D868-56EE-CD89-9682-ABA8DB3C4DB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Największa elektrownia CRS</a:t>
            </a:r>
          </a:p>
        </p:txBody>
      </p:sp>
      <p:sp>
        <p:nvSpPr>
          <p:cNvPr id="7" name="Rectangle 2">
            <a:extLst>
              <a:ext uri="{FF2B5EF4-FFF2-40B4-BE49-F238E27FC236}">
                <a16:creationId xmlns:a16="http://schemas.microsoft.com/office/drawing/2014/main" id="{7193F2FB-8A44-BD51-0548-9974A0E06C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6146" name="Picture 2">
            <a:extLst>
              <a:ext uri="{FF2B5EF4-FFF2-40B4-BE49-F238E27FC236}">
                <a16:creationId xmlns:a16="http://schemas.microsoft.com/office/drawing/2014/main" id="{61F75804-7919-918A-54E2-476E6F6097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485" y="1976324"/>
            <a:ext cx="7968515" cy="4457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68353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B92BCC-2BD1-DD6D-00F7-CB5DD1096F4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5DC8CE2-A134-1C79-5E7F-B65168392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B954F14-8FBB-7397-E53D-66467FCD6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34D7A98-3A7B-F058-4335-28333D959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F86ADCE-B1DD-8547-4B25-49D0E31DF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7074F04-89DD-3E3D-EC9B-8BD5641D3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C8133C7-235D-465C-EEB8-A29BE8B39712}"/>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49BB334C-5CD5-DFBF-8E22-A4AEFD11BBEB}"/>
              </a:ext>
            </a:extLst>
          </p:cNvPr>
          <p:cNvSpPr>
            <a:spLocks noGrp="1"/>
          </p:cNvSpPr>
          <p:nvPr>
            <p:ph idx="1"/>
          </p:nvPr>
        </p:nvSpPr>
        <p:spPr>
          <a:xfrm>
            <a:off x="441598" y="1590738"/>
            <a:ext cx="11291052" cy="5235249"/>
          </a:xfrm>
        </p:spPr>
        <p:txBody>
          <a:bodyPr anchor="ctr">
            <a:noAutofit/>
          </a:bodyPr>
          <a:lstStyle/>
          <a:p>
            <a:pPr marL="0" indent="0">
              <a:lnSpc>
                <a:spcPct val="150000"/>
              </a:lnSpc>
              <a:spcBef>
                <a:spcPts val="0"/>
              </a:spcBef>
              <a:buNone/>
            </a:pPr>
            <a:r>
              <a:rPr lang="pl-PL" sz="2400" b="1" i="0" u="none" strike="noStrike">
                <a:solidFill>
                  <a:srgbClr val="000000"/>
                </a:solidFill>
                <a:effectLst/>
                <a:latin typeface="Inter"/>
              </a:rPr>
              <a:t>Budowa i technologia:</a:t>
            </a:r>
            <a:br>
              <a:rPr lang="pl-PL" sz="2400" i="0" u="none" strike="noStrike">
                <a:solidFill>
                  <a:srgbClr val="000000"/>
                </a:solidFill>
                <a:effectLst/>
                <a:latin typeface="Inter"/>
              </a:rPr>
            </a:br>
            <a:r>
              <a:rPr lang="pl-PL" sz="2400" i="0" u="none" strike="noStrike">
                <a:solidFill>
                  <a:srgbClr val="000000"/>
                </a:solidFill>
                <a:effectLst/>
                <a:latin typeface="Inter"/>
              </a:rPr>
              <a:t>Elektrownia składa się z 500 000 luster o wysokości 12 metrów, które są rozmieszczone na obszarze 3,5 km². Lusterka te są umieszczone na obrotowych łożyskach, co umożliwia ich dostosowywanie do ruchu Słońca. Odbite promieniowanie słoneczne ogrzewa stalową rurę wypełnioną syntetycznym olejem, który transportuje energię cieplną.</a:t>
            </a:r>
          </a:p>
          <a:p>
            <a:pPr marL="0" indent="0">
              <a:lnSpc>
                <a:spcPct val="150000"/>
              </a:lnSpc>
              <a:spcBef>
                <a:spcPts val="0"/>
              </a:spcBef>
              <a:buNone/>
            </a:pPr>
            <a:r>
              <a:rPr lang="pl-PL" sz="2400" b="1" i="0" u="none" strike="noStrike">
                <a:solidFill>
                  <a:srgbClr val="000000"/>
                </a:solidFill>
                <a:effectLst/>
                <a:latin typeface="Inter"/>
              </a:rPr>
              <a:t>Produkcja energii:</a:t>
            </a:r>
            <a:br>
              <a:rPr lang="pl-PL" sz="2400" i="0" u="none" strike="noStrike">
                <a:solidFill>
                  <a:srgbClr val="000000"/>
                </a:solidFill>
                <a:effectLst/>
                <a:latin typeface="Inter"/>
              </a:rPr>
            </a:br>
            <a:r>
              <a:rPr lang="pl-PL" sz="2400" i="0" u="none" strike="noStrike">
                <a:solidFill>
                  <a:srgbClr val="000000"/>
                </a:solidFill>
                <a:effectLst/>
                <a:latin typeface="Inter"/>
              </a:rPr>
              <a:t>Po osiągnięciu temperatury 393°C syntetyczny olej jest mieszany z wodą, co generuje parę wodną. Ta para napędza turbinę elektryczną, produkując energię elektryczną, która następnie jest wprowadzana do sieci energetycznej.</a:t>
            </a:r>
          </a:p>
        </p:txBody>
      </p:sp>
      <p:sp>
        <p:nvSpPr>
          <p:cNvPr id="6" name="Tytuł 1">
            <a:extLst>
              <a:ext uri="{FF2B5EF4-FFF2-40B4-BE49-F238E27FC236}">
                <a16:creationId xmlns:a16="http://schemas.microsoft.com/office/drawing/2014/main" id="{9454EB58-A995-6E7B-11A3-5009AB0BBC4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err="1">
                <a:solidFill>
                  <a:srgbClr val="FFFFFF"/>
                </a:solidFill>
              </a:rPr>
              <a:t>Noor</a:t>
            </a:r>
            <a:r>
              <a:rPr lang="pl-PL" sz="3600">
                <a:solidFill>
                  <a:srgbClr val="FFFFFF"/>
                </a:solidFill>
              </a:rPr>
              <a:t> 1 w Maroko</a:t>
            </a:r>
          </a:p>
        </p:txBody>
      </p:sp>
      <p:sp>
        <p:nvSpPr>
          <p:cNvPr id="7" name="Rectangle 2">
            <a:extLst>
              <a:ext uri="{FF2B5EF4-FFF2-40B4-BE49-F238E27FC236}">
                <a16:creationId xmlns:a16="http://schemas.microsoft.com/office/drawing/2014/main" id="{6BD39EB7-B345-4224-6116-92DA5F08628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02589206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5ED14D-6BAA-8306-CA84-12EE5F76B0E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1A4D22E-AAD0-594E-3386-2C5F35BD7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094EEB3-9075-5E1A-D8AB-45AFE5AA9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4A53170-05C2-D9B5-DD63-1DC999849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B8510E9-7DD4-B326-D9CC-F0CC755A9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0EBD6A4-FBBD-D1B1-2CED-07677B681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E416FC8-3C1C-E986-6A77-AFF83AB588FE}"/>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8278D438-D98F-D76E-D178-961E12698186}"/>
              </a:ext>
            </a:extLst>
          </p:cNvPr>
          <p:cNvSpPr>
            <a:spLocks noGrp="1"/>
          </p:cNvSpPr>
          <p:nvPr>
            <p:ph idx="1"/>
          </p:nvPr>
        </p:nvSpPr>
        <p:spPr>
          <a:xfrm>
            <a:off x="441598" y="1590738"/>
            <a:ext cx="11291052" cy="5235249"/>
          </a:xfrm>
        </p:spPr>
        <p:txBody>
          <a:bodyPr anchor="ctr">
            <a:noAutofit/>
          </a:bodyPr>
          <a:lstStyle/>
          <a:p>
            <a:pPr marL="0" indent="0">
              <a:lnSpc>
                <a:spcPct val="150000"/>
              </a:lnSpc>
              <a:spcBef>
                <a:spcPts val="0"/>
              </a:spcBef>
              <a:buNone/>
            </a:pPr>
            <a:r>
              <a:rPr lang="pl-PL" sz="2400" b="1" i="0" u="none" strike="noStrike">
                <a:solidFill>
                  <a:srgbClr val="000000"/>
                </a:solidFill>
                <a:effectLst/>
                <a:latin typeface="Inter"/>
              </a:rPr>
              <a:t>Budowa i technologia:</a:t>
            </a:r>
            <a:br>
              <a:rPr lang="pl-PL" sz="2400" i="0" u="none" strike="noStrike">
                <a:solidFill>
                  <a:srgbClr val="000000"/>
                </a:solidFill>
                <a:effectLst/>
                <a:latin typeface="Inter"/>
              </a:rPr>
            </a:br>
            <a:r>
              <a:rPr lang="pl-PL" sz="2400" i="0" u="none" strike="noStrike">
                <a:solidFill>
                  <a:srgbClr val="000000"/>
                </a:solidFill>
                <a:effectLst/>
                <a:latin typeface="Inter"/>
              </a:rPr>
              <a:t>Elektrownia składa się z 500 000 luster o wysokości 12 metrów, które są rozmieszczone na obszarze 3,5 km². Lusterka te są umieszczone na obrotowych łożyskach, co umożliwia ich dostosowywanie do ruchu Słońca. Odbite promieniowanie słoneczne ogrzewa stalową rurę wypełnioną syntetycznym olejem, który transportuje energię cieplną.</a:t>
            </a:r>
          </a:p>
          <a:p>
            <a:pPr marL="0" indent="0">
              <a:lnSpc>
                <a:spcPct val="150000"/>
              </a:lnSpc>
              <a:spcBef>
                <a:spcPts val="0"/>
              </a:spcBef>
              <a:buNone/>
            </a:pPr>
            <a:r>
              <a:rPr lang="pl-PL" sz="2400" b="1" i="0" u="none" strike="noStrike">
                <a:solidFill>
                  <a:srgbClr val="000000"/>
                </a:solidFill>
                <a:effectLst/>
                <a:latin typeface="Inter"/>
              </a:rPr>
              <a:t>Produkcja energii:</a:t>
            </a:r>
            <a:br>
              <a:rPr lang="pl-PL" sz="2400" i="0" u="none" strike="noStrike">
                <a:solidFill>
                  <a:srgbClr val="000000"/>
                </a:solidFill>
                <a:effectLst/>
                <a:latin typeface="Inter"/>
              </a:rPr>
            </a:br>
            <a:r>
              <a:rPr lang="pl-PL" sz="2400" i="0" u="none" strike="noStrike">
                <a:solidFill>
                  <a:srgbClr val="000000"/>
                </a:solidFill>
                <a:effectLst/>
                <a:latin typeface="Inter"/>
              </a:rPr>
              <a:t>Po osiągnięciu temperatury 393°C syntetyczny olej jest mieszany z wodą, co generuje parę wodną. Ta para napędza turbinę elektryczną, produkując energię elektryczną, która następnie jest wprowadzana do sieci energetycznej.</a:t>
            </a:r>
          </a:p>
        </p:txBody>
      </p:sp>
      <p:sp>
        <p:nvSpPr>
          <p:cNvPr id="6" name="Tytuł 1">
            <a:extLst>
              <a:ext uri="{FF2B5EF4-FFF2-40B4-BE49-F238E27FC236}">
                <a16:creationId xmlns:a16="http://schemas.microsoft.com/office/drawing/2014/main" id="{05D7378A-8E88-6CA7-196F-7D1A3C46A3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err="1">
                <a:solidFill>
                  <a:srgbClr val="FFFFFF"/>
                </a:solidFill>
              </a:rPr>
              <a:t>Noor</a:t>
            </a:r>
            <a:r>
              <a:rPr lang="pl-PL" sz="3600">
                <a:solidFill>
                  <a:srgbClr val="FFFFFF"/>
                </a:solidFill>
              </a:rPr>
              <a:t> 1 w Maroko</a:t>
            </a:r>
          </a:p>
        </p:txBody>
      </p:sp>
      <p:sp>
        <p:nvSpPr>
          <p:cNvPr id="7" name="Rectangle 2">
            <a:extLst>
              <a:ext uri="{FF2B5EF4-FFF2-40B4-BE49-F238E27FC236}">
                <a16:creationId xmlns:a16="http://schemas.microsoft.com/office/drawing/2014/main" id="{5DC14DFC-9686-0EFE-5F2A-6A8D82FB486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97542094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C5262A-BE38-07AD-AD5C-3CB7FA59FCB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2C4B572-4622-0699-99AD-246ED55E44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31454BE-31CE-BC23-067C-2C4A141FB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70AAAAD-01A3-588E-4EE3-BEEBEC6DF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6408219-ACA6-6749-4CBD-6F6038FA7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C52C625-6087-769C-E7DE-702656CF5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7ABA454-EE0E-7852-9893-6A9FA14EB82A}"/>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6" name="Tytuł 1">
            <a:extLst>
              <a:ext uri="{FF2B5EF4-FFF2-40B4-BE49-F238E27FC236}">
                <a16:creationId xmlns:a16="http://schemas.microsoft.com/office/drawing/2014/main" id="{742BA706-C6BF-8D77-3C03-D661FFD6CAE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Pozyskiwanie energii metodą </a:t>
            </a:r>
            <a:r>
              <a:rPr lang="pl-PL" sz="3600" err="1">
                <a:solidFill>
                  <a:srgbClr val="FFFFFF"/>
                </a:solidFill>
              </a:rPr>
              <a:t>helioelektryczną</a:t>
            </a:r>
            <a:endParaRPr lang="pl-PL" sz="3600">
              <a:solidFill>
                <a:srgbClr val="FFFFFF"/>
              </a:solidFill>
            </a:endParaRPr>
          </a:p>
        </p:txBody>
      </p:sp>
      <p:sp>
        <p:nvSpPr>
          <p:cNvPr id="7" name="Rectangle 2">
            <a:extLst>
              <a:ext uri="{FF2B5EF4-FFF2-40B4-BE49-F238E27FC236}">
                <a16:creationId xmlns:a16="http://schemas.microsoft.com/office/drawing/2014/main" id="{94742470-B3D9-0898-801A-DF9B5AE5DD0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10" name="pole tekstowe 9">
            <a:extLst>
              <a:ext uri="{FF2B5EF4-FFF2-40B4-BE49-F238E27FC236}">
                <a16:creationId xmlns:a16="http://schemas.microsoft.com/office/drawing/2014/main" id="{E952DB39-A091-8AD9-68A5-9CAED7A894B1}"/>
              </a:ext>
            </a:extLst>
          </p:cNvPr>
          <p:cNvSpPr txBox="1"/>
          <p:nvPr/>
        </p:nvSpPr>
        <p:spPr>
          <a:xfrm>
            <a:off x="37498" y="1834035"/>
            <a:ext cx="6607851" cy="4470134"/>
          </a:xfrm>
          <a:prstGeom prst="rect">
            <a:avLst/>
          </a:prstGeom>
          <a:noFill/>
        </p:spPr>
        <p:txBody>
          <a:bodyPr wrap="square" rtlCol="0">
            <a:spAutoFit/>
          </a:bodyPr>
          <a:lstStyle/>
          <a:p>
            <a:pPr>
              <a:lnSpc>
                <a:spcPct val="150000"/>
              </a:lnSpc>
            </a:pPr>
            <a:r>
              <a:rPr lang="pl-PL" sz="2400" b="0" i="0" u="none" strike="noStrike">
                <a:solidFill>
                  <a:srgbClr val="000000"/>
                </a:solidFill>
                <a:effectLst/>
                <a:latin typeface="Inter"/>
              </a:rPr>
              <a:t>Metoda </a:t>
            </a:r>
            <a:r>
              <a:rPr lang="pl-PL" sz="2400" b="0" i="0" u="none" strike="noStrike" err="1">
                <a:solidFill>
                  <a:srgbClr val="000000"/>
                </a:solidFill>
                <a:effectLst/>
                <a:latin typeface="Inter"/>
              </a:rPr>
              <a:t>helioelektryczna</a:t>
            </a:r>
            <a:r>
              <a:rPr lang="pl-PL" sz="2400" b="0" i="0" u="none" strike="noStrike">
                <a:solidFill>
                  <a:srgbClr val="000000"/>
                </a:solidFill>
                <a:effectLst/>
                <a:latin typeface="Inter"/>
              </a:rPr>
              <a:t> polega na bezpośredniej konwersji energii promieniowania słonecznego na energię elektryczną za pomocą ogniw fotoelektrycznych. Te ogniwa są zdolne do przekształcania zarówno bezpośredniego promieniowania słonecznego, jak i promieniowania rozproszonego, co czyni je efektywnymi nawet w warunkach zachmurzenia.</a:t>
            </a:r>
            <a:endParaRPr lang="pl-PL" sz="2400"/>
          </a:p>
        </p:txBody>
      </p:sp>
      <p:pic>
        <p:nvPicPr>
          <p:cNvPr id="19" name="Obraz 18">
            <a:extLst>
              <a:ext uri="{FF2B5EF4-FFF2-40B4-BE49-F238E27FC236}">
                <a16:creationId xmlns:a16="http://schemas.microsoft.com/office/drawing/2014/main" id="{A29324E9-7794-A425-ABF7-AEAD6053170B}"/>
              </a:ext>
            </a:extLst>
          </p:cNvPr>
          <p:cNvPicPr>
            <a:picLocks noChangeAspect="1"/>
          </p:cNvPicPr>
          <p:nvPr/>
        </p:nvPicPr>
        <p:blipFill>
          <a:blip r:embed="rId2"/>
          <a:stretch>
            <a:fillRect/>
          </a:stretch>
        </p:blipFill>
        <p:spPr>
          <a:xfrm>
            <a:off x="6739462" y="3595414"/>
            <a:ext cx="5452534" cy="3269391"/>
          </a:xfrm>
          <a:prstGeom prst="rect">
            <a:avLst/>
          </a:prstGeom>
        </p:spPr>
      </p:pic>
      <p:pic>
        <p:nvPicPr>
          <p:cNvPr id="12" name="Obraz 11">
            <a:extLst>
              <a:ext uri="{FF2B5EF4-FFF2-40B4-BE49-F238E27FC236}">
                <a16:creationId xmlns:a16="http://schemas.microsoft.com/office/drawing/2014/main" id="{B1AA5C29-61BA-D058-72FB-48609F8C78BD}"/>
              </a:ext>
            </a:extLst>
          </p:cNvPr>
          <p:cNvPicPr>
            <a:picLocks noChangeAspect="1"/>
          </p:cNvPicPr>
          <p:nvPr/>
        </p:nvPicPr>
        <p:blipFill>
          <a:blip r:embed="rId3"/>
          <a:srcRect t="18614" b="14983"/>
          <a:stretch/>
        </p:blipFill>
        <p:spPr>
          <a:xfrm>
            <a:off x="6739458" y="1590739"/>
            <a:ext cx="5452534" cy="2715448"/>
          </a:xfrm>
          <a:prstGeom prst="rect">
            <a:avLst/>
          </a:prstGeom>
        </p:spPr>
      </p:pic>
    </p:spTree>
    <p:extLst>
      <p:ext uri="{BB962C8B-B14F-4D97-AF65-F5344CB8AC3E}">
        <p14:creationId xmlns:p14="http://schemas.microsoft.com/office/powerpoint/2010/main" val="373797969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0C5C8E-B2AC-6E19-9289-0B407A85AD1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2F9940C-40CD-8A9F-5843-585D833699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17ABD66-E4E4-C6AD-2167-8234DFC80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D640A91-A6B9-791E-FA87-17649F8E67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8AA4656-E294-6792-A795-9E8551DB0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081302-49B5-63B9-2AAD-38D2576CD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1861364-CD7C-8F2C-AF60-0DD8AA4F6E67}"/>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D1A3074D-10ED-91B3-5820-ABB41330B285}"/>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Moc i koszt</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Elektrownie fotowoltaiczne mogą mieć moc od kilku kW do kilkudziesięciu MW. Koszt budowy 1 MW pod klucz wynosi zazwyczaj od 2,5 do 3 mln zł, co obejmuje:</a:t>
            </a:r>
          </a:p>
          <a:p>
            <a:pPr marL="742950" lvl="1" indent="-285750" algn="l">
              <a:buFont typeface="Arial" panose="020B0604020202020204" pitchFamily="34" charset="0"/>
              <a:buChar char="•"/>
            </a:pPr>
            <a:r>
              <a:rPr lang="pl-PL" b="1" i="0" u="none" strike="noStrike">
                <a:solidFill>
                  <a:srgbClr val="000000"/>
                </a:solidFill>
                <a:effectLst/>
                <a:latin typeface="Inter"/>
              </a:rPr>
              <a:t>Fotoogniwa</a:t>
            </a:r>
            <a:r>
              <a:rPr lang="pl-PL" b="0" i="0" u="none" strike="noStrike">
                <a:solidFill>
                  <a:srgbClr val="000000"/>
                </a:solidFill>
                <a:effectLst/>
                <a:latin typeface="Inter"/>
              </a:rPr>
              <a:t>: 53%</a:t>
            </a:r>
          </a:p>
          <a:p>
            <a:pPr marL="742950" lvl="1" indent="-285750" algn="l">
              <a:buFont typeface="Arial" panose="020B0604020202020204" pitchFamily="34" charset="0"/>
              <a:buChar char="•"/>
            </a:pPr>
            <a:r>
              <a:rPr lang="pl-PL" b="1" i="0" u="none" strike="noStrike">
                <a:solidFill>
                  <a:srgbClr val="000000"/>
                </a:solidFill>
                <a:effectLst/>
                <a:latin typeface="Inter"/>
              </a:rPr>
              <a:t>Falowniki</a:t>
            </a:r>
            <a:r>
              <a:rPr lang="pl-PL" b="0" i="0" u="none" strike="noStrike">
                <a:solidFill>
                  <a:srgbClr val="000000"/>
                </a:solidFill>
                <a:effectLst/>
                <a:latin typeface="Inter"/>
              </a:rPr>
              <a:t>: 23%</a:t>
            </a:r>
          </a:p>
          <a:p>
            <a:pPr marL="742950" lvl="1" indent="-285750" algn="l">
              <a:buFont typeface="Arial" panose="020B0604020202020204" pitchFamily="34" charset="0"/>
              <a:buChar char="•"/>
            </a:pPr>
            <a:r>
              <a:rPr lang="pl-PL" b="1" i="0" u="none" strike="noStrike">
                <a:solidFill>
                  <a:srgbClr val="000000"/>
                </a:solidFill>
                <a:effectLst/>
                <a:latin typeface="Inter"/>
              </a:rPr>
              <a:t>Prace montażowe</a:t>
            </a:r>
            <a:r>
              <a:rPr lang="pl-PL" b="0" i="0" u="none" strike="noStrike">
                <a:solidFill>
                  <a:srgbClr val="000000"/>
                </a:solidFill>
                <a:effectLst/>
                <a:latin typeface="Inter"/>
              </a:rPr>
              <a:t>: 12%</a:t>
            </a:r>
          </a:p>
          <a:p>
            <a:pPr marL="742950" lvl="1" indent="-285750" algn="l">
              <a:buFont typeface="Arial" panose="020B0604020202020204" pitchFamily="34" charset="0"/>
              <a:buChar char="•"/>
            </a:pPr>
            <a:r>
              <a:rPr lang="pl-PL" b="1" i="0" u="none" strike="noStrike">
                <a:solidFill>
                  <a:srgbClr val="000000"/>
                </a:solidFill>
                <a:effectLst/>
                <a:latin typeface="Inter"/>
              </a:rPr>
              <a:t>Inne elementy (transformator, zasilanie, system telemetryczny)</a:t>
            </a:r>
            <a:r>
              <a:rPr lang="pl-PL" b="0" i="0" u="none" strike="noStrike">
                <a:solidFill>
                  <a:srgbClr val="000000"/>
                </a:solidFill>
                <a:effectLst/>
                <a:latin typeface="Inter"/>
              </a:rPr>
              <a:t>: 13%</a:t>
            </a:r>
          </a:p>
          <a:p>
            <a:pPr marL="457200" lvl="1"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Powierzchnia i liczba modułów</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Elektrownia o mocy 1 MW zajmuje powierzchnię od 2 do 3 ha i składa się z około 3400 modułów, z których każdy ma moc około 300 W.</a:t>
            </a:r>
          </a:p>
        </p:txBody>
      </p:sp>
      <p:sp>
        <p:nvSpPr>
          <p:cNvPr id="6" name="Tytuł 1">
            <a:extLst>
              <a:ext uri="{FF2B5EF4-FFF2-40B4-BE49-F238E27FC236}">
                <a16:creationId xmlns:a16="http://schemas.microsoft.com/office/drawing/2014/main" id="{09AB48BC-D49D-2232-937D-2113F1D11A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Charakterystyka Elektrowni Fotowoltaicznych</a:t>
            </a:r>
          </a:p>
        </p:txBody>
      </p:sp>
      <p:sp>
        <p:nvSpPr>
          <p:cNvPr id="7" name="Rectangle 2">
            <a:extLst>
              <a:ext uri="{FF2B5EF4-FFF2-40B4-BE49-F238E27FC236}">
                <a16:creationId xmlns:a16="http://schemas.microsoft.com/office/drawing/2014/main" id="{18A8C83E-5E35-00DD-883B-171069677C8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8791850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94A66E-159D-A4CF-74E5-B5412AD31C0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AC09BF2-8FA1-4B1F-FF15-DA7D34111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ED986F9-4852-A84D-8A59-0CF4617754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85FFF31-3B8F-B945-21B5-C5E235F33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E7C4DD-3225-F3ED-8A9B-00C056FC6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99EAAD4-DF65-3A18-64C6-D68C5EB4B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D5017C7-5434-24E6-7733-141527C7657D}"/>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A4842D7D-E864-C3BD-5FAB-80C73B6CD3F1}"/>
              </a:ext>
            </a:extLst>
          </p:cNvPr>
          <p:cNvSpPr>
            <a:spLocks noGrp="1"/>
          </p:cNvSpPr>
          <p:nvPr>
            <p:ph idx="1"/>
          </p:nvPr>
        </p:nvSpPr>
        <p:spPr>
          <a:xfrm>
            <a:off x="441598" y="1590738"/>
            <a:ext cx="11291052" cy="5235249"/>
          </a:xfrm>
        </p:spPr>
        <p:txBody>
          <a:bodyPr anchor="ctr">
            <a:noAutofit/>
          </a:bodyPr>
          <a:lstStyle/>
          <a:p>
            <a:pPr marL="0" indent="0" algn="l">
              <a:lnSpc>
                <a:spcPct val="120000"/>
              </a:lnSpc>
              <a:buNone/>
            </a:pPr>
            <a:r>
              <a:rPr lang="pl-PL" b="1" i="0" u="none" strike="noStrike">
                <a:solidFill>
                  <a:srgbClr val="000000"/>
                </a:solidFill>
                <a:effectLst/>
                <a:latin typeface="Inter"/>
              </a:rPr>
              <a:t>Czas realizacji</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Czas realizacji inwestycji w elektrownię PV wynosi od 2 do 6 miesięcy.</a:t>
            </a:r>
          </a:p>
          <a:p>
            <a:pPr marL="0" indent="0" algn="l">
              <a:lnSpc>
                <a:spcPct val="120000"/>
              </a:lnSpc>
              <a:buNone/>
            </a:pPr>
            <a:r>
              <a:rPr lang="pl-PL" b="1" i="0" u="none" strike="noStrike">
                <a:solidFill>
                  <a:srgbClr val="000000"/>
                </a:solidFill>
                <a:effectLst/>
                <a:latin typeface="Inter"/>
              </a:rPr>
              <a:t>Stopień wykorzystania mocy</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Elektrownie osiągają stopień wykorzystania mocy w przedziale 15-18%.</a:t>
            </a:r>
          </a:p>
          <a:p>
            <a:pPr marL="0" indent="0" algn="l">
              <a:lnSpc>
                <a:spcPct val="120000"/>
              </a:lnSpc>
              <a:buNone/>
            </a:pPr>
            <a:r>
              <a:rPr lang="pl-PL" b="1" i="0" u="none" strike="noStrike">
                <a:solidFill>
                  <a:srgbClr val="000000"/>
                </a:solidFill>
                <a:effectLst/>
                <a:latin typeface="Inter"/>
              </a:rPr>
              <a:t>Zysk energetyczny</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Zysk energetyczny z 1 MW wynosi około 1000 MWh w Polsce</a:t>
            </a:r>
          </a:p>
          <a:p>
            <a:pPr marL="0" indent="0" algn="l">
              <a:lnSpc>
                <a:spcPct val="120000"/>
              </a:lnSpc>
              <a:buNone/>
            </a:pPr>
            <a:r>
              <a:rPr lang="pl-PL" b="1" i="0" u="none" strike="noStrike">
                <a:solidFill>
                  <a:srgbClr val="000000"/>
                </a:solidFill>
                <a:effectLst/>
                <a:latin typeface="Inter"/>
              </a:rPr>
              <a:t>Redukcja emisji CO₂</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Roczna praca elektrowni PV o mocy 1 MW przyczynia się do zmniejszenia emisji CO₂ o około 1300 ton.</a:t>
            </a:r>
          </a:p>
        </p:txBody>
      </p:sp>
      <p:sp>
        <p:nvSpPr>
          <p:cNvPr id="6" name="Tytuł 1">
            <a:extLst>
              <a:ext uri="{FF2B5EF4-FFF2-40B4-BE49-F238E27FC236}">
                <a16:creationId xmlns:a16="http://schemas.microsoft.com/office/drawing/2014/main" id="{F4161603-16DD-F8E5-F51B-A64CFF18A02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Efektywność i Zyski Energetyczne</a:t>
            </a:r>
          </a:p>
        </p:txBody>
      </p:sp>
      <p:sp>
        <p:nvSpPr>
          <p:cNvPr id="7" name="Rectangle 2">
            <a:extLst>
              <a:ext uri="{FF2B5EF4-FFF2-40B4-BE49-F238E27FC236}">
                <a16:creationId xmlns:a16="http://schemas.microsoft.com/office/drawing/2014/main" id="{F3742BFF-A7CB-3D73-0708-6B3ECDE97D9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78305429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75F5DE-EBE7-9C34-9B31-97399E1A90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7960EEE-93A1-AC4B-C0CE-916326C6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630E3EB-33A2-C488-C39A-E30E00FA9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CB33D85-FFE8-9F55-0CAB-BF0961177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298678-DF01-1895-DBB9-CF3999C60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4EA3D3C-1126-18AE-2933-8E34972719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2EE938A-93C1-C091-AB96-66E21589E845}"/>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Słońce jako źródło energii</a:t>
            </a:r>
          </a:p>
        </p:txBody>
      </p:sp>
      <p:sp>
        <p:nvSpPr>
          <p:cNvPr id="3" name="Symbol zastępczy zawartości 2">
            <a:extLst>
              <a:ext uri="{FF2B5EF4-FFF2-40B4-BE49-F238E27FC236}">
                <a16:creationId xmlns:a16="http://schemas.microsoft.com/office/drawing/2014/main" id="{A4CFF464-B97D-7E89-1156-78B5D5EB2B6F}"/>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Liczba godzin pracy</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Produkcja energii elektrycznej z elektrowni PV w Polsce może odbywać się przez około 1600 godzin rocznie, przy nasłonecznieniu wynoszącym od 120 W/m².</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Badania dotyczące efektywności</a:t>
            </a:r>
            <a:r>
              <a:rPr lang="pl-PL" b="0" i="0" u="none" strike="noStrike">
                <a:solidFill>
                  <a:srgbClr val="000000"/>
                </a:solidFill>
                <a:effectLst/>
                <a:latin typeface="Inter"/>
              </a:rPr>
              <a:t>:</a:t>
            </a:r>
            <a:br>
              <a:rPr lang="pl-PL" b="0" i="0" u="none" strike="noStrike">
                <a:solidFill>
                  <a:srgbClr val="000000"/>
                </a:solidFill>
                <a:effectLst/>
                <a:latin typeface="Inter"/>
              </a:rPr>
            </a:br>
            <a:r>
              <a:rPr lang="pl-PL" b="0" i="0" u="none" strike="noStrike">
                <a:solidFill>
                  <a:srgbClr val="000000"/>
                </a:solidFill>
                <a:effectLst/>
                <a:latin typeface="Inter"/>
              </a:rPr>
              <a:t>Badania przeprowadzone w Delhi przez naukowców z niemieckiego Instytutu Helmholtz oraz z MIT wykazały, że produkcja energii z </a:t>
            </a:r>
            <a:r>
              <a:rPr lang="pl-PL" b="0" i="0" u="none" strike="noStrike" err="1">
                <a:solidFill>
                  <a:srgbClr val="000000"/>
                </a:solidFill>
                <a:effectLst/>
                <a:latin typeface="Inter"/>
              </a:rPr>
              <a:t>fotowoltaiki</a:t>
            </a:r>
            <a:r>
              <a:rPr lang="pl-PL" b="0" i="0" u="none" strike="noStrike">
                <a:solidFill>
                  <a:srgbClr val="000000"/>
                </a:solidFill>
                <a:effectLst/>
                <a:latin typeface="Inter"/>
              </a:rPr>
              <a:t> wzrasta o około 8% w przypadku czystego powietrza. Analizowano wpływ zanieczyszczenia powietrza, szczególnie cząstkami PM 2,5, na wydajność ogniw fotowoltaicznych.</a:t>
            </a:r>
          </a:p>
        </p:txBody>
      </p:sp>
      <p:sp>
        <p:nvSpPr>
          <p:cNvPr id="6" name="Tytuł 1">
            <a:extLst>
              <a:ext uri="{FF2B5EF4-FFF2-40B4-BE49-F238E27FC236}">
                <a16:creationId xmlns:a16="http://schemas.microsoft.com/office/drawing/2014/main" id="{2FC592AB-BF64-A678-10E5-2EDC9D04CE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Potencjał Produkcji Energii w Polsce</a:t>
            </a:r>
          </a:p>
        </p:txBody>
      </p:sp>
      <p:sp>
        <p:nvSpPr>
          <p:cNvPr id="7" name="Rectangle 2">
            <a:extLst>
              <a:ext uri="{FF2B5EF4-FFF2-40B4-BE49-F238E27FC236}">
                <a16:creationId xmlns:a16="http://schemas.microsoft.com/office/drawing/2014/main" id="{0BBCEB68-65F3-0F17-FC25-9432CE083BD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799485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ACE3-DA87-6252-879A-4D3093990D5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4E1F39C-7725-C8DF-71D9-C5F5E81D6D34}"/>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48427E9F-2E27-5412-310F-18D255F4FA74}"/>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Najważniejsze parametry znamionowe wyłączników różnicowoprądowych:</a:t>
            </a:r>
          </a:p>
          <a:p>
            <a:pPr lvl="0">
              <a:buSzPct val="100000"/>
            </a:pPr>
            <a:r>
              <a:rPr lang="pl-PL" b="1"/>
              <a:t>Napięcie znamionowe </a:t>
            </a:r>
            <a:r>
              <a:rPr lang="pl-PL" b="1" err="1"/>
              <a:t>Un</a:t>
            </a:r>
            <a:r>
              <a:rPr lang="pl-PL"/>
              <a:t>​ - określa maksymalne napięcie, przy którym urządzenie elektryczne może działać zgodnie z przeznaczeniem.</a:t>
            </a:r>
          </a:p>
          <a:p>
            <a:pPr lvl="0">
              <a:buSzPct val="100000"/>
            </a:pPr>
            <a:r>
              <a:rPr lang="pl-PL" b="1"/>
              <a:t>Znamionowy prąd ciągły In</a:t>
            </a:r>
            <a:r>
              <a:rPr lang="pl-PL"/>
              <a:t> - jest to największy prąd, jakim wolno wyłącznik długotrwale obciążać w stanie zamkniętym. (parametr dotyczy obciążalności styków głównych wyłącznika)</a:t>
            </a:r>
          </a:p>
        </p:txBody>
      </p:sp>
      <p:sp>
        <p:nvSpPr>
          <p:cNvPr id="6" name="Tytuł 1">
            <a:extLst>
              <a:ext uri="{FF2B5EF4-FFF2-40B4-BE49-F238E27FC236}">
                <a16:creationId xmlns:a16="http://schemas.microsoft.com/office/drawing/2014/main" id="{AEBB06FB-C981-190A-D9D1-E588B77C9A5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3313D90C-3D7C-5AF2-EAB7-217E448E4C9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ABF5722-ECAF-BA6D-1429-D4CEA731D25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870418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8D4289-A394-9451-F53F-B92F1DFFFB0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C5AED52-52B0-B1A7-11E3-F57419368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48BBC9F-5097-1F67-C561-1320D380F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99F9097-2ADD-805B-542F-D76225670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428E43-9AC6-5592-FFA2-42569F9AC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8D438C-8D6E-3D8A-644B-DD972B2DB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E6301AE-B4AF-2846-5206-C79D8871F1D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57A4CF6-09EB-9077-DC18-1E6753CF0A27}"/>
              </a:ext>
            </a:extLst>
          </p:cNvPr>
          <p:cNvSpPr>
            <a:spLocks noGrp="1"/>
          </p:cNvSpPr>
          <p:nvPr>
            <p:ph idx="1"/>
          </p:nvPr>
        </p:nvSpPr>
        <p:spPr>
          <a:xfrm>
            <a:off x="441598" y="1590738"/>
            <a:ext cx="11291052" cy="5235249"/>
          </a:xfrm>
        </p:spPr>
        <p:txBody>
          <a:bodyPr anchor="ctr">
            <a:noAutofit/>
          </a:bodyPr>
          <a:lstStyle/>
          <a:p>
            <a:pPr marL="1470025" indent="-1470025" algn="l">
              <a:buNone/>
            </a:pPr>
            <a:r>
              <a:rPr lang="pl-PL" b="1" i="0" u="none" strike="noStrike">
                <a:solidFill>
                  <a:srgbClr val="000000"/>
                </a:solidFill>
                <a:effectLst/>
                <a:latin typeface="Inter"/>
              </a:rPr>
              <a:t>Definicja</a:t>
            </a:r>
            <a:r>
              <a:rPr lang="pl-PL" b="0" i="0" u="none" strike="noStrike">
                <a:solidFill>
                  <a:srgbClr val="000000"/>
                </a:solidFill>
                <a:effectLst/>
                <a:latin typeface="Inter"/>
              </a:rPr>
              <a:t>: Optoelektronika to dział elektroniki zajmujący się interakcją promieniowania elektromagnetycznego z elektroniką.</a:t>
            </a:r>
          </a:p>
          <a:p>
            <a:pPr marL="1470025" indent="-1470025" algn="l">
              <a:buNone/>
            </a:pPr>
            <a:endParaRPr lang="pl-PL" b="0" i="0" u="none" strike="noStrike">
              <a:solidFill>
                <a:srgbClr val="000000"/>
              </a:solidFill>
              <a:effectLst/>
              <a:latin typeface="Inter"/>
            </a:endParaRPr>
          </a:p>
          <a:p>
            <a:pPr marL="1470025" indent="-1470025" algn="l">
              <a:buNone/>
            </a:pPr>
            <a:r>
              <a:rPr lang="pl-PL" b="1" i="0" u="none" strike="noStrike">
                <a:solidFill>
                  <a:srgbClr val="000000"/>
                </a:solidFill>
                <a:effectLst/>
                <a:latin typeface="Inter"/>
              </a:rPr>
              <a:t>Zakres</a:t>
            </a:r>
            <a:r>
              <a:rPr lang="pl-PL" b="0" i="0" u="none" strike="noStrike">
                <a:solidFill>
                  <a:srgbClr val="000000"/>
                </a:solidFill>
                <a:effectLst/>
                <a:latin typeface="Inter"/>
              </a:rPr>
              <a:t>: Obejmuje promieniowanie w zakresie widzialnym, nadfioletowym i podczerwonym.</a:t>
            </a:r>
          </a:p>
          <a:p>
            <a:pPr marL="1470025" indent="-1470025" algn="l">
              <a:buNone/>
            </a:pPr>
            <a:endParaRPr lang="pl-PL" b="0" i="0" u="none" strike="noStrike">
              <a:solidFill>
                <a:srgbClr val="000000"/>
              </a:solidFill>
              <a:effectLst/>
              <a:latin typeface="Inter"/>
            </a:endParaRPr>
          </a:p>
          <a:p>
            <a:pPr marL="1470025" indent="-1470025" algn="l">
              <a:buNone/>
            </a:pPr>
            <a:r>
              <a:rPr lang="pl-PL" b="1" i="0" u="none" strike="noStrike">
                <a:solidFill>
                  <a:srgbClr val="000000"/>
                </a:solidFill>
                <a:effectLst/>
                <a:latin typeface="Inter"/>
              </a:rPr>
              <a:t>Zastosowanie</a:t>
            </a:r>
            <a:r>
              <a:rPr lang="pl-PL" b="0" i="0" u="none" strike="noStrike">
                <a:solidFill>
                  <a:srgbClr val="000000"/>
                </a:solidFill>
                <a:effectLst/>
                <a:latin typeface="Inter"/>
              </a:rPr>
              <a:t>: Przetwarzanie sygnałów elektrycznych na sygnały optyczne oraz odwrotnie.</a:t>
            </a:r>
          </a:p>
        </p:txBody>
      </p:sp>
      <p:sp>
        <p:nvSpPr>
          <p:cNvPr id="6" name="Tytuł 1">
            <a:extLst>
              <a:ext uri="{FF2B5EF4-FFF2-40B4-BE49-F238E27FC236}">
                <a16:creationId xmlns:a16="http://schemas.microsoft.com/office/drawing/2014/main" id="{B23A6377-CD5F-B6BC-7C20-B85EA79B76E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Optoelektronika</a:t>
            </a:r>
          </a:p>
        </p:txBody>
      </p:sp>
      <p:sp>
        <p:nvSpPr>
          <p:cNvPr id="7" name="Rectangle 2">
            <a:extLst>
              <a:ext uri="{FF2B5EF4-FFF2-40B4-BE49-F238E27FC236}">
                <a16:creationId xmlns:a16="http://schemas.microsoft.com/office/drawing/2014/main" id="{0FDC8C7E-0484-231B-C05F-A179A22CE1F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92579809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31E37C-7B1A-C27A-65BC-C3CBAD186D7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19D5895-43F6-14BE-DD9B-97C94ECBE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2BD2006-57BF-631D-09A0-A534C1A57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D90F9FC-1182-FAEA-3692-0EE6C7DDF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3F50674-1FC2-91AA-08F1-C957FCB9F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B540BD4-786E-68AD-AE1D-C9445E0A0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ADDFBF9-0823-FD64-7072-790BE795D0F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812106DF-7252-6FD1-2A39-943787EB68DC}"/>
              </a:ext>
            </a:extLst>
          </p:cNvPr>
          <p:cNvSpPr>
            <a:spLocks noGrp="1"/>
          </p:cNvSpPr>
          <p:nvPr>
            <p:ph idx="1"/>
          </p:nvPr>
        </p:nvSpPr>
        <p:spPr>
          <a:xfrm>
            <a:off x="441598" y="1590738"/>
            <a:ext cx="11291052" cy="5235249"/>
          </a:xfrm>
        </p:spPr>
        <p:txBody>
          <a:bodyPr anchor="ctr">
            <a:noAutofit/>
          </a:bodyPr>
          <a:lstStyle/>
          <a:p>
            <a:pPr marL="1470025" indent="-1470025" algn="l">
              <a:buNone/>
            </a:pPr>
            <a:r>
              <a:rPr lang="pl-PL" b="1" i="0" u="none" strike="noStrike">
                <a:solidFill>
                  <a:srgbClr val="000000"/>
                </a:solidFill>
                <a:effectLst/>
                <a:latin typeface="Inter"/>
              </a:rPr>
              <a:t>Definicja</a:t>
            </a:r>
            <a:r>
              <a:rPr lang="pl-PL" b="0" i="0" u="none" strike="noStrike">
                <a:solidFill>
                  <a:srgbClr val="000000"/>
                </a:solidFill>
                <a:effectLst/>
                <a:latin typeface="Inter"/>
              </a:rPr>
              <a:t>: Optoelektronika to dział elektroniki zajmujący się interakcją promieniowania elektromagnetycznego z elektroniką.</a:t>
            </a:r>
          </a:p>
          <a:p>
            <a:pPr marL="1470025" indent="-1470025" algn="l">
              <a:buNone/>
            </a:pPr>
            <a:endParaRPr lang="pl-PL" b="0" i="0" u="none" strike="noStrike">
              <a:solidFill>
                <a:srgbClr val="000000"/>
              </a:solidFill>
              <a:effectLst/>
              <a:latin typeface="Inter"/>
            </a:endParaRPr>
          </a:p>
          <a:p>
            <a:pPr marL="1470025" indent="-1470025" algn="l">
              <a:buNone/>
            </a:pPr>
            <a:r>
              <a:rPr lang="pl-PL" b="1" i="0" u="none" strike="noStrike">
                <a:solidFill>
                  <a:srgbClr val="000000"/>
                </a:solidFill>
                <a:effectLst/>
                <a:latin typeface="Inter"/>
              </a:rPr>
              <a:t>Zakres</a:t>
            </a:r>
            <a:r>
              <a:rPr lang="pl-PL" b="0" i="0" u="none" strike="noStrike">
                <a:solidFill>
                  <a:srgbClr val="000000"/>
                </a:solidFill>
                <a:effectLst/>
                <a:latin typeface="Inter"/>
              </a:rPr>
              <a:t>: Obejmuje promieniowanie w zakresie widzialnym, nadfioletowym i podczerwonym.</a:t>
            </a:r>
          </a:p>
          <a:p>
            <a:pPr marL="1470025" indent="-1470025" algn="l">
              <a:buNone/>
            </a:pPr>
            <a:endParaRPr lang="pl-PL" b="0" i="0" u="none" strike="noStrike">
              <a:solidFill>
                <a:srgbClr val="000000"/>
              </a:solidFill>
              <a:effectLst/>
              <a:latin typeface="Inter"/>
            </a:endParaRPr>
          </a:p>
          <a:p>
            <a:pPr marL="1470025" indent="-1470025" algn="l">
              <a:buNone/>
            </a:pPr>
            <a:r>
              <a:rPr lang="pl-PL" b="1" i="0" u="none" strike="noStrike">
                <a:solidFill>
                  <a:srgbClr val="000000"/>
                </a:solidFill>
                <a:effectLst/>
                <a:latin typeface="Inter"/>
              </a:rPr>
              <a:t>Zastosowanie</a:t>
            </a:r>
            <a:r>
              <a:rPr lang="pl-PL" b="0" i="0" u="none" strike="noStrike">
                <a:solidFill>
                  <a:srgbClr val="000000"/>
                </a:solidFill>
                <a:effectLst/>
                <a:latin typeface="Inter"/>
              </a:rPr>
              <a:t>: Przetwarzanie sygnałów elektrycznych na sygnały optyczne oraz odwrotnie.</a:t>
            </a:r>
          </a:p>
        </p:txBody>
      </p:sp>
      <p:sp>
        <p:nvSpPr>
          <p:cNvPr id="6" name="Tytuł 1">
            <a:extLst>
              <a:ext uri="{FF2B5EF4-FFF2-40B4-BE49-F238E27FC236}">
                <a16:creationId xmlns:a16="http://schemas.microsoft.com/office/drawing/2014/main" id="{B3031255-3D7A-CFB6-EB10-757445EA67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Promieniowanie </a:t>
            </a:r>
          </a:p>
        </p:txBody>
      </p:sp>
      <p:sp>
        <p:nvSpPr>
          <p:cNvPr id="7" name="Rectangle 2">
            <a:extLst>
              <a:ext uri="{FF2B5EF4-FFF2-40B4-BE49-F238E27FC236}">
                <a16:creationId xmlns:a16="http://schemas.microsoft.com/office/drawing/2014/main" id="{2172D645-A9B5-A803-6FFF-18E563F601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82468925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1AC383-CB30-6E1D-6EB3-B321DA5258B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0064A53-611E-AEA1-94D7-3E9890E89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E626794-4D60-BF78-DC6D-501C84097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C6D95A0-76B2-24EA-E5D7-8846F6BFE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D9B1388-586D-3EE6-3CD9-D0F0DB933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948AA0F-AD8E-3AF1-A343-869255AFC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33A3CA5-78DC-2CA3-8C30-53CE1035773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A52CD175-3B51-DA8D-F65C-BF4E298792BA}"/>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Długości fal</a:t>
            </a:r>
            <a:r>
              <a:rPr lang="pl-PL" b="0" i="0" u="none" strike="noStrike">
                <a:solidFill>
                  <a:srgbClr val="000000"/>
                </a:solidFill>
                <a:effectLst/>
                <a:latin typeface="Inter"/>
              </a:rPr>
              <a:t>: </a:t>
            </a:r>
          </a:p>
          <a:p>
            <a:pPr algn="l">
              <a:buFont typeface="Arial" panose="020B0604020202020204" pitchFamily="34" charset="0"/>
              <a:buChar char="•"/>
            </a:pPr>
            <a:r>
              <a:rPr lang="pl-PL" b="1" i="0" u="none" strike="noStrike">
                <a:solidFill>
                  <a:srgbClr val="000000"/>
                </a:solidFill>
                <a:effectLst/>
                <a:latin typeface="Inter"/>
              </a:rPr>
              <a:t>Nadfiolet</a:t>
            </a:r>
            <a:r>
              <a:rPr lang="pl-PL" b="0" i="0" u="none" strike="noStrike">
                <a:solidFill>
                  <a:srgbClr val="000000"/>
                </a:solidFill>
                <a:effectLst/>
                <a:latin typeface="Inter"/>
              </a:rPr>
              <a:t>: 1 </a:t>
            </a:r>
            <a:r>
              <a:rPr lang="pl-PL" b="0" i="0" u="none" strike="noStrike" err="1">
                <a:solidFill>
                  <a:srgbClr val="000000"/>
                </a:solidFill>
                <a:effectLst/>
                <a:latin typeface="Inter"/>
              </a:rPr>
              <a:t>nm</a:t>
            </a:r>
            <a:r>
              <a:rPr lang="pl-PL" b="0" i="0" u="none" strike="noStrike">
                <a:solidFill>
                  <a:srgbClr val="000000"/>
                </a:solidFill>
                <a:effectLst/>
                <a:latin typeface="Inter"/>
              </a:rPr>
              <a:t> - 380 </a:t>
            </a:r>
            <a:r>
              <a:rPr lang="pl-PL" b="0" i="0" u="none" strike="noStrike" err="1">
                <a:solidFill>
                  <a:srgbClr val="000000"/>
                </a:solidFill>
                <a:effectLst/>
                <a:latin typeface="Inter"/>
              </a:rPr>
              <a:t>nm</a:t>
            </a: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Widzialne</a:t>
            </a:r>
            <a:r>
              <a:rPr lang="pl-PL" b="0" i="0" u="none" strike="noStrike">
                <a:solidFill>
                  <a:srgbClr val="000000"/>
                </a:solidFill>
                <a:effectLst/>
                <a:latin typeface="Inter"/>
              </a:rPr>
              <a:t>: 380 </a:t>
            </a:r>
            <a:r>
              <a:rPr lang="pl-PL" b="0" i="0" u="none" strike="noStrike" err="1">
                <a:solidFill>
                  <a:srgbClr val="000000"/>
                </a:solidFill>
                <a:effectLst/>
                <a:latin typeface="Inter"/>
              </a:rPr>
              <a:t>nm</a:t>
            </a:r>
            <a:r>
              <a:rPr lang="pl-PL" b="0" i="0" u="none" strike="noStrike">
                <a:solidFill>
                  <a:srgbClr val="000000"/>
                </a:solidFill>
                <a:effectLst/>
                <a:latin typeface="Inter"/>
              </a:rPr>
              <a:t> - 800 </a:t>
            </a:r>
            <a:r>
              <a:rPr lang="pl-PL" b="0" i="0" u="none" strike="noStrike" err="1">
                <a:solidFill>
                  <a:srgbClr val="000000"/>
                </a:solidFill>
                <a:effectLst/>
                <a:latin typeface="Inter"/>
              </a:rPr>
              <a:t>nm</a:t>
            </a: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Podczerwień</a:t>
            </a:r>
            <a:r>
              <a:rPr lang="pl-PL" b="0" i="0" u="none" strike="noStrike">
                <a:solidFill>
                  <a:srgbClr val="000000"/>
                </a:solidFill>
                <a:effectLst/>
                <a:latin typeface="Inter"/>
              </a:rPr>
              <a:t>: 780 </a:t>
            </a:r>
            <a:r>
              <a:rPr lang="pl-PL" b="0" i="0" u="none" strike="noStrike" err="1">
                <a:solidFill>
                  <a:srgbClr val="000000"/>
                </a:solidFill>
                <a:effectLst/>
                <a:latin typeface="Inter"/>
              </a:rPr>
              <a:t>nm</a:t>
            </a:r>
            <a:r>
              <a:rPr lang="pl-PL" b="0" i="0" u="none" strike="noStrike">
                <a:solidFill>
                  <a:srgbClr val="000000"/>
                </a:solidFill>
                <a:effectLst/>
                <a:latin typeface="Inter"/>
              </a:rPr>
              <a:t> - 1 mm</a:t>
            </a:r>
          </a:p>
          <a:p>
            <a:pPr algn="l">
              <a:buFont typeface="Arial" panose="020B0604020202020204" pitchFamily="34" charset="0"/>
              <a:buChar char="•"/>
            </a:pPr>
            <a:endParaRPr lang="pl-PL">
              <a:solidFill>
                <a:srgbClr val="000000"/>
              </a:solidFill>
              <a:latin typeface="Inter"/>
            </a:endParaRPr>
          </a:p>
          <a:p>
            <a:pPr marL="0" indent="0" algn="l">
              <a:buNone/>
            </a:pPr>
            <a:r>
              <a:rPr lang="pl-PL">
                <a:solidFill>
                  <a:srgbClr val="000000"/>
                </a:solidFill>
                <a:latin typeface="Inter"/>
              </a:rPr>
              <a:t>Prędkość światła w próżni: </a:t>
            </a:r>
          </a:p>
          <a:p>
            <a:pPr marL="0" indent="0" algn="l">
              <a:buNone/>
            </a:pPr>
            <a:r>
              <a:rPr lang="pl-PL">
                <a:solidFill>
                  <a:srgbClr val="000000"/>
                </a:solidFill>
                <a:latin typeface="Inter"/>
              </a:rPr>
              <a:t>300 000 000 m/s = 300 000 km/s = 1 080 000 000 km/h</a:t>
            </a:r>
          </a:p>
          <a:p>
            <a:pPr marL="0" indent="0" algn="l">
              <a:buNone/>
            </a:pPr>
            <a:r>
              <a:rPr lang="pl-PL" b="0" i="0" u="none" strike="noStrike">
                <a:solidFill>
                  <a:srgbClr val="000000"/>
                </a:solidFill>
                <a:effectLst/>
                <a:latin typeface="Inter"/>
              </a:rPr>
              <a:t>Mas</a:t>
            </a:r>
            <a:r>
              <a:rPr lang="pl-PL">
                <a:solidFill>
                  <a:srgbClr val="000000"/>
                </a:solidFill>
                <a:latin typeface="Inter"/>
              </a:rPr>
              <a:t>a pojedynczego fotonu: 3.8 x 10</a:t>
            </a:r>
            <a:r>
              <a:rPr lang="pl-PL" baseline="30000">
                <a:solidFill>
                  <a:srgbClr val="000000"/>
                </a:solidFill>
                <a:latin typeface="Inter"/>
              </a:rPr>
              <a:t>-36</a:t>
            </a:r>
            <a:r>
              <a:rPr lang="pl-PL">
                <a:solidFill>
                  <a:srgbClr val="000000"/>
                </a:solidFill>
                <a:latin typeface="Inter"/>
              </a:rPr>
              <a:t> g</a:t>
            </a:r>
          </a:p>
          <a:p>
            <a:pPr marL="0" indent="0" algn="l">
              <a:buNone/>
            </a:pPr>
            <a:r>
              <a:rPr lang="pl-PL" b="0" i="0" u="none" strike="noStrike">
                <a:solidFill>
                  <a:srgbClr val="000000"/>
                </a:solidFill>
                <a:effectLst/>
                <a:latin typeface="Inter"/>
              </a:rPr>
              <a:t>E</a:t>
            </a:r>
            <a:r>
              <a:rPr lang="pl-PL">
                <a:solidFill>
                  <a:srgbClr val="000000"/>
                </a:solidFill>
                <a:latin typeface="Inter"/>
              </a:rPr>
              <a:t>nergia (promieniowania) jednego fotonu: 33 x 10</a:t>
            </a:r>
            <a:r>
              <a:rPr lang="pl-PL" baseline="30000">
                <a:solidFill>
                  <a:srgbClr val="000000"/>
                </a:solidFill>
                <a:latin typeface="Inter"/>
              </a:rPr>
              <a:t>-20</a:t>
            </a:r>
            <a:r>
              <a:rPr lang="pl-PL">
                <a:solidFill>
                  <a:srgbClr val="000000"/>
                </a:solidFill>
                <a:latin typeface="Inter"/>
              </a:rPr>
              <a:t> J (</a:t>
            </a:r>
            <a:r>
              <a:rPr lang="pl-PL" err="1">
                <a:solidFill>
                  <a:srgbClr val="000000"/>
                </a:solidFill>
                <a:latin typeface="Inter"/>
              </a:rPr>
              <a:t>Ws</a:t>
            </a:r>
            <a:r>
              <a:rPr lang="pl-PL">
                <a:solidFill>
                  <a:srgbClr val="000000"/>
                </a:solidFill>
                <a:latin typeface="Inter"/>
              </a:rPr>
              <a:t>)</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0A9F80A4-D75B-6257-DD09-398469CFF4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Zakres Promieniowania Elektromagnetycznego </a:t>
            </a:r>
          </a:p>
        </p:txBody>
      </p:sp>
      <p:sp>
        <p:nvSpPr>
          <p:cNvPr id="7" name="Rectangle 2">
            <a:extLst>
              <a:ext uri="{FF2B5EF4-FFF2-40B4-BE49-F238E27FC236}">
                <a16:creationId xmlns:a16="http://schemas.microsoft.com/office/drawing/2014/main" id="{D14C55C0-2688-9D97-1A1B-438D9DDDE27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0384996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7736EB-CBE0-7300-5482-FADE899DB7D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5E4D85C-AE87-1583-43AF-88F282EC8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8DEB080-B9EC-5BAA-305E-B1C179FDD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263E586-0B27-8BB3-7A99-5577BABD59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AC1F675-78BB-8E3C-2ABA-78496AC50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636FB61-54DE-6E20-2B8E-9E2A1FEDF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9DFFD95-98E9-894B-1588-9874393C5C5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0685FB4-57DE-1988-44DA-674216559837}"/>
              </a:ext>
            </a:extLst>
          </p:cNvPr>
          <p:cNvSpPr>
            <a:spLocks noGrp="1"/>
          </p:cNvSpPr>
          <p:nvPr>
            <p:ph idx="1"/>
          </p:nvPr>
        </p:nvSpPr>
        <p:spPr>
          <a:xfrm>
            <a:off x="441598" y="1891969"/>
            <a:ext cx="11291052" cy="4934018"/>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Zakres długości fal</a:t>
            </a:r>
            <a:r>
              <a:rPr lang="pl-PL" b="0" i="0" u="none" strike="noStrike">
                <a:solidFill>
                  <a:srgbClr val="000000"/>
                </a:solidFill>
                <a:effectLst/>
                <a:latin typeface="Inter"/>
              </a:rPr>
              <a:t>: 100 </a:t>
            </a:r>
            <a:r>
              <a:rPr lang="pl-PL" b="0" i="0" u="none" strike="noStrike" err="1">
                <a:solidFill>
                  <a:srgbClr val="000000"/>
                </a:solidFill>
                <a:effectLst/>
                <a:latin typeface="Inter"/>
              </a:rPr>
              <a:t>nm</a:t>
            </a:r>
            <a:r>
              <a:rPr lang="pl-PL" b="0" i="0" u="none" strike="noStrike">
                <a:solidFill>
                  <a:srgbClr val="000000"/>
                </a:solidFill>
                <a:effectLst/>
                <a:latin typeface="Inter"/>
              </a:rPr>
              <a:t> - 10,000 </a:t>
            </a:r>
            <a:r>
              <a:rPr lang="pl-PL" b="0" i="0" u="none" strike="noStrike" err="1">
                <a:solidFill>
                  <a:srgbClr val="000000"/>
                </a:solidFill>
                <a:effectLst/>
                <a:latin typeface="Inter"/>
              </a:rPr>
              <a:t>nm</a:t>
            </a: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Zawartość energii</a:t>
            </a:r>
            <a:r>
              <a:rPr lang="pl-PL" b="0" i="0" u="none" strike="noStrike">
                <a:solidFill>
                  <a:srgbClr val="000000"/>
                </a:solidFill>
                <a:effectLst/>
                <a:latin typeface="Inter"/>
              </a:rPr>
              <a:t>:</a:t>
            </a:r>
          </a:p>
          <a:p>
            <a:pPr marL="742950" lvl="1" indent="-285750" algn="l">
              <a:buFont typeface="Arial" panose="020B0604020202020204" pitchFamily="34" charset="0"/>
              <a:buChar char="•"/>
            </a:pPr>
            <a:r>
              <a:rPr lang="pl-PL" b="0" i="0" u="none" strike="noStrike">
                <a:solidFill>
                  <a:srgbClr val="000000"/>
                </a:solidFill>
                <a:effectLst/>
                <a:latin typeface="Inter"/>
              </a:rPr>
              <a:t>Widzialne: 46%</a:t>
            </a:r>
          </a:p>
          <a:p>
            <a:pPr marL="742950" lvl="1" indent="-285750" algn="l">
              <a:buFont typeface="Arial" panose="020B0604020202020204" pitchFamily="34" charset="0"/>
              <a:buChar char="•"/>
            </a:pPr>
            <a:r>
              <a:rPr lang="pl-PL" b="0" i="0" u="none" strike="noStrike">
                <a:solidFill>
                  <a:srgbClr val="000000"/>
                </a:solidFill>
                <a:effectLst/>
                <a:latin typeface="Inter"/>
              </a:rPr>
              <a:t>Podczerwień: 47%</a:t>
            </a:r>
          </a:p>
          <a:p>
            <a:pPr marL="742950" lvl="1" indent="-285750" algn="l">
              <a:buFont typeface="Arial" panose="020B0604020202020204" pitchFamily="34" charset="0"/>
              <a:buChar char="•"/>
            </a:pPr>
            <a:r>
              <a:rPr lang="pl-PL" b="0" i="0" u="none" strike="noStrike">
                <a:solidFill>
                  <a:srgbClr val="000000"/>
                </a:solidFill>
                <a:effectLst/>
                <a:latin typeface="Inter"/>
              </a:rPr>
              <a:t>Nadfiolet: 7%</a:t>
            </a:r>
          </a:p>
          <a:p>
            <a:pPr marL="742950" lvl="1" indent="-285750"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err="1">
                <a:solidFill>
                  <a:srgbClr val="000000"/>
                </a:solidFill>
                <a:effectLst/>
                <a:latin typeface="Inter"/>
              </a:rPr>
              <a:t>Egzytancja</a:t>
            </a:r>
            <a:r>
              <a:rPr lang="pl-PL" b="1" i="0" u="none" strike="noStrike">
                <a:solidFill>
                  <a:srgbClr val="000000"/>
                </a:solidFill>
                <a:effectLst/>
                <a:latin typeface="Inter"/>
              </a:rPr>
              <a:t> energetyczna</a:t>
            </a:r>
            <a:r>
              <a:rPr lang="pl-PL" b="0" i="0" u="none" strike="noStrike">
                <a:solidFill>
                  <a:srgbClr val="000000"/>
                </a:solidFill>
                <a:effectLst/>
                <a:latin typeface="Inter"/>
              </a:rPr>
              <a:t>: Zmienia się w zależności od warunków atmosferycznych i wysokości słońca nad horyzontem.</a:t>
            </a:r>
          </a:p>
          <a:p>
            <a:r>
              <a:rPr lang="pl-PL" b="1" i="0" u="none" strike="noStrike">
                <a:solidFill>
                  <a:srgbClr val="000000"/>
                </a:solidFill>
                <a:effectLst/>
                <a:latin typeface="Inter"/>
              </a:rPr>
              <a:t>Strumień świetlny </a:t>
            </a:r>
            <a:r>
              <a:rPr lang="pl-PL" b="0" i="0" u="none" strike="noStrike">
                <a:solidFill>
                  <a:srgbClr val="000000"/>
                </a:solidFill>
                <a:effectLst/>
                <a:latin typeface="Inter"/>
              </a:rPr>
              <a:t>to ilość energii emitowanej w postaci światła.</a:t>
            </a:r>
          </a:p>
          <a:p>
            <a:r>
              <a:rPr lang="pl-PL" b="1" i="0" u="none" strike="noStrike">
                <a:solidFill>
                  <a:srgbClr val="000000"/>
                </a:solidFill>
                <a:effectLst/>
                <a:latin typeface="Inter"/>
              </a:rPr>
              <a:t>Strumień energetyczny </a:t>
            </a:r>
            <a:r>
              <a:rPr lang="pl-PL" b="0" i="0" u="none" strike="noStrike">
                <a:solidFill>
                  <a:srgbClr val="000000"/>
                </a:solidFill>
                <a:effectLst/>
                <a:latin typeface="Inter"/>
              </a:rPr>
              <a:t>jest powiązany z właściwościami widma promieniowania.</a:t>
            </a:r>
          </a:p>
          <a:p>
            <a:pPr marL="0" indent="0" algn="l">
              <a:buNone/>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0FCFAAA2-A741-EBDD-7A11-024FF547401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Promieniowanie słoneczne</a:t>
            </a:r>
          </a:p>
        </p:txBody>
      </p:sp>
      <p:sp>
        <p:nvSpPr>
          <p:cNvPr id="7" name="Rectangle 2">
            <a:extLst>
              <a:ext uri="{FF2B5EF4-FFF2-40B4-BE49-F238E27FC236}">
                <a16:creationId xmlns:a16="http://schemas.microsoft.com/office/drawing/2014/main" id="{8C9E4E6A-183F-DA06-DCDB-975F5CED41E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58637367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535E32-9A4A-D3B7-413B-8F62D714585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C4A668B-BBE1-B40F-F2AC-6B35CCF44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1074E87-CB74-E743-3E97-072FF7E6A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D643B8E-BEEC-04BC-0614-00D6088E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4D38BF2-02DC-2795-2D01-6F98AE21B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F416877-B563-FFE8-86CD-2DF1879E8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DC2091E-054A-F8A5-895A-F5C4FDD28A5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71FBB40-03F5-2AA8-01CB-89D4B590F6FF}"/>
              </a:ext>
            </a:extLst>
          </p:cNvPr>
          <p:cNvSpPr>
            <a:spLocks noGrp="1"/>
          </p:cNvSpPr>
          <p:nvPr>
            <p:ph idx="1"/>
          </p:nvPr>
        </p:nvSpPr>
        <p:spPr>
          <a:xfrm>
            <a:off x="441598" y="1590738"/>
            <a:ext cx="11291052" cy="5235249"/>
          </a:xfrm>
        </p:spPr>
        <p:txBody>
          <a:bodyPr anchor="ctr">
            <a:noAutofit/>
          </a:bodyPr>
          <a:lstStyle/>
          <a:p>
            <a:pPr marL="0" indent="0" algn="l">
              <a:buNone/>
            </a:pPr>
            <a:r>
              <a:rPr lang="pl-PL" b="0" i="0" u="none" strike="noStrike">
                <a:solidFill>
                  <a:srgbClr val="000000"/>
                </a:solidFill>
                <a:effectLst/>
                <a:latin typeface="Inter"/>
              </a:rPr>
              <a:t>Krzem (Si) to pierwiastek chemiczny, który należy do grupy półmetali. Jest jednym z najważniejszych materiałów w technologii półprzewodnikowej.</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Właściwości chemiczne</a:t>
            </a:r>
            <a:r>
              <a:rPr lang="pl-PL" b="0" i="0" u="none" strike="noStrike">
                <a:solidFill>
                  <a:srgbClr val="000000"/>
                </a:solidFill>
                <a:effectLst/>
                <a:latin typeface="Inter"/>
              </a:rPr>
              <a:t>: Krzem ma wartościowość 4, co oznacza, że na swojej powłoce walencyjnej posiada cztery elektrony. Dzięki temu może tworzyć silne wiązania z innymi atomami, co jest kluczowe w tworzeniu struktur krystalicznych.</a:t>
            </a:r>
          </a:p>
          <a:p>
            <a:pPr algn="l">
              <a:buFont typeface="Arial" panose="020B0604020202020204" pitchFamily="34" charset="0"/>
              <a:buChar char="•"/>
            </a:pPr>
            <a:r>
              <a:rPr lang="pl-PL" b="1" i="0" u="none" strike="noStrike">
                <a:solidFill>
                  <a:srgbClr val="000000"/>
                </a:solidFill>
                <a:effectLst/>
                <a:latin typeface="Inter"/>
              </a:rPr>
              <a:t>Półprzewodnik</a:t>
            </a:r>
            <a:r>
              <a:rPr lang="pl-PL" b="0" i="0" u="none" strike="noStrike">
                <a:solidFill>
                  <a:srgbClr val="000000"/>
                </a:solidFill>
                <a:effectLst/>
                <a:latin typeface="Inter"/>
              </a:rPr>
              <a:t>: Materiał półprzewodnikowy ma właściwości elektryczne pośrednie między przewodnikami (jak miedź) a izolatorami (jak guma). Oznacza to, że krzem nie przewodzi prądu tak dobrze jak metal, ale lepiej niż izolator.</a:t>
            </a:r>
          </a:p>
        </p:txBody>
      </p:sp>
      <p:sp>
        <p:nvSpPr>
          <p:cNvPr id="6" name="Tytuł 1">
            <a:extLst>
              <a:ext uri="{FF2B5EF4-FFF2-40B4-BE49-F238E27FC236}">
                <a16:creationId xmlns:a16="http://schemas.microsoft.com/office/drawing/2014/main" id="{EB0BB5A1-0782-FC28-094C-0B1187ED71A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krzem</a:t>
            </a:r>
          </a:p>
        </p:txBody>
      </p:sp>
      <p:sp>
        <p:nvSpPr>
          <p:cNvPr id="7" name="Rectangle 2">
            <a:extLst>
              <a:ext uri="{FF2B5EF4-FFF2-40B4-BE49-F238E27FC236}">
                <a16:creationId xmlns:a16="http://schemas.microsoft.com/office/drawing/2014/main" id="{88F492C6-56AF-2899-6BE3-675FCF910E8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70111321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EBF227-0D11-E3E4-17A7-1A8540DBF30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5DC061-52EC-3F4C-32CB-344A31A6D7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0A24A85-F5BA-85EA-4A76-65C3A3B41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738CD56-1C3A-60FD-E578-D1F44D0F4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6803D8-936A-8A65-6A0E-79AC7FA2D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4CF5BD2-D229-E84F-D76A-37846FD01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4A15DF0-6550-8A93-D14A-CE08B4ACFA5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64EEE1A7-4A39-6B79-D9A9-E8FD75DEFE31}"/>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Półprzewodniki</a:t>
            </a:r>
            <a:r>
              <a:rPr lang="pl-PL" b="0" i="0" u="none" strike="noStrike">
                <a:solidFill>
                  <a:srgbClr val="000000"/>
                </a:solidFill>
                <a:effectLst/>
                <a:latin typeface="Inter"/>
              </a:rPr>
              <a:t>: To materiały, które mogą przewodzić prąd elektryczny w odpowiednich warunkach. Mają ograniczoną liczbę wolnych elektronów, co sprawia, że ich przewodnictwo można kontrolować.</a:t>
            </a:r>
          </a:p>
          <a:p>
            <a:pPr marL="0" indent="0" algn="l">
              <a:buNone/>
            </a:pPr>
            <a:r>
              <a:rPr lang="pl-PL" b="1" i="0" u="none" strike="noStrike">
                <a:solidFill>
                  <a:srgbClr val="000000"/>
                </a:solidFill>
                <a:effectLst/>
                <a:latin typeface="Inter"/>
              </a:rPr>
              <a:t>Sieć krystaliczna</a:t>
            </a:r>
            <a:r>
              <a:rPr lang="pl-PL" b="0" i="0" u="none" strike="noStrike">
                <a:solidFill>
                  <a:srgbClr val="000000"/>
                </a:solidFill>
                <a:effectLst/>
                <a:latin typeface="Inter"/>
              </a:rPr>
              <a:t>: W krzemie atomy są uporządkowane w regularną sieć krystaliczną, co ogranicza ruch elektronów. W takich strukturach, aby przewodnictwo mogło zachodzić, konieczne jest wprowadzenie „domieszek” (atomów innych pierwiastków).</a:t>
            </a:r>
          </a:p>
          <a:p>
            <a:pPr marL="0" indent="0" algn="l">
              <a:buNone/>
            </a:pPr>
            <a:r>
              <a:rPr lang="pl-PL" b="1" i="0" u="none" strike="noStrike">
                <a:solidFill>
                  <a:srgbClr val="000000"/>
                </a:solidFill>
                <a:effectLst/>
                <a:latin typeface="Inter"/>
              </a:rPr>
              <a:t>Przewodnictwo</a:t>
            </a:r>
            <a:r>
              <a:rPr lang="pl-PL" b="0" i="0" u="none" strike="noStrike">
                <a:solidFill>
                  <a:srgbClr val="000000"/>
                </a:solidFill>
                <a:effectLst/>
                <a:latin typeface="Inter"/>
              </a:rPr>
              <a:t>: Zjawisko to zachodzi, gdy pod wpływem pola elektrycznego lub cieplnych drgań sieci krystalicznej, ładunki elektryczne mogą się przemieszczać.</a:t>
            </a:r>
          </a:p>
        </p:txBody>
      </p:sp>
      <p:sp>
        <p:nvSpPr>
          <p:cNvPr id="6" name="Tytuł 1">
            <a:extLst>
              <a:ext uri="{FF2B5EF4-FFF2-40B4-BE49-F238E27FC236}">
                <a16:creationId xmlns:a16="http://schemas.microsoft.com/office/drawing/2014/main" id="{C5F60A20-E1B3-0B7B-C44A-ECFD8CAC87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półprzewodniki</a:t>
            </a:r>
          </a:p>
        </p:txBody>
      </p:sp>
      <p:sp>
        <p:nvSpPr>
          <p:cNvPr id="7" name="Rectangle 2">
            <a:extLst>
              <a:ext uri="{FF2B5EF4-FFF2-40B4-BE49-F238E27FC236}">
                <a16:creationId xmlns:a16="http://schemas.microsoft.com/office/drawing/2014/main" id="{567C577A-AB3E-77FA-93CC-C1E21089CB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49898242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EAF7CF-67FD-BA33-0450-F306839D9F7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3B35516-F928-62A2-AAC6-6126E957F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1949C79-AADB-347F-2129-3E31373FD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6719290-2812-8D75-F2DD-F5E6F8E61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8F6868-E91C-1E1C-EF11-85B929BACD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4267B9-C100-28A1-CF11-24DA7C054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3701DDC-149E-4036-A88C-9E53CAD701B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CEA1310-68C4-95C9-A731-3027EE917B4C}"/>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Półprzewodniki samoistne</a:t>
            </a:r>
            <a:r>
              <a:rPr lang="pl-PL" b="0" i="0" u="none" strike="noStrike">
                <a:solidFill>
                  <a:srgbClr val="000000"/>
                </a:solidFill>
                <a:effectLst/>
                <a:latin typeface="Inter"/>
              </a:rPr>
              <a:t>: Krzem stanowi przykład półprzewodnika samoistnego, który w naturalny sposób wykazuje ograniczone przewodnictwo.</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Domieszkowanie</a:t>
            </a:r>
            <a:r>
              <a:rPr lang="pl-PL" b="0" i="0" u="none" strike="noStrike">
                <a:solidFill>
                  <a:srgbClr val="000000"/>
                </a:solidFill>
                <a:effectLst/>
                <a:latin typeface="Inter"/>
              </a:rPr>
              <a:t>: Dodanie atomów innych pierwiastków do krzemu może znacząco zmienić jego właściwości:</a:t>
            </a:r>
          </a:p>
          <a:p>
            <a:pPr marL="742950" lvl="1" indent="-285750" algn="l">
              <a:buFont typeface="Arial" panose="020B0604020202020204" pitchFamily="34" charset="0"/>
              <a:buChar char="•"/>
            </a:pPr>
            <a:r>
              <a:rPr lang="pl-PL" b="1" i="0" u="none" strike="noStrike">
                <a:solidFill>
                  <a:srgbClr val="000000"/>
                </a:solidFill>
                <a:effectLst/>
                <a:latin typeface="Inter"/>
              </a:rPr>
              <a:t>Typ n</a:t>
            </a:r>
            <a:r>
              <a:rPr lang="pl-PL" b="0" i="0" u="none" strike="noStrike">
                <a:solidFill>
                  <a:srgbClr val="000000"/>
                </a:solidFill>
                <a:effectLst/>
                <a:latin typeface="Inter"/>
              </a:rPr>
              <a:t>: Gdy do krzemu dodany jest fosfor (P) — atom, który ma 5 elektronów walencyjnych. Oznacza to, że w sieci krystalicznej krzemu pojawia się dodatkowy swobodny elektron, co zwiększa przewodnictwo. Stąd nazwa „typ n” (</a:t>
            </a:r>
            <a:r>
              <a:rPr lang="pl-PL" b="0" i="0" u="none" strike="noStrike" err="1">
                <a:solidFill>
                  <a:srgbClr val="000000"/>
                </a:solidFill>
                <a:effectLst/>
                <a:latin typeface="Inter"/>
              </a:rPr>
              <a:t>negative</a:t>
            </a:r>
            <a:r>
              <a:rPr lang="pl-PL" b="0" i="0" u="none" strike="noStrike">
                <a:solidFill>
                  <a:srgbClr val="000000"/>
                </a:solidFill>
                <a:effectLst/>
                <a:latin typeface="Inter"/>
              </a:rPr>
              <a:t>).</a:t>
            </a:r>
          </a:p>
          <a:p>
            <a:pPr marL="742950" lvl="1" indent="-285750" algn="l">
              <a:buFont typeface="Arial" panose="020B0604020202020204" pitchFamily="34" charset="0"/>
              <a:buChar char="•"/>
            </a:pPr>
            <a:r>
              <a:rPr lang="pl-PL" b="1" i="0" u="none" strike="noStrike">
                <a:solidFill>
                  <a:srgbClr val="000000"/>
                </a:solidFill>
                <a:effectLst/>
                <a:latin typeface="Inter"/>
              </a:rPr>
              <a:t>Typ p</a:t>
            </a:r>
            <a:r>
              <a:rPr lang="pl-PL" b="0" i="0" u="none" strike="noStrike">
                <a:solidFill>
                  <a:srgbClr val="000000"/>
                </a:solidFill>
                <a:effectLst/>
                <a:latin typeface="Inter"/>
              </a:rPr>
              <a:t>: W przypadku dodania boru (B), który ma 3 elektrony walencyjne, w strukturze krzemu powstają „dziury” (brakujące elektrony), co również zwiększa przewodnictwo. Taki półprzewodnik nazywany jest „typ p” (</a:t>
            </a:r>
            <a:r>
              <a:rPr lang="pl-PL" b="0" i="0" u="none" strike="noStrike" err="1">
                <a:solidFill>
                  <a:srgbClr val="000000"/>
                </a:solidFill>
                <a:effectLst/>
                <a:latin typeface="Inter"/>
              </a:rPr>
              <a:t>positive</a:t>
            </a:r>
            <a:r>
              <a:rPr lang="pl-PL" b="0" i="0" u="none" strike="noStrike">
                <a:solidFill>
                  <a:srgbClr val="000000"/>
                </a:solidFill>
                <a:effectLst/>
                <a:latin typeface="Inter"/>
              </a:rPr>
              <a:t>).</a:t>
            </a:r>
          </a:p>
        </p:txBody>
      </p:sp>
      <p:sp>
        <p:nvSpPr>
          <p:cNvPr id="6" name="Tytuł 1">
            <a:extLst>
              <a:ext uri="{FF2B5EF4-FFF2-40B4-BE49-F238E27FC236}">
                <a16:creationId xmlns:a16="http://schemas.microsoft.com/office/drawing/2014/main" id="{5350C524-5913-4EF5-A88C-BC8638E5EFE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półprzewodniki</a:t>
            </a:r>
          </a:p>
        </p:txBody>
      </p:sp>
      <p:sp>
        <p:nvSpPr>
          <p:cNvPr id="7" name="Rectangle 2">
            <a:extLst>
              <a:ext uri="{FF2B5EF4-FFF2-40B4-BE49-F238E27FC236}">
                <a16:creationId xmlns:a16="http://schemas.microsoft.com/office/drawing/2014/main" id="{A6FA76FD-2250-FF99-EC0A-9B83CA238AD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45954293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3371D5-D849-2E5F-C75E-21D2600E9E4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F33FEC2-D325-2174-7F1D-9A798B1E1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9619E32-064D-283F-2AED-6ADE379D5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33065A1-ACE1-9956-6658-ABF2C860C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01E5504-7B2B-1A9C-514B-99C817CC0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12C8EFA-CA71-0618-4CDF-E5044B0DA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E9D7825-9CF3-7530-A66C-9E9BC9895C0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67A44E1-9D45-0B89-83E2-44ABD7AE912A}"/>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Definicja</a:t>
            </a:r>
            <a:r>
              <a:rPr lang="pl-PL" b="0" i="0" u="none" strike="noStrike">
                <a:solidFill>
                  <a:srgbClr val="000000"/>
                </a:solidFill>
                <a:effectLst/>
                <a:latin typeface="Inter"/>
              </a:rPr>
              <a:t>: Złącze p-n powstaje, gdy płytki krzemu typu n i p są ze sobą połączone. To złącze jest kluczowe dla działania wielu urządzeń elektronicznych, w tym diod i ogniw fotowoltaicznych.</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Bariera potencjału</a:t>
            </a:r>
            <a:r>
              <a:rPr lang="pl-PL" b="0" i="0" u="none" strike="noStrike">
                <a:solidFill>
                  <a:srgbClr val="000000"/>
                </a:solidFill>
                <a:effectLst/>
                <a:latin typeface="Inter"/>
              </a:rPr>
              <a:t>: W miejscu styku obu warstw tworzy się wewnętrzne pole elektryczne, zwane barierą potencjału. Jest to wynik gromadzenia ładunków elektrycznych o przeciwnych znakach — elektronów z typu n i dziur z typu p.</a:t>
            </a:r>
          </a:p>
        </p:txBody>
      </p:sp>
      <p:sp>
        <p:nvSpPr>
          <p:cNvPr id="6" name="Tytuł 1">
            <a:extLst>
              <a:ext uri="{FF2B5EF4-FFF2-40B4-BE49-F238E27FC236}">
                <a16:creationId xmlns:a16="http://schemas.microsoft.com/office/drawing/2014/main" id="{FA9FBB7E-F540-2266-9D0E-573D2200739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złącze p-n</a:t>
            </a:r>
          </a:p>
        </p:txBody>
      </p:sp>
      <p:sp>
        <p:nvSpPr>
          <p:cNvPr id="7" name="Rectangle 2">
            <a:extLst>
              <a:ext uri="{FF2B5EF4-FFF2-40B4-BE49-F238E27FC236}">
                <a16:creationId xmlns:a16="http://schemas.microsoft.com/office/drawing/2014/main" id="{0BDEE84B-A326-497C-EDCB-18999F0621E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32764169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246115-16F9-A330-05C7-9D91498203B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275DBD8-FA98-348E-6E12-CEA609472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B4A7452-47BE-E0FD-801A-F99BEC1F8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411EF21-3820-37FC-9291-1FDB0C7B1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1BD8CC-E122-B6E8-0D20-A52DAFF26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D3AC084-E6F1-7D54-3DCA-599A92B6A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0488135-DE49-3936-132B-422BC0BA19F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D2A68628-6FDF-D64A-A4A4-897C4FDAD6E9}"/>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Generacja par elektron-dziura</a:t>
            </a:r>
            <a:r>
              <a:rPr lang="pl-PL" b="0" i="0" u="none" strike="noStrike">
                <a:solidFill>
                  <a:srgbClr val="000000"/>
                </a:solidFill>
                <a:effectLst/>
                <a:latin typeface="Inter"/>
              </a:rPr>
              <a:t>: Kiedy złącze p-n jest oświetlane, fotony o odpowiedniej energii mogą generować pary elektron-dziura. Energia fotonów musi być większa niż szerokość przerwy energetycznej półprzewodnika, aby proces ten mógł zajść.</a:t>
            </a:r>
          </a:p>
          <a:p>
            <a:pPr algn="l">
              <a:buFont typeface="Arial" panose="020B0604020202020204" pitchFamily="34" charset="0"/>
              <a:buChar char="•"/>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Rekombinacja</a:t>
            </a:r>
            <a:r>
              <a:rPr lang="pl-PL" b="0" i="0" u="none" strike="noStrike">
                <a:solidFill>
                  <a:srgbClr val="000000"/>
                </a:solidFill>
                <a:effectLst/>
                <a:latin typeface="Inter"/>
              </a:rPr>
              <a:t>: Nowo powstałe nośniki ładunku dążą do rekombinacji, co powoduje, że energia jest wydobywana w postaci ciepła. Aby zjawisko fotowoltaiczne mogło zachodzić, niezbędne jest rozdzielenie tych par przed ich rekombinacją.</a:t>
            </a:r>
          </a:p>
        </p:txBody>
      </p:sp>
      <p:sp>
        <p:nvSpPr>
          <p:cNvPr id="6" name="Tytuł 1">
            <a:extLst>
              <a:ext uri="{FF2B5EF4-FFF2-40B4-BE49-F238E27FC236}">
                <a16:creationId xmlns:a16="http://schemas.microsoft.com/office/drawing/2014/main" id="{0A0321AD-17EA-3CF7-1D02-6A021387AE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Zjawisko Fotowoltaiczne</a:t>
            </a:r>
          </a:p>
        </p:txBody>
      </p:sp>
      <p:sp>
        <p:nvSpPr>
          <p:cNvPr id="7" name="Rectangle 2">
            <a:extLst>
              <a:ext uri="{FF2B5EF4-FFF2-40B4-BE49-F238E27FC236}">
                <a16:creationId xmlns:a16="http://schemas.microsoft.com/office/drawing/2014/main" id="{FEC3BF2F-4FA8-2DEA-E3E4-A841BE30F15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68224291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148975-382B-C66A-31A3-BB65E93EBCF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C3C4C36-ED0D-8056-FD63-B7204066D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47D4F5B-CA29-A3A5-2D90-2ABEF6B8CB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5807540-8377-F251-C19E-A4C8152BD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1F0257-1B56-F713-32DA-92BBC2F1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05683B4-19B5-40B2-36BB-05DE81E5D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65F0CEC-DD37-BD7D-E76A-A8B1C7CA626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31665076-2964-70AD-FFFA-98F742F06BE0}"/>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Przemieszczanie ładunków</a:t>
            </a:r>
            <a:r>
              <a:rPr lang="pl-PL" b="0" i="0" u="none" strike="noStrike">
                <a:solidFill>
                  <a:srgbClr val="000000"/>
                </a:solidFill>
                <a:effectLst/>
                <a:latin typeface="Inter"/>
              </a:rPr>
              <a:t>: W wewnętrznym polu elektrycznym złącza p-n, nadmiarowe elektrony z półprzewodnika typu p przemieszczają się do półprzewodnika typu n, a dziury z półprzewodnika typu n przemieszczają się do typu p. To przemieszczenie ładunków prowadzi do rozdzielenia par elektron-dziura.</a:t>
            </a:r>
          </a:p>
          <a:p>
            <a:pPr algn="l">
              <a:buFont typeface="Arial" panose="020B0604020202020204" pitchFamily="34" charset="0"/>
              <a:buChar char="•"/>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Różnica potencjałów</a:t>
            </a:r>
            <a:r>
              <a:rPr lang="pl-PL" b="0" i="0" u="none" strike="noStrike">
                <a:solidFill>
                  <a:srgbClr val="000000"/>
                </a:solidFill>
                <a:effectLst/>
                <a:latin typeface="Inter"/>
              </a:rPr>
              <a:t>: Rozdzielone nośniki ładunku stają się nośnikami większościowymi po stronie, z której pochodzą, co prowadzi do powstania różnicy potencjałów. Kiedy obwód elektryczny jest zamknięty, generowany jest prąd elektryczny, który można wykorzystać do zasilania urządzeń.</a:t>
            </a:r>
          </a:p>
        </p:txBody>
      </p:sp>
      <p:sp>
        <p:nvSpPr>
          <p:cNvPr id="6" name="Tytuł 1">
            <a:extLst>
              <a:ext uri="{FF2B5EF4-FFF2-40B4-BE49-F238E27FC236}">
                <a16:creationId xmlns:a16="http://schemas.microsoft.com/office/drawing/2014/main" id="{9CAC0F60-C033-7889-A72E-1E2BF77A64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Prąd z energii słonecznej</a:t>
            </a:r>
          </a:p>
        </p:txBody>
      </p:sp>
      <p:sp>
        <p:nvSpPr>
          <p:cNvPr id="7" name="Rectangle 2">
            <a:extLst>
              <a:ext uri="{FF2B5EF4-FFF2-40B4-BE49-F238E27FC236}">
                <a16:creationId xmlns:a16="http://schemas.microsoft.com/office/drawing/2014/main" id="{099399BE-C832-39D7-00DA-DC13767C17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556014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E2B35-B69D-AF1E-4B78-5A9E1CC7C83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1D2E342-D031-CF69-C51B-61C35022550E}"/>
              </a:ext>
            </a:extLst>
          </p:cNvPr>
          <p:cNvSpPr>
            <a:spLocks noGrp="1"/>
          </p:cNvSpPr>
          <p:nvPr>
            <p:ph type="title" idx="4294967295"/>
          </p:nvPr>
        </p:nvSpPr>
        <p:spPr>
          <a:xfrm>
            <a:off x="8904288" y="295275"/>
            <a:ext cx="3287712" cy="1033463"/>
          </a:xfrm>
          <a:prstGeom prst="rect">
            <a:avLst/>
          </a:prstGeom>
        </p:spPr>
        <p:txBody>
          <a:bodyPr anchor="ctr">
            <a:normAutofit/>
          </a:bodyPr>
          <a:lstStyle/>
          <a:p>
            <a:pPr algn="r"/>
            <a:r>
              <a:rPr lang="pl-PL" sz="4000">
                <a:solidFill>
                  <a:srgbClr val="FFFFFF"/>
                </a:solidFill>
              </a:rPr>
              <a:t>Wstęp</a:t>
            </a:r>
          </a:p>
        </p:txBody>
      </p:sp>
      <p:sp>
        <p:nvSpPr>
          <p:cNvPr id="3" name="Symbol zastępczy zawartości 2">
            <a:extLst>
              <a:ext uri="{FF2B5EF4-FFF2-40B4-BE49-F238E27FC236}">
                <a16:creationId xmlns:a16="http://schemas.microsoft.com/office/drawing/2014/main" id="{41957B13-9C1C-242A-0416-2C41982DAF45}"/>
              </a:ext>
            </a:extLst>
          </p:cNvPr>
          <p:cNvSpPr>
            <a:spLocks noGrp="1"/>
          </p:cNvSpPr>
          <p:nvPr>
            <p:ph idx="4294967295"/>
          </p:nvPr>
        </p:nvSpPr>
        <p:spPr>
          <a:xfrm>
            <a:off x="0" y="1771650"/>
            <a:ext cx="11874500" cy="4937125"/>
          </a:xfrm>
          <a:prstGeom prst="rect">
            <a:avLst/>
          </a:prstGeom>
        </p:spPr>
        <p:txBody>
          <a:bodyPr anchor="ctr">
            <a:noAutofit/>
          </a:bodyPr>
          <a:lstStyle/>
          <a:p>
            <a:r>
              <a:rPr lang="pl-PL" sz="2400"/>
              <a:t>Urządzenia zabezpieczające</a:t>
            </a:r>
          </a:p>
          <a:p>
            <a:r>
              <a:rPr lang="pl-PL" sz="2400"/>
              <a:t>Działanie prądu na organizm ludzki</a:t>
            </a:r>
          </a:p>
          <a:p>
            <a:r>
              <a:rPr lang="pl-PL" sz="2400"/>
              <a:t>Ochrona przeciwporażeniowa</a:t>
            </a:r>
          </a:p>
          <a:p>
            <a:r>
              <a:rPr lang="pl-PL" sz="2400"/>
              <a:t>Słońce jako źródło energii</a:t>
            </a:r>
          </a:p>
          <a:p>
            <a:r>
              <a:rPr lang="pl-PL" sz="2400"/>
              <a:t>Ogniwa PV</a:t>
            </a:r>
          </a:p>
          <a:p>
            <a:r>
              <a:rPr lang="pl-PL" sz="2400"/>
              <a:t>Panele PV</a:t>
            </a:r>
          </a:p>
          <a:p>
            <a:r>
              <a:rPr lang="pl-PL" sz="2400"/>
              <a:t>Osprzęt PV</a:t>
            </a:r>
          </a:p>
          <a:p>
            <a:r>
              <a:rPr lang="pl-PL" sz="2400"/>
              <a:t>Instalacje PV</a:t>
            </a:r>
          </a:p>
          <a:p>
            <a:r>
              <a:rPr lang="pl-PL" sz="2400"/>
              <a:t>Eksploatacja PV</a:t>
            </a:r>
          </a:p>
          <a:p>
            <a:r>
              <a:rPr lang="pl-PL" sz="2400"/>
              <a:t>BHP przy pracy z PV</a:t>
            </a:r>
          </a:p>
          <a:p>
            <a:r>
              <a:rPr lang="pl-PL" sz="2400"/>
              <a:t>Realizacje</a:t>
            </a:r>
          </a:p>
        </p:txBody>
      </p:sp>
      <p:sp>
        <p:nvSpPr>
          <p:cNvPr id="6" name="Tytuł 1">
            <a:extLst>
              <a:ext uri="{FF2B5EF4-FFF2-40B4-BE49-F238E27FC236}">
                <a16:creationId xmlns:a16="http://schemas.microsoft.com/office/drawing/2014/main" id="{3DA4A8E7-6749-BB55-1E09-437174934D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Agenda</a:t>
            </a:r>
          </a:p>
        </p:txBody>
      </p:sp>
      <p:sp>
        <p:nvSpPr>
          <p:cNvPr id="7" name="Rectangle 2">
            <a:extLst>
              <a:ext uri="{FF2B5EF4-FFF2-40B4-BE49-F238E27FC236}">
                <a16:creationId xmlns:a16="http://schemas.microsoft.com/office/drawing/2014/main" id="{F2330439-3D03-AA4F-00B9-E6AC98895BF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5D1346B-F43E-CB20-E6EF-8FA6E0B2F18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2068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72495-5DF2-3068-E30B-7F0B064604B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D5A93AA-A521-C01C-14F5-3A87862232E5}"/>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D3031F1E-F34D-7E32-E771-A1DD5A5496A9}"/>
              </a:ext>
            </a:extLst>
          </p:cNvPr>
          <p:cNvSpPr>
            <a:spLocks noGrp="1"/>
          </p:cNvSpPr>
          <p:nvPr>
            <p:ph idx="4294967295"/>
          </p:nvPr>
        </p:nvSpPr>
        <p:spPr>
          <a:xfrm>
            <a:off x="0" y="1771650"/>
            <a:ext cx="11874500" cy="4937125"/>
          </a:xfrm>
          <a:prstGeom prst="rect">
            <a:avLst/>
          </a:prstGeom>
        </p:spPr>
        <p:txBody>
          <a:bodyPr anchor="ctr">
            <a:noAutofit/>
          </a:bodyPr>
          <a:lstStyle/>
          <a:p>
            <a:pPr lvl="0">
              <a:buSzPct val="100000"/>
            </a:pPr>
            <a:r>
              <a:rPr lang="pl-PL" b="1">
                <a:solidFill>
                  <a:prstClr val="black"/>
                </a:solidFill>
              </a:rPr>
              <a:t>Znamionowy prąd różnicowy IΔ</a:t>
            </a:r>
            <a:r>
              <a:rPr lang="pl-PL" b="1" baseline="-25000">
                <a:solidFill>
                  <a:prstClr val="black"/>
                </a:solidFill>
              </a:rPr>
              <a:t>N</a:t>
            </a:r>
            <a:r>
              <a:rPr lang="pl-PL">
                <a:solidFill>
                  <a:prstClr val="black"/>
                </a:solidFill>
              </a:rPr>
              <a:t> - Określa wartość prądu różnicowego, przy którym wyłącznik zadziała. Typowe wartości to 10 </a:t>
            </a:r>
            <a:r>
              <a:rPr lang="pl-PL" err="1">
                <a:solidFill>
                  <a:prstClr val="black"/>
                </a:solidFill>
              </a:rPr>
              <a:t>mA</a:t>
            </a:r>
            <a:r>
              <a:rPr lang="pl-PL">
                <a:solidFill>
                  <a:prstClr val="black"/>
                </a:solidFill>
              </a:rPr>
              <a:t>, 30 </a:t>
            </a:r>
            <a:r>
              <a:rPr lang="pl-PL" err="1">
                <a:solidFill>
                  <a:prstClr val="black"/>
                </a:solidFill>
              </a:rPr>
              <a:t>mA</a:t>
            </a:r>
            <a:r>
              <a:rPr lang="pl-PL">
                <a:solidFill>
                  <a:prstClr val="black"/>
                </a:solidFill>
              </a:rPr>
              <a:t>, 100 </a:t>
            </a:r>
            <a:r>
              <a:rPr lang="pl-PL" err="1">
                <a:solidFill>
                  <a:prstClr val="black"/>
                </a:solidFill>
              </a:rPr>
              <a:t>mA</a:t>
            </a:r>
            <a:r>
              <a:rPr lang="pl-PL">
                <a:solidFill>
                  <a:prstClr val="black"/>
                </a:solidFill>
              </a:rPr>
              <a:t>, 300 </a:t>
            </a:r>
            <a:r>
              <a:rPr lang="pl-PL" err="1">
                <a:solidFill>
                  <a:prstClr val="black"/>
                </a:solidFill>
              </a:rPr>
              <a:t>mA</a:t>
            </a:r>
            <a:r>
              <a:rPr lang="pl-PL">
                <a:solidFill>
                  <a:prstClr val="black"/>
                </a:solidFill>
              </a:rPr>
              <a:t>. Wyłączniki różnicowoprądowe o prądzie różnicowym nie większym niż 30 </a:t>
            </a:r>
            <a:r>
              <a:rPr lang="pl-PL" err="1">
                <a:solidFill>
                  <a:prstClr val="black"/>
                </a:solidFill>
              </a:rPr>
              <a:t>mA</a:t>
            </a:r>
            <a:r>
              <a:rPr lang="pl-PL">
                <a:solidFill>
                  <a:prstClr val="black"/>
                </a:solidFill>
              </a:rPr>
              <a:t> są stosowane w celu ochrony przeciwporażeniowej. Do celów ochrony </a:t>
            </a:r>
            <a:r>
              <a:rPr lang="pl-PL" err="1">
                <a:solidFill>
                  <a:prstClr val="black"/>
                </a:solidFill>
              </a:rPr>
              <a:t>przecipożarowej</a:t>
            </a:r>
            <a:r>
              <a:rPr lang="pl-PL">
                <a:solidFill>
                  <a:prstClr val="black"/>
                </a:solidFill>
              </a:rPr>
              <a:t> stosuje się wyłączniki o prądzie różnicowym nie większym niż 500 </a:t>
            </a:r>
            <a:r>
              <a:rPr lang="pl-PL" err="1">
                <a:solidFill>
                  <a:prstClr val="black"/>
                </a:solidFill>
              </a:rPr>
              <a:t>mA</a:t>
            </a:r>
            <a:endParaRPr lang="pl-PL">
              <a:solidFill>
                <a:prstClr val="black"/>
              </a:solidFill>
            </a:endParaRPr>
          </a:p>
        </p:txBody>
      </p:sp>
      <p:sp>
        <p:nvSpPr>
          <p:cNvPr id="6" name="Tytuł 1">
            <a:extLst>
              <a:ext uri="{FF2B5EF4-FFF2-40B4-BE49-F238E27FC236}">
                <a16:creationId xmlns:a16="http://schemas.microsoft.com/office/drawing/2014/main" id="{FA8078B1-0992-E06A-9CA2-E3BA5229037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FBE82A75-9DF4-21A4-218C-6B898DACF9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5D95683-470F-987F-A1A0-44760F484DE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872461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C22B6E-51A9-3265-F54B-6834C2B21B0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9F572E4-12A0-E2A3-2F71-45BD01402C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12C6977-7738-FE3C-FBCF-3189A1B62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74A7A7B-E64D-9324-D7BF-773F76EAB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8FDE0F9-418A-731D-FF78-C8578ACB09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921FA31-B0BF-C516-A236-B1B7BB17C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CCD5272-6CCB-078B-B548-966156F562C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6A82C03-771D-3301-5B2C-9501DD308DDF}"/>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Układy fotowoltaiczne</a:t>
            </a:r>
            <a:r>
              <a:rPr lang="pl-PL" b="0" i="0" u="none" strike="noStrike">
                <a:solidFill>
                  <a:srgbClr val="000000"/>
                </a:solidFill>
                <a:effectLst/>
                <a:latin typeface="Inter"/>
              </a:rPr>
              <a:t>: Systemy fotowoltaiczne są używane w panelach słonecznych, które przekształcają energię słoneczną w energię elektryczną. Składają się z wielu ogniw krzemowych połączonych ze sobą w celu zwiększenia wydajności.</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Samowystarczalność</a:t>
            </a:r>
            <a:r>
              <a:rPr lang="pl-PL" b="0" i="0" u="none" strike="noStrike">
                <a:solidFill>
                  <a:srgbClr val="000000"/>
                </a:solidFill>
                <a:effectLst/>
                <a:latin typeface="Inter"/>
              </a:rPr>
              <a:t>: Ogniwa fotowoltaiczne mogą działać niezależnie, ponieważ same wytwarzają siłę elektromotoryczną. To czyni je idealnym rozwiązaniem dla zastosowań w terenie, gdzie dostęp do tradycyjnych źródeł zasilania jest ograniczony.</a:t>
            </a:r>
          </a:p>
        </p:txBody>
      </p:sp>
      <p:sp>
        <p:nvSpPr>
          <p:cNvPr id="6" name="Tytuł 1">
            <a:extLst>
              <a:ext uri="{FF2B5EF4-FFF2-40B4-BE49-F238E27FC236}">
                <a16:creationId xmlns:a16="http://schemas.microsoft.com/office/drawing/2014/main" id="{1C7A8F29-E246-5DE1-1C2A-9B918E080D7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Ogniwo krzemowe – Zjawisko fotowoltaiczne</a:t>
            </a:r>
          </a:p>
        </p:txBody>
      </p:sp>
      <p:sp>
        <p:nvSpPr>
          <p:cNvPr id="7" name="Rectangle 2">
            <a:extLst>
              <a:ext uri="{FF2B5EF4-FFF2-40B4-BE49-F238E27FC236}">
                <a16:creationId xmlns:a16="http://schemas.microsoft.com/office/drawing/2014/main" id="{6C1758F1-D17B-1D92-AFCF-5FA90253D59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22466867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D12153-3C56-41FE-08D3-DD9410F41B5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1DEC0F1-6D7B-2165-4FA2-A472552B71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B33860F-64BF-D36B-5C14-22216B85C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12D4F9F-DAE8-6361-B6FF-34858E9C9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A22020-8A63-0DF3-15D4-23E6D1445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FA7628C-A00E-AD31-5D4E-8388CBC7D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360CB43-57E2-E7A1-2856-7A2977C4496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521C8BF7-DE39-E331-DAC2-05780DFEFBE6}"/>
              </a:ext>
            </a:extLst>
          </p:cNvPr>
          <p:cNvSpPr>
            <a:spLocks noGrp="1"/>
          </p:cNvSpPr>
          <p:nvPr>
            <p:ph idx="1"/>
          </p:nvPr>
        </p:nvSpPr>
        <p:spPr>
          <a:xfrm>
            <a:off x="441598" y="1590738"/>
            <a:ext cx="11291052" cy="5235249"/>
          </a:xfrm>
        </p:spPr>
        <p:txBody>
          <a:bodyPr anchor="ctr">
            <a:noAutofit/>
          </a:bodyPr>
          <a:lstStyle/>
          <a:p>
            <a:pPr marL="0" indent="0" algn="l">
              <a:lnSpc>
                <a:spcPct val="150000"/>
              </a:lnSpc>
              <a:buNone/>
            </a:pPr>
            <a:r>
              <a:rPr lang="pl-PL" b="0" i="0" u="none" strike="noStrike">
                <a:solidFill>
                  <a:srgbClr val="000000"/>
                </a:solidFill>
                <a:effectLst/>
                <a:latin typeface="Inter"/>
              </a:rPr>
              <a:t>Ogniwa fotowoltaiczne (PV) można klasyfikować na podstawie różnych kryteriów, w tym materiałów, z których są wykonane, oraz technologii produkcji.</a:t>
            </a:r>
          </a:p>
        </p:txBody>
      </p:sp>
      <p:sp>
        <p:nvSpPr>
          <p:cNvPr id="6" name="Tytuł 1">
            <a:extLst>
              <a:ext uri="{FF2B5EF4-FFF2-40B4-BE49-F238E27FC236}">
                <a16:creationId xmlns:a16="http://schemas.microsoft.com/office/drawing/2014/main" id="{7B7F3F51-D70A-A615-D893-3A046C0F4A1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Podział Ogniw Fotowoltaicznych</a:t>
            </a:r>
          </a:p>
        </p:txBody>
      </p:sp>
      <p:sp>
        <p:nvSpPr>
          <p:cNvPr id="7" name="Rectangle 2">
            <a:extLst>
              <a:ext uri="{FF2B5EF4-FFF2-40B4-BE49-F238E27FC236}">
                <a16:creationId xmlns:a16="http://schemas.microsoft.com/office/drawing/2014/main" id="{0C8C45AC-BC4B-193E-4747-A38C1220EC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71873989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10F6EE-4C2D-8BE2-F13A-8BD196C1F83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552EEEB-CF44-0403-BB2C-6FD8D86EB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A4E297D-F334-DDB3-F32B-CE2ED7774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D2BCEFF-7B9D-522E-C4A0-8AEDE42DB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9A273D5-4454-FCA3-192C-276F7E0E7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60DDF0-A230-8B54-3B56-16CE6CA9B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E585AD8-C051-7C67-2952-EA425113D09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036FA50-9388-65FC-B2B4-FA3C0CC6A447}"/>
              </a:ext>
            </a:extLst>
          </p:cNvPr>
          <p:cNvSpPr>
            <a:spLocks noGrp="1"/>
          </p:cNvSpPr>
          <p:nvPr>
            <p:ph idx="1"/>
          </p:nvPr>
        </p:nvSpPr>
        <p:spPr>
          <a:xfrm>
            <a:off x="441598" y="1590738"/>
            <a:ext cx="11291052" cy="5235249"/>
          </a:xfrm>
        </p:spPr>
        <p:txBody>
          <a:bodyPr anchor="ctr">
            <a:noAutofit/>
          </a:bodyPr>
          <a:lstStyle/>
          <a:p>
            <a:pPr marL="0" indent="0" algn="l">
              <a:buNone/>
            </a:pPr>
            <a:r>
              <a:rPr lang="pl-PL" b="1" i="0" u="none" strike="noStrike">
                <a:solidFill>
                  <a:srgbClr val="000000"/>
                </a:solidFill>
                <a:effectLst/>
                <a:latin typeface="Inter"/>
              </a:rPr>
              <a:t>Monokrystaliczne</a:t>
            </a:r>
            <a:r>
              <a:rPr lang="pl-PL" b="0" i="0" u="none" strike="noStrike">
                <a:solidFill>
                  <a:srgbClr val="000000"/>
                </a:solidFill>
                <a:effectLst/>
                <a:latin typeface="Inter"/>
              </a:rPr>
              <a:t>: Wykonane z jednego kryształu krzemu, charakteryzują się wysoką wydajnością i estetycznym wyglądem. </a:t>
            </a:r>
          </a:p>
          <a:p>
            <a:pPr marL="0" indent="0" algn="l">
              <a:buNone/>
            </a:pPr>
            <a:r>
              <a:rPr lang="pl-PL" b="1" i="0" u="none" strike="noStrike">
                <a:solidFill>
                  <a:srgbClr val="000000"/>
                </a:solidFill>
                <a:effectLst/>
                <a:latin typeface="Inter"/>
              </a:rPr>
              <a:t>Polikrystaliczne</a:t>
            </a:r>
            <a:r>
              <a:rPr lang="pl-PL" b="0" i="0" u="none" strike="noStrike">
                <a:solidFill>
                  <a:srgbClr val="000000"/>
                </a:solidFill>
                <a:effectLst/>
                <a:latin typeface="Inter"/>
              </a:rPr>
              <a:t>: Wykonane z wielu kryształów krzemu, są tańsze w produkcji, ale nieco mniej wydajne.</a:t>
            </a:r>
          </a:p>
          <a:p>
            <a:pPr algn="l">
              <a:buFont typeface="Arial" panose="020B0604020202020204" pitchFamily="34" charset="0"/>
              <a:buChar char="•"/>
            </a:pPr>
            <a:endParaRPr lang="pl-PL">
              <a:solidFill>
                <a:srgbClr val="000000"/>
              </a:solidFill>
              <a:latin typeface="Inter"/>
            </a:endParaRPr>
          </a:p>
          <a:p>
            <a:pPr marL="0" indent="0" algn="l">
              <a:buNone/>
            </a:pPr>
            <a:r>
              <a:rPr lang="pl-PL" b="1" i="0" u="none" strike="noStrike">
                <a:solidFill>
                  <a:srgbClr val="000000"/>
                </a:solidFill>
                <a:effectLst/>
                <a:latin typeface="Inter"/>
              </a:rPr>
              <a:t>Sprawność</a:t>
            </a:r>
            <a:r>
              <a:rPr lang="pl-PL" b="0" i="0" u="none" strike="noStrike">
                <a:solidFill>
                  <a:srgbClr val="000000"/>
                </a:solidFill>
                <a:effectLst/>
                <a:latin typeface="Inter"/>
              </a:rPr>
              <a:t>: obecnie ponad 20%.</a:t>
            </a:r>
          </a:p>
          <a:p>
            <a:pPr marL="0" indent="0" algn="l">
              <a:buNone/>
            </a:pPr>
            <a:r>
              <a:rPr lang="pl-PL" b="1" i="0" u="none" strike="noStrike">
                <a:solidFill>
                  <a:srgbClr val="000000"/>
                </a:solidFill>
                <a:effectLst/>
                <a:latin typeface="Inter"/>
              </a:rPr>
              <a:t>Zastosowanie</a:t>
            </a:r>
            <a:r>
              <a:rPr lang="pl-PL" b="0" i="0" u="none" strike="noStrike">
                <a:solidFill>
                  <a:srgbClr val="000000"/>
                </a:solidFill>
                <a:effectLst/>
                <a:latin typeface="Inter"/>
              </a:rPr>
              <a:t>: Najczęściej używane w instalacjach słonecznych zarówno komercyjnych, jak i domowych.</a:t>
            </a:r>
          </a:p>
          <a:p>
            <a:pPr algn="l">
              <a:buFont typeface="Arial" panose="020B0604020202020204" pitchFamily="34" charset="0"/>
              <a:buChar char="•"/>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09A63809-68B5-0942-3E92-91851FE1301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krzemowe</a:t>
            </a:r>
          </a:p>
        </p:txBody>
      </p:sp>
      <p:sp>
        <p:nvSpPr>
          <p:cNvPr id="7" name="Rectangle 2">
            <a:extLst>
              <a:ext uri="{FF2B5EF4-FFF2-40B4-BE49-F238E27FC236}">
                <a16:creationId xmlns:a16="http://schemas.microsoft.com/office/drawing/2014/main" id="{77BAC72D-00E8-4C49-8640-CF9FBDAB71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23352860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F0E8AC-41BF-3F64-099C-C658FD38CE8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114669F-7091-2C28-4839-B7B477976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DBDEA7D-EF06-11B4-CFA2-626C2D69A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C99F0C4-A120-0AAE-09FA-3DFE1BD05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B87B335-4360-31A6-3E6D-E8AAC97C2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FB2CC9-F579-584F-C785-EA677DB31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3681CF4-465B-D057-9675-A51B58D68D2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E33FBF82-13AD-7A03-C203-953827A928A8}"/>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Wykonane z cienkich warstw materiału fotowoltaicznego, takich jak:</a:t>
            </a:r>
          </a:p>
          <a:p>
            <a:pPr marL="742950" lvl="1" indent="-285750" algn="l">
              <a:buFont typeface="Arial" panose="020B0604020202020204" pitchFamily="34" charset="0"/>
              <a:buChar char="•"/>
            </a:pPr>
            <a:r>
              <a:rPr lang="pl-PL" b="1" i="0" u="none" strike="noStrike">
                <a:solidFill>
                  <a:srgbClr val="000000"/>
                </a:solidFill>
                <a:effectLst/>
                <a:latin typeface="Inter"/>
              </a:rPr>
              <a:t>Amorficzny krzem</a:t>
            </a:r>
            <a:r>
              <a:rPr lang="pl-PL" b="0" i="0" u="none" strike="noStrike">
                <a:solidFill>
                  <a:srgbClr val="000000"/>
                </a:solidFill>
                <a:effectLst/>
                <a:latin typeface="Inter"/>
              </a:rPr>
              <a:t>: Nie ma uporządkowanej struktury krystalicznej, co obniża koszty produkcji.</a:t>
            </a:r>
          </a:p>
          <a:p>
            <a:pPr marL="742950" lvl="1" indent="-285750" algn="l">
              <a:buFont typeface="Arial" panose="020B0604020202020204" pitchFamily="34" charset="0"/>
              <a:buChar char="•"/>
            </a:pPr>
            <a:r>
              <a:rPr lang="pl-PL" b="1" i="0" u="none" strike="noStrike" err="1">
                <a:solidFill>
                  <a:srgbClr val="000000"/>
                </a:solidFill>
                <a:effectLst/>
                <a:latin typeface="Inter"/>
              </a:rPr>
              <a:t>CdTe</a:t>
            </a:r>
            <a:r>
              <a:rPr lang="pl-PL" b="1" i="0" u="none" strike="noStrike">
                <a:solidFill>
                  <a:srgbClr val="000000"/>
                </a:solidFill>
                <a:effectLst/>
                <a:latin typeface="Inter"/>
              </a:rPr>
              <a:t> (tellurek kadmu)</a:t>
            </a:r>
            <a:r>
              <a:rPr lang="pl-PL" b="0" i="0" u="none" strike="noStrike">
                <a:solidFill>
                  <a:srgbClr val="000000"/>
                </a:solidFill>
                <a:effectLst/>
                <a:latin typeface="Inter"/>
              </a:rPr>
              <a:t>: Popularny w zastosowaniach komercyjnych, tańszy w produkcji.</a:t>
            </a:r>
          </a:p>
          <a:p>
            <a:pPr marL="742950" lvl="1" indent="-285750" algn="l">
              <a:buFont typeface="Arial" panose="020B0604020202020204" pitchFamily="34" charset="0"/>
              <a:buChar char="•"/>
            </a:pPr>
            <a:r>
              <a:rPr lang="pl-PL" b="1" i="0" u="none" strike="noStrike">
                <a:solidFill>
                  <a:srgbClr val="000000"/>
                </a:solidFill>
                <a:effectLst/>
                <a:latin typeface="Inter"/>
              </a:rPr>
              <a:t>CIGS (miedź, ind, gal selenu)</a:t>
            </a:r>
            <a:r>
              <a:rPr lang="pl-PL" b="0" i="0" u="none" strike="noStrike">
                <a:solidFill>
                  <a:srgbClr val="000000"/>
                </a:solidFill>
                <a:effectLst/>
                <a:latin typeface="Inter"/>
              </a:rPr>
              <a:t>: Charakteryzują się wysoką sprawnością i elastycznością.</a:t>
            </a:r>
          </a:p>
          <a:p>
            <a:pPr marL="742950" lvl="1" indent="-285750"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Sprawność</a:t>
            </a:r>
            <a:r>
              <a:rPr lang="pl-PL" b="0" i="0" u="none" strike="noStrike">
                <a:solidFill>
                  <a:srgbClr val="000000"/>
                </a:solidFill>
                <a:effectLst/>
                <a:latin typeface="Inter"/>
              </a:rPr>
              <a:t>: Około 15%.</a:t>
            </a:r>
          </a:p>
          <a:p>
            <a:pPr algn="l">
              <a:buFont typeface="Arial" panose="020B0604020202020204" pitchFamily="34" charset="0"/>
              <a:buChar char="•"/>
            </a:pPr>
            <a:r>
              <a:rPr lang="pl-PL" b="1" i="0" u="none" strike="noStrike">
                <a:solidFill>
                  <a:srgbClr val="000000"/>
                </a:solidFill>
                <a:effectLst/>
                <a:latin typeface="Inter"/>
              </a:rPr>
              <a:t>Zastosowanie</a:t>
            </a:r>
            <a:r>
              <a:rPr lang="pl-PL" b="0" i="0" u="none" strike="noStrike">
                <a:solidFill>
                  <a:srgbClr val="000000"/>
                </a:solidFill>
                <a:effectLst/>
                <a:latin typeface="Inter"/>
              </a:rPr>
              <a:t>: Idealne do zastosowań, gdzie waga i elastyczność są kluczowe, np. w panelach mobilnych</a:t>
            </a:r>
          </a:p>
          <a:p>
            <a:pPr algn="l">
              <a:buFont typeface="Arial" panose="020B0604020202020204" pitchFamily="34" charset="0"/>
              <a:buChar char="•"/>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61066400-B627-96AA-B488-E2B24F64B3A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cienkowarstwowe</a:t>
            </a:r>
          </a:p>
        </p:txBody>
      </p:sp>
      <p:sp>
        <p:nvSpPr>
          <p:cNvPr id="7" name="Rectangle 2">
            <a:extLst>
              <a:ext uri="{FF2B5EF4-FFF2-40B4-BE49-F238E27FC236}">
                <a16:creationId xmlns:a16="http://schemas.microsoft.com/office/drawing/2014/main" id="{84335863-815A-46C8-CE16-F5491F7703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284271993"/>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0E972C-41EA-0BEF-7C83-1FC9B92E85A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B275BF7-E668-75B3-7F7E-13F86DA832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E3C8BD6-BAC7-D469-20E2-C69FC451F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CB1995B-A925-513C-0809-FECB00CD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EA838F7-3DBB-1C87-A27C-9B5FB1596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1D3963-AFA1-1273-C3F7-9F53A144E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831953C-4705-4DD9-135A-FDDE33D6FBC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55462C4-2D69-ADD8-DBB8-D9F70E6E1054}"/>
              </a:ext>
            </a:extLst>
          </p:cNvPr>
          <p:cNvSpPr>
            <a:spLocks noGrp="1"/>
          </p:cNvSpPr>
          <p:nvPr>
            <p:ph idx="1"/>
          </p:nvPr>
        </p:nvSpPr>
        <p:spPr>
          <a:xfrm>
            <a:off x="441598" y="1754372"/>
            <a:ext cx="11291052" cy="5071615"/>
          </a:xfrm>
        </p:spPr>
        <p:txBody>
          <a:bodyPr anchor="ctr">
            <a:noAutofit/>
          </a:bodyPr>
          <a:lstStyle/>
          <a:p>
            <a:pPr marL="0" indent="0" algn="l">
              <a:buNone/>
            </a:pPr>
            <a:r>
              <a:rPr lang="pl-PL" b="1">
                <a:solidFill>
                  <a:srgbClr val="000000"/>
                </a:solidFill>
                <a:latin typeface="Inter"/>
              </a:rPr>
              <a:t>B</a:t>
            </a:r>
            <a:r>
              <a:rPr lang="pl-PL" b="1" i="0" u="none" strike="noStrike">
                <a:solidFill>
                  <a:srgbClr val="000000"/>
                </a:solidFill>
                <a:effectLst/>
                <a:latin typeface="Inter"/>
              </a:rPr>
              <a:t>udowa</a:t>
            </a:r>
            <a:r>
              <a:rPr lang="pl-PL" b="0" i="0" u="none" strike="noStrike">
                <a:solidFill>
                  <a:srgbClr val="000000"/>
                </a:solidFill>
                <a:effectLst/>
                <a:latin typeface="Inter"/>
              </a:rPr>
              <a:t>: Składają się z wielu cienkich warstw, każda o dostosowanej szerokości przerwy zabronionej do konkretnego zakresu promieniowania słonecznego.</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Materiały</a:t>
            </a:r>
            <a:r>
              <a:rPr lang="pl-PL" b="0" i="0" u="none" strike="noStrike">
                <a:solidFill>
                  <a:srgbClr val="000000"/>
                </a:solidFill>
                <a:effectLst/>
                <a:latin typeface="Inter"/>
              </a:rPr>
              <a:t>: Do produkcji używa się indu, germanu, galu i arsenu.</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Sprawność</a:t>
            </a:r>
            <a:r>
              <a:rPr lang="pl-PL" b="0" i="0" u="none" strike="noStrike">
                <a:solidFill>
                  <a:srgbClr val="000000"/>
                </a:solidFill>
                <a:effectLst/>
                <a:latin typeface="Inter"/>
              </a:rPr>
              <a:t>: Osiągają sprawność na poziomie około 20%.</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Zastosowanie</a:t>
            </a:r>
            <a:r>
              <a:rPr lang="pl-PL" b="0" i="0" u="none" strike="noStrike">
                <a:solidFill>
                  <a:srgbClr val="000000"/>
                </a:solidFill>
                <a:effectLst/>
                <a:latin typeface="Inter"/>
              </a:rPr>
              <a:t>: Często stosowane w zastosowaniach kosmicznych i wysoko wydajnych systemach energetycznych.</a:t>
            </a:r>
          </a:p>
          <a:p>
            <a:pPr algn="l">
              <a:buFont typeface="Arial" panose="020B0604020202020204" pitchFamily="34" charset="0"/>
              <a:buChar char="•"/>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73E1EB05-B0CD-68B5-DE2E-6475EF2A56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a:t>
            </a:r>
            <a:r>
              <a:rPr lang="pl-PL" sz="3600" err="1">
                <a:solidFill>
                  <a:srgbClr val="FFFFFF"/>
                </a:solidFill>
              </a:rPr>
              <a:t>wielozłączowe</a:t>
            </a:r>
            <a:endParaRPr lang="pl-PL" sz="3600">
              <a:solidFill>
                <a:srgbClr val="FFFFFF"/>
              </a:solidFill>
            </a:endParaRPr>
          </a:p>
        </p:txBody>
      </p:sp>
      <p:sp>
        <p:nvSpPr>
          <p:cNvPr id="7" name="Rectangle 2">
            <a:extLst>
              <a:ext uri="{FF2B5EF4-FFF2-40B4-BE49-F238E27FC236}">
                <a16:creationId xmlns:a16="http://schemas.microsoft.com/office/drawing/2014/main" id="{9955BB8C-775D-62AC-FD8D-918E118CD1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20342634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0FD618-87E6-E0B2-2C60-E6729CBE935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92329F4-EC15-3201-438A-1D0489F6F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2A40E4B-6193-E733-33D1-4D021D113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2ABC5C2-BF46-C0F5-EE84-C8BA0923B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75A6C1-97F5-6E07-508B-610700476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4CC957-DF50-CD74-83AD-E82D970842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457DAA5-1AA8-3895-7D67-E27A18398C0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41C6576E-B60C-DF5C-5E7F-17D82C751D08}"/>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Budowa</a:t>
            </a:r>
            <a:r>
              <a:rPr lang="pl-PL" b="0" i="0" u="none" strike="noStrike">
                <a:solidFill>
                  <a:srgbClr val="000000"/>
                </a:solidFill>
                <a:effectLst/>
                <a:latin typeface="Inter"/>
              </a:rPr>
              <a:t>: Wykonane z materiałów organicznych, umieszczone pomiędzy górną elektrodą z przeźroczystego materiału (np. ITO) a dolną elektrodą wykonaną z metalu lub polimeru.</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Sprawność</a:t>
            </a:r>
            <a:r>
              <a:rPr lang="pl-PL" b="0" i="0" u="none" strike="noStrike">
                <a:solidFill>
                  <a:srgbClr val="000000"/>
                </a:solidFill>
                <a:effectLst/>
                <a:latin typeface="Inter"/>
              </a:rPr>
              <a:t>: Około 12%.</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Zalety</a:t>
            </a:r>
            <a:r>
              <a:rPr lang="pl-PL" b="0" i="0" u="none" strike="noStrike">
                <a:solidFill>
                  <a:srgbClr val="000000"/>
                </a:solidFill>
                <a:effectLst/>
                <a:latin typeface="Inter"/>
              </a:rPr>
              <a:t>: Elastyczność i możliwość produkcji na dużą skalę, a także niższe koszty materiałów.</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Zastosowanie</a:t>
            </a:r>
            <a:r>
              <a:rPr lang="pl-PL" b="0" i="0" u="none" strike="noStrike">
                <a:solidFill>
                  <a:srgbClr val="000000"/>
                </a:solidFill>
                <a:effectLst/>
                <a:latin typeface="Inter"/>
              </a:rPr>
              <a:t>: Idealne w zastosowaniach, gdzie można zastosować elastyczne i lekkie panele, jak np. w urządzeniach przenośnych.</a:t>
            </a:r>
          </a:p>
        </p:txBody>
      </p:sp>
      <p:sp>
        <p:nvSpPr>
          <p:cNvPr id="6" name="Tytuł 1">
            <a:extLst>
              <a:ext uri="{FF2B5EF4-FFF2-40B4-BE49-F238E27FC236}">
                <a16:creationId xmlns:a16="http://schemas.microsoft.com/office/drawing/2014/main" id="{823DAE33-7E9B-B275-CF15-1C1C81D7145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organiczne</a:t>
            </a:r>
          </a:p>
        </p:txBody>
      </p:sp>
      <p:sp>
        <p:nvSpPr>
          <p:cNvPr id="7" name="Rectangle 2">
            <a:extLst>
              <a:ext uri="{FF2B5EF4-FFF2-40B4-BE49-F238E27FC236}">
                <a16:creationId xmlns:a16="http://schemas.microsoft.com/office/drawing/2014/main" id="{75C1B3DA-23C4-34BF-C5B7-0B15EE2B7AB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12726668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8F5284-E01B-B95B-330B-90C09A5991B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DE0D4DB-5B56-4C0D-5264-8D8F6A114F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B422313-4E94-7CC7-92F1-AB0EB1A5B6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549706B-5187-A643-4A05-EEF7C5B2C7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0FB960-296F-A3BB-1AC2-CF71B60EAF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95315D0-6918-EEF6-16EE-156713382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BE71A0B-ECBF-92F8-B594-A74BA0AD7BA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graphicFrame>
        <p:nvGraphicFramePr>
          <p:cNvPr id="4" name="Symbol zastępczy zawartości 3">
            <a:extLst>
              <a:ext uri="{FF2B5EF4-FFF2-40B4-BE49-F238E27FC236}">
                <a16:creationId xmlns:a16="http://schemas.microsoft.com/office/drawing/2014/main" id="{E2DF8FC3-3B1C-7C3F-2EEA-0E9670A51F94}"/>
              </a:ext>
            </a:extLst>
          </p:cNvPr>
          <p:cNvGraphicFramePr>
            <a:graphicFrameLocks noGrp="1"/>
          </p:cNvGraphicFramePr>
          <p:nvPr>
            <p:ph idx="1"/>
            <p:extLst>
              <p:ext uri="{D42A27DB-BD31-4B8C-83A1-F6EECF244321}">
                <p14:modId xmlns:p14="http://schemas.microsoft.com/office/powerpoint/2010/main" val="4107975899"/>
              </p:ext>
            </p:extLst>
          </p:nvPr>
        </p:nvGraphicFramePr>
        <p:xfrm>
          <a:off x="127591" y="1998920"/>
          <a:ext cx="11972260" cy="4242391"/>
        </p:xfrm>
        <a:graphic>
          <a:graphicData uri="http://schemas.openxmlformats.org/drawingml/2006/table">
            <a:tbl>
              <a:tblPr>
                <a:tableStyleId>{69C7853C-536D-4A76-A0AE-DD22124D55A5}</a:tableStyleId>
              </a:tblPr>
              <a:tblGrid>
                <a:gridCol w="2993065">
                  <a:extLst>
                    <a:ext uri="{9D8B030D-6E8A-4147-A177-3AD203B41FA5}">
                      <a16:colId xmlns:a16="http://schemas.microsoft.com/office/drawing/2014/main" val="30872284"/>
                    </a:ext>
                  </a:extLst>
                </a:gridCol>
                <a:gridCol w="2993065">
                  <a:extLst>
                    <a:ext uri="{9D8B030D-6E8A-4147-A177-3AD203B41FA5}">
                      <a16:colId xmlns:a16="http://schemas.microsoft.com/office/drawing/2014/main" val="1703208331"/>
                    </a:ext>
                  </a:extLst>
                </a:gridCol>
                <a:gridCol w="2573079">
                  <a:extLst>
                    <a:ext uri="{9D8B030D-6E8A-4147-A177-3AD203B41FA5}">
                      <a16:colId xmlns:a16="http://schemas.microsoft.com/office/drawing/2014/main" val="1165710559"/>
                    </a:ext>
                  </a:extLst>
                </a:gridCol>
                <a:gridCol w="3413051">
                  <a:extLst>
                    <a:ext uri="{9D8B030D-6E8A-4147-A177-3AD203B41FA5}">
                      <a16:colId xmlns:a16="http://schemas.microsoft.com/office/drawing/2014/main" val="1962958231"/>
                    </a:ext>
                  </a:extLst>
                </a:gridCol>
              </a:tblGrid>
              <a:tr h="530299">
                <a:tc>
                  <a:txBody>
                    <a:bodyPr/>
                    <a:lstStyle/>
                    <a:p>
                      <a:r>
                        <a:rPr lang="pl-PL">
                          <a:effectLst/>
                        </a:rPr>
                        <a:t>Typ Ogniwa</a:t>
                      </a:r>
                    </a:p>
                  </a:txBody>
                  <a:tcPr anchor="ctr"/>
                </a:tc>
                <a:tc>
                  <a:txBody>
                    <a:bodyPr/>
                    <a:lstStyle/>
                    <a:p>
                      <a:r>
                        <a:rPr lang="pl-PL">
                          <a:effectLst/>
                        </a:rPr>
                        <a:t>Materiał</a:t>
                      </a:r>
                    </a:p>
                  </a:txBody>
                  <a:tcPr anchor="ctr"/>
                </a:tc>
                <a:tc>
                  <a:txBody>
                    <a:bodyPr/>
                    <a:lstStyle/>
                    <a:p>
                      <a:r>
                        <a:rPr lang="pl-PL">
                          <a:effectLst/>
                        </a:rPr>
                        <a:t>Sprawność (%)</a:t>
                      </a:r>
                    </a:p>
                  </a:txBody>
                  <a:tcPr anchor="ctr"/>
                </a:tc>
                <a:tc>
                  <a:txBody>
                    <a:bodyPr/>
                    <a:lstStyle/>
                    <a:p>
                      <a:r>
                        <a:rPr lang="pl-PL">
                          <a:effectLst/>
                        </a:rPr>
                        <a:t>Zastosowanie</a:t>
                      </a:r>
                    </a:p>
                  </a:txBody>
                  <a:tcPr anchor="ctr"/>
                </a:tc>
                <a:extLst>
                  <a:ext uri="{0D108BD9-81ED-4DB2-BD59-A6C34878D82A}">
                    <a16:rowId xmlns:a16="http://schemas.microsoft.com/office/drawing/2014/main" val="1385159462"/>
                  </a:ext>
                </a:extLst>
              </a:tr>
              <a:tr h="928023">
                <a:tc>
                  <a:txBody>
                    <a:bodyPr/>
                    <a:lstStyle/>
                    <a:p>
                      <a:r>
                        <a:rPr lang="pl-PL">
                          <a:effectLst/>
                        </a:rPr>
                        <a:t>Krzemowe</a:t>
                      </a:r>
                    </a:p>
                  </a:txBody>
                  <a:tcPr anchor="ctr"/>
                </a:tc>
                <a:tc>
                  <a:txBody>
                    <a:bodyPr/>
                    <a:lstStyle/>
                    <a:p>
                      <a:r>
                        <a:rPr lang="pl-PL">
                          <a:effectLst/>
                        </a:rPr>
                        <a:t>Monokrystaliczne/Polikrystaliczne</a:t>
                      </a:r>
                    </a:p>
                  </a:txBody>
                  <a:tcPr anchor="ctr"/>
                </a:tc>
                <a:tc>
                  <a:txBody>
                    <a:bodyPr/>
                    <a:lstStyle/>
                    <a:p>
                      <a:r>
                        <a:rPr lang="pl-PL">
                          <a:effectLst/>
                        </a:rPr>
                        <a:t>~20</a:t>
                      </a:r>
                    </a:p>
                  </a:txBody>
                  <a:tcPr anchor="ctr"/>
                </a:tc>
                <a:tc>
                  <a:txBody>
                    <a:bodyPr/>
                    <a:lstStyle/>
                    <a:p>
                      <a:r>
                        <a:rPr lang="pl-PL">
                          <a:effectLst/>
                        </a:rPr>
                        <a:t>Domowe i komercyjne instalacje</a:t>
                      </a:r>
                    </a:p>
                  </a:txBody>
                  <a:tcPr anchor="ctr"/>
                </a:tc>
                <a:extLst>
                  <a:ext uri="{0D108BD9-81ED-4DB2-BD59-A6C34878D82A}">
                    <a16:rowId xmlns:a16="http://schemas.microsoft.com/office/drawing/2014/main" val="1651483058"/>
                  </a:ext>
                </a:extLst>
              </a:tr>
              <a:tr h="928023">
                <a:tc>
                  <a:txBody>
                    <a:bodyPr/>
                    <a:lstStyle/>
                    <a:p>
                      <a:r>
                        <a:rPr lang="pl-PL">
                          <a:effectLst/>
                        </a:rPr>
                        <a:t>Cienkowarstwowe</a:t>
                      </a:r>
                    </a:p>
                  </a:txBody>
                  <a:tcPr anchor="ctr"/>
                </a:tc>
                <a:tc>
                  <a:txBody>
                    <a:bodyPr/>
                    <a:lstStyle/>
                    <a:p>
                      <a:r>
                        <a:rPr lang="pl-PL">
                          <a:effectLst/>
                        </a:rPr>
                        <a:t>Amorficzny krzem, CdTe, CIGS</a:t>
                      </a:r>
                    </a:p>
                  </a:txBody>
                  <a:tcPr anchor="ctr"/>
                </a:tc>
                <a:tc>
                  <a:txBody>
                    <a:bodyPr/>
                    <a:lstStyle/>
                    <a:p>
                      <a:r>
                        <a:rPr lang="pl-PL">
                          <a:effectLst/>
                        </a:rPr>
                        <a:t>~15</a:t>
                      </a:r>
                    </a:p>
                  </a:txBody>
                  <a:tcPr anchor="ctr"/>
                </a:tc>
                <a:tc>
                  <a:txBody>
                    <a:bodyPr/>
                    <a:lstStyle/>
                    <a:p>
                      <a:r>
                        <a:rPr lang="pl-PL">
                          <a:effectLst/>
                        </a:rPr>
                        <a:t>Lekkie i elastyczne aplikacje</a:t>
                      </a:r>
                    </a:p>
                  </a:txBody>
                  <a:tcPr anchor="ctr"/>
                </a:tc>
                <a:extLst>
                  <a:ext uri="{0D108BD9-81ED-4DB2-BD59-A6C34878D82A}">
                    <a16:rowId xmlns:a16="http://schemas.microsoft.com/office/drawing/2014/main" val="3998673572"/>
                  </a:ext>
                </a:extLst>
              </a:tr>
              <a:tr h="928023">
                <a:tc>
                  <a:txBody>
                    <a:bodyPr/>
                    <a:lstStyle/>
                    <a:p>
                      <a:r>
                        <a:rPr lang="pl-PL">
                          <a:effectLst/>
                        </a:rPr>
                        <a:t>Wielozłączowe</a:t>
                      </a:r>
                    </a:p>
                  </a:txBody>
                  <a:tcPr anchor="ctr"/>
                </a:tc>
                <a:tc>
                  <a:txBody>
                    <a:bodyPr/>
                    <a:lstStyle/>
                    <a:p>
                      <a:r>
                        <a:rPr lang="pl-PL">
                          <a:effectLst/>
                        </a:rPr>
                        <a:t>Ind, german, gal, arsen</a:t>
                      </a:r>
                    </a:p>
                  </a:txBody>
                  <a:tcPr anchor="ctr"/>
                </a:tc>
                <a:tc>
                  <a:txBody>
                    <a:bodyPr/>
                    <a:lstStyle/>
                    <a:p>
                      <a:r>
                        <a:rPr lang="pl-PL">
                          <a:effectLst/>
                        </a:rPr>
                        <a:t>~20</a:t>
                      </a:r>
                    </a:p>
                  </a:txBody>
                  <a:tcPr anchor="ctr"/>
                </a:tc>
                <a:tc>
                  <a:txBody>
                    <a:bodyPr/>
                    <a:lstStyle/>
                    <a:p>
                      <a:r>
                        <a:rPr lang="pl-PL">
                          <a:effectLst/>
                        </a:rPr>
                        <a:t>Zastosowania kosmiczne</a:t>
                      </a:r>
                    </a:p>
                  </a:txBody>
                  <a:tcPr anchor="ctr"/>
                </a:tc>
                <a:extLst>
                  <a:ext uri="{0D108BD9-81ED-4DB2-BD59-A6C34878D82A}">
                    <a16:rowId xmlns:a16="http://schemas.microsoft.com/office/drawing/2014/main" val="3876324249"/>
                  </a:ext>
                </a:extLst>
              </a:tr>
              <a:tr h="928023">
                <a:tc>
                  <a:txBody>
                    <a:bodyPr/>
                    <a:lstStyle/>
                    <a:p>
                      <a:r>
                        <a:rPr lang="pl-PL">
                          <a:effectLst/>
                        </a:rPr>
                        <a:t>Organiczne</a:t>
                      </a:r>
                    </a:p>
                  </a:txBody>
                  <a:tcPr anchor="ctr"/>
                </a:tc>
                <a:tc>
                  <a:txBody>
                    <a:bodyPr/>
                    <a:lstStyle/>
                    <a:p>
                      <a:r>
                        <a:rPr lang="pl-PL">
                          <a:effectLst/>
                        </a:rPr>
                        <a:t>Materiały organiczne</a:t>
                      </a:r>
                    </a:p>
                  </a:txBody>
                  <a:tcPr anchor="ctr"/>
                </a:tc>
                <a:tc>
                  <a:txBody>
                    <a:bodyPr/>
                    <a:lstStyle/>
                    <a:p>
                      <a:r>
                        <a:rPr lang="pl-PL">
                          <a:effectLst/>
                        </a:rPr>
                        <a:t>~12</a:t>
                      </a:r>
                    </a:p>
                  </a:txBody>
                  <a:tcPr anchor="ctr"/>
                </a:tc>
                <a:tc>
                  <a:txBody>
                    <a:bodyPr/>
                    <a:lstStyle/>
                    <a:p>
                      <a:r>
                        <a:rPr lang="pl-PL">
                          <a:effectLst/>
                        </a:rPr>
                        <a:t>Elastyczne panele, urządzenia przenośne</a:t>
                      </a:r>
                    </a:p>
                  </a:txBody>
                  <a:tcPr anchor="ctr"/>
                </a:tc>
                <a:extLst>
                  <a:ext uri="{0D108BD9-81ED-4DB2-BD59-A6C34878D82A}">
                    <a16:rowId xmlns:a16="http://schemas.microsoft.com/office/drawing/2014/main" val="4269034867"/>
                  </a:ext>
                </a:extLst>
              </a:tr>
            </a:tbl>
          </a:graphicData>
        </a:graphic>
      </p:graphicFrame>
      <p:sp>
        <p:nvSpPr>
          <p:cNvPr id="6" name="Tytuł 1">
            <a:extLst>
              <a:ext uri="{FF2B5EF4-FFF2-40B4-BE49-F238E27FC236}">
                <a16:creationId xmlns:a16="http://schemas.microsoft.com/office/drawing/2014/main" id="{E93396D6-97B4-AA24-7DE3-B670F3FA9F1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Porównanie</a:t>
            </a:r>
          </a:p>
        </p:txBody>
      </p:sp>
      <p:sp>
        <p:nvSpPr>
          <p:cNvPr id="7" name="Rectangle 2">
            <a:extLst>
              <a:ext uri="{FF2B5EF4-FFF2-40B4-BE49-F238E27FC236}">
                <a16:creationId xmlns:a16="http://schemas.microsoft.com/office/drawing/2014/main" id="{20194318-EEC0-E8F2-9EC1-A27DE6D27D2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69441355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9D58E5-F67D-9A20-31ED-90012EADF2E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E516F81-FE92-7A3F-1C28-6595D5A99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1750D8B-9B96-82E4-8183-5008AF341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4AFF73A-5BD6-63FB-665C-0099BE11F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E02CA2-84EC-4EF2-4876-76FDA9EB8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EE7F33-E290-EAD8-7EBC-C0F2A7265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422E4E3-5B29-C6BB-6681-FCAB6438439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AA8A917B-2E0F-EBD9-5386-98E018560722}"/>
              </a:ext>
            </a:extLst>
          </p:cNvPr>
          <p:cNvSpPr>
            <a:spLocks noGrp="1"/>
          </p:cNvSpPr>
          <p:nvPr>
            <p:ph idx="1"/>
          </p:nvPr>
        </p:nvSpPr>
        <p:spPr>
          <a:xfrm>
            <a:off x="441598" y="1754372"/>
            <a:ext cx="11291052" cy="5071615"/>
          </a:xfrm>
        </p:spPr>
        <p:txBody>
          <a:bodyPr anchor="ctr">
            <a:noAutofit/>
          </a:bodyPr>
          <a:lstStyle/>
          <a:p>
            <a:pPr marL="179388" indent="-179388" algn="l">
              <a:buNone/>
            </a:pPr>
            <a:r>
              <a:rPr lang="pl-PL" b="0" i="0" u="none" strike="noStrike">
                <a:solidFill>
                  <a:srgbClr val="000000"/>
                </a:solidFill>
                <a:effectLst/>
                <a:latin typeface="Inter"/>
              </a:rPr>
              <a:t>W naturze krzem krystaliczny nie występuje, dlatego jest produkowany syntetycznie.</a:t>
            </a:r>
          </a:p>
          <a:p>
            <a:pPr marL="179388" indent="-179388"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Proces produkcji</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1. Zarodzie monokrystaliczne wyciąga się z ciekłego krzemu z dodatkiem boru.</a:t>
            </a:r>
          </a:p>
          <a:p>
            <a:pPr marL="457200" lvl="1" indent="0" algn="l">
              <a:buNone/>
            </a:pPr>
            <a:r>
              <a:rPr lang="pl-PL">
                <a:solidFill>
                  <a:srgbClr val="000000"/>
                </a:solidFill>
                <a:latin typeface="Inter"/>
              </a:rPr>
              <a:t>2. </a:t>
            </a:r>
            <a:r>
              <a:rPr lang="pl-PL" b="0" i="0" u="none" strike="noStrike">
                <a:solidFill>
                  <a:srgbClr val="000000"/>
                </a:solidFill>
                <a:effectLst/>
                <a:latin typeface="Inter"/>
              </a:rPr>
              <a:t>Monokryształ formowany jest w walec, który następnie pocięty zostaje na płytki (typu p-) o grubości około 0,30 mm i promieniu od kilku do kilkunastu centymetrów.</a:t>
            </a:r>
          </a:p>
          <a:p>
            <a:pPr marL="457200" lvl="1" indent="0" algn="l">
              <a:buNone/>
            </a:pPr>
            <a:endParaRPr lang="pl-PL" b="0" i="0" u="none" strike="noStrike">
              <a:solidFill>
                <a:srgbClr val="000000"/>
              </a:solidFill>
              <a:effectLst/>
              <a:latin typeface="Inter"/>
            </a:endParaRPr>
          </a:p>
          <a:p>
            <a:pPr marL="0" indent="0" algn="l">
              <a:buNone/>
            </a:pPr>
            <a:r>
              <a:rPr lang="pl-PL">
                <a:solidFill>
                  <a:srgbClr val="000000"/>
                </a:solidFill>
                <a:latin typeface="Inter"/>
              </a:rPr>
              <a:t> Jest to technologia </a:t>
            </a:r>
            <a:r>
              <a:rPr lang="pl-PL" b="1">
                <a:solidFill>
                  <a:srgbClr val="000000"/>
                </a:solidFill>
                <a:latin typeface="Inter"/>
              </a:rPr>
              <a:t>grubowarstwowa </a:t>
            </a:r>
            <a:r>
              <a:rPr lang="pl-PL">
                <a:solidFill>
                  <a:srgbClr val="000000"/>
                </a:solidFill>
                <a:latin typeface="Inter"/>
              </a:rPr>
              <a:t>s</a:t>
            </a:r>
            <a:r>
              <a:rPr lang="pl-PL" b="0" i="0" u="none" strike="noStrike">
                <a:solidFill>
                  <a:srgbClr val="000000"/>
                </a:solidFill>
                <a:effectLst/>
                <a:latin typeface="Inter"/>
              </a:rPr>
              <a:t>tosowana w produkcji ogniw krzemowych, zapewniająca wysoką jakość materiału.</a:t>
            </a:r>
          </a:p>
          <a:p>
            <a:pPr marL="0" indent="0" algn="l">
              <a:buNone/>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23255CC0-B933-0562-04CB-DC86DA1BD34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ogniw krzemowych</a:t>
            </a:r>
            <a:br>
              <a:rPr lang="pl-PL" sz="3600">
                <a:solidFill>
                  <a:srgbClr val="FFFFFF"/>
                </a:solidFill>
              </a:rPr>
            </a:br>
            <a:r>
              <a:rPr lang="pl-PL" sz="3600">
                <a:solidFill>
                  <a:srgbClr val="FFFFFF"/>
                </a:solidFill>
              </a:rPr>
              <a:t>Krzem krystaliczny</a:t>
            </a:r>
          </a:p>
        </p:txBody>
      </p:sp>
      <p:sp>
        <p:nvSpPr>
          <p:cNvPr id="7" name="Rectangle 2">
            <a:extLst>
              <a:ext uri="{FF2B5EF4-FFF2-40B4-BE49-F238E27FC236}">
                <a16:creationId xmlns:a16="http://schemas.microsoft.com/office/drawing/2014/main" id="{24683A1A-46F5-AC7D-46A7-36D7EA820DF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20755063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1E8E5C-1104-E75A-CBDA-336DBDD0AF6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D39507-4C2F-5549-A353-5ABF12E8BD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996F829-DE76-3FFB-5DCB-2EFF8F9B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4898ED7-1340-3568-23CD-8E836F602C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2D13C81-C799-3EAF-E2CE-1C56B8880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35D140-28D8-1A2D-96E3-502F88B6D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7332396-FE70-07A0-180F-354C5703820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631B080-5CF2-5858-632D-61421652F3EA}"/>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Na powierzchni drugiej płytki tworzy się obszar typu n+ przez dyfuzję fosforu.</a:t>
            </a:r>
          </a:p>
          <a:p>
            <a:pPr marL="0" indent="0" algn="l">
              <a:buNone/>
            </a:pPr>
            <a:endParaRPr lang="pl-PL" b="0" i="0" u="none" strike="noStrike">
              <a:solidFill>
                <a:srgbClr val="000000"/>
              </a:solidFill>
              <a:effectLst/>
              <a:latin typeface="Inter"/>
            </a:endParaRPr>
          </a:p>
          <a:p>
            <a:pPr marL="0" indent="0" algn="l">
              <a:buNone/>
            </a:pPr>
            <a:r>
              <a:rPr lang="pl-PL" b="0" i="0" u="none" strike="noStrike">
                <a:solidFill>
                  <a:srgbClr val="000000"/>
                </a:solidFill>
                <a:effectLst/>
                <a:latin typeface="Inter"/>
              </a:rPr>
              <a:t>Właściwe umiejscowienie złącza p-n jest kluczowe dla efektywności ogniwa, ponieważ to tam zachodzi generacja par elektron-dziura oraz separacja nośników ładunku.</a:t>
            </a:r>
          </a:p>
          <a:p>
            <a:pPr marL="0" indent="0" algn="l">
              <a:buNone/>
            </a:pPr>
            <a:endParaRPr lang="pl-PL" b="0" i="0" u="none" strike="noStrike">
              <a:solidFill>
                <a:srgbClr val="000000"/>
              </a:solidFill>
              <a:effectLst/>
              <a:latin typeface="Inter"/>
            </a:endParaRPr>
          </a:p>
          <a:p>
            <a:pPr marL="0" indent="0" algn="l">
              <a:buNone/>
            </a:pPr>
            <a:r>
              <a:rPr lang="pl-PL" b="0" i="0" u="none" strike="noStrike">
                <a:solidFill>
                  <a:srgbClr val="000000"/>
                </a:solidFill>
                <a:effectLst/>
                <a:latin typeface="Inter"/>
              </a:rPr>
              <a:t>Jeśli złącze znajduje się zbyt blisko powierzchni, większość światła zostanie zaabsorbowana przed dotarciem do złącza, co obniża sprawność.</a:t>
            </a:r>
            <a:br>
              <a:rPr lang="pl-PL"/>
            </a:b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47E165A7-8F00-59DD-9C7F-91334D3B237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ogniw krzemowych</a:t>
            </a:r>
            <a:br>
              <a:rPr lang="pl-PL" sz="3600">
                <a:solidFill>
                  <a:srgbClr val="FFFFFF"/>
                </a:solidFill>
              </a:rPr>
            </a:br>
            <a:r>
              <a:rPr lang="pl-PL" sz="3600">
                <a:solidFill>
                  <a:srgbClr val="FFFFFF"/>
                </a:solidFill>
              </a:rPr>
              <a:t>Obszar złącza p-n</a:t>
            </a:r>
          </a:p>
        </p:txBody>
      </p:sp>
      <p:sp>
        <p:nvSpPr>
          <p:cNvPr id="7" name="Rectangle 2">
            <a:extLst>
              <a:ext uri="{FF2B5EF4-FFF2-40B4-BE49-F238E27FC236}">
                <a16:creationId xmlns:a16="http://schemas.microsoft.com/office/drawing/2014/main" id="{5EC7BA50-528B-493F-DD6D-B9D14A9F23E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82222699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E42CD4-397F-B56F-58A5-A5FF707B42D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50FF281-78AD-FF65-D904-2D78F25AA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D960C6A-533C-005B-2A41-69DA83711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8C0EF77-6033-CF6C-3845-A8A84E2D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BD8808D-A00F-6E0F-E8D0-61AA9CF25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FF8D26-05E4-36F9-8761-5D3913397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607E26E-7C5A-5EDD-2204-0863BA4CE5F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FD44F7FD-C9BF-E21F-8DBB-59528C8B640C}"/>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Warstwa Przeciwodblaskowa</a:t>
            </a:r>
            <a:r>
              <a:rPr lang="pl-PL" b="0" i="0" u="none" strike="noStrike">
                <a:solidFill>
                  <a:srgbClr val="000000"/>
                </a:solidFill>
                <a:effectLst/>
                <a:latin typeface="Inter"/>
              </a:rPr>
              <a:t>: Na aktywnej powierzchni krzemu osadza się przeźroczystą warstwę, aby zredukować odbicie promieni słonecznych (około 40%).</a:t>
            </a:r>
          </a:p>
          <a:p>
            <a:pPr marL="0" indent="0" algn="l">
              <a:buNone/>
            </a:pPr>
            <a:endParaRPr lang="pl-PL" b="1" i="0" u="none" strike="noStrike">
              <a:solidFill>
                <a:srgbClr val="000000"/>
              </a:solidFill>
              <a:effectLst/>
              <a:latin typeface="Inter"/>
            </a:endParaRPr>
          </a:p>
          <a:p>
            <a:pPr marL="0" indent="0" algn="l">
              <a:buNone/>
            </a:pPr>
            <a:r>
              <a:rPr lang="pl-PL" b="1" i="0" u="none" strike="noStrike">
                <a:solidFill>
                  <a:srgbClr val="000000"/>
                </a:solidFill>
                <a:effectLst/>
                <a:latin typeface="Inter"/>
              </a:rPr>
              <a:t>Teksturowanie</a:t>
            </a:r>
            <a:r>
              <a:rPr lang="pl-PL" b="0" i="0" u="none" strike="noStrike">
                <a:solidFill>
                  <a:srgbClr val="000000"/>
                </a:solidFill>
                <a:effectLst/>
                <a:latin typeface="Inter"/>
              </a:rPr>
              <a:t>: Zmiana struktury powierzchni ogniwa, co poprawia właściwości optyczne, zmniejsza odbicia i zwiększa absorpcję światła.</a:t>
            </a:r>
          </a:p>
          <a:p>
            <a:pPr marL="0" indent="0" algn="l">
              <a:buNone/>
            </a:pPr>
            <a:endParaRPr lang="pl-PL" b="1" i="0" u="none" strike="noStrike">
              <a:solidFill>
                <a:srgbClr val="000000"/>
              </a:solidFill>
              <a:effectLst/>
              <a:latin typeface="Inter"/>
            </a:endParaRPr>
          </a:p>
          <a:p>
            <a:pPr marL="0" indent="0" algn="l">
              <a:buNone/>
            </a:pPr>
            <a:r>
              <a:rPr lang="pl-PL" b="1" i="0" u="none" strike="noStrike">
                <a:solidFill>
                  <a:srgbClr val="000000"/>
                </a:solidFill>
                <a:effectLst/>
                <a:latin typeface="Inter"/>
              </a:rPr>
              <a:t>Powierzchnia Selektywna</a:t>
            </a:r>
            <a:r>
              <a:rPr lang="pl-PL" b="0" i="0" u="none" strike="noStrike">
                <a:solidFill>
                  <a:srgbClr val="000000"/>
                </a:solidFill>
                <a:effectLst/>
                <a:latin typeface="Inter"/>
              </a:rPr>
              <a:t>: Użycie materiałów, które odbijają niepożądane części widma, co poprawia generację par elektron-dziura.</a:t>
            </a:r>
          </a:p>
        </p:txBody>
      </p:sp>
      <p:sp>
        <p:nvSpPr>
          <p:cNvPr id="6" name="Tytuł 1">
            <a:extLst>
              <a:ext uri="{FF2B5EF4-FFF2-40B4-BE49-F238E27FC236}">
                <a16:creationId xmlns:a16="http://schemas.microsoft.com/office/drawing/2014/main" id="{E9A198E4-ED68-19E2-9C6F-F353809C20C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ogniw krzemowych</a:t>
            </a:r>
            <a:br>
              <a:rPr lang="pl-PL" sz="3600">
                <a:solidFill>
                  <a:srgbClr val="FFFFFF"/>
                </a:solidFill>
              </a:rPr>
            </a:br>
            <a:r>
              <a:rPr lang="pl-PL" sz="3600">
                <a:solidFill>
                  <a:srgbClr val="FFFFFF"/>
                </a:solidFill>
              </a:rPr>
              <a:t>Zwiększanie sprawności ogniw</a:t>
            </a:r>
          </a:p>
        </p:txBody>
      </p:sp>
      <p:sp>
        <p:nvSpPr>
          <p:cNvPr id="7" name="Rectangle 2">
            <a:extLst>
              <a:ext uri="{FF2B5EF4-FFF2-40B4-BE49-F238E27FC236}">
                <a16:creationId xmlns:a16="http://schemas.microsoft.com/office/drawing/2014/main" id="{960CCAAB-EB7F-99FA-42FF-7FC31C049F0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978941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4D3BF-F461-A21D-070C-477194D3C46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DCBA3FA-5866-9E6F-A8DF-A1777F3F1633}"/>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F5473CF3-15C3-1907-1F34-571F41E47437}"/>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Przydatność do wykrywania określonego kształtu przebiegu prądu różnicowego</a:t>
            </a:r>
          </a:p>
          <a:p>
            <a:pPr>
              <a:buSzPct val="100000"/>
            </a:pPr>
            <a:r>
              <a:rPr lang="pl-PL" b="1"/>
              <a:t>Typ AC</a:t>
            </a:r>
            <a:br>
              <a:rPr lang="pl-PL" b="1"/>
            </a:br>
            <a:r>
              <a:rPr lang="pl-PL" i="1"/>
              <a:t>Zakres prądów różnicowych</a:t>
            </a:r>
            <a:r>
              <a:rPr lang="pl-PL"/>
              <a:t>: prąd przemienny sinusoidalny o częstotliwości 50 </a:t>
            </a:r>
            <a:r>
              <a:rPr lang="pl-PL" err="1"/>
              <a:t>Hz</a:t>
            </a:r>
            <a:r>
              <a:rPr lang="pl-PL"/>
              <a:t>.</a:t>
            </a:r>
            <a:br>
              <a:rPr lang="pl-PL"/>
            </a:br>
            <a:r>
              <a:rPr lang="pl-PL" i="1" u="sng"/>
              <a:t>Zastosowanie:</a:t>
            </a:r>
            <a:r>
              <a:rPr lang="pl-PL"/>
              <a:t> Podstawowe zabezpieczenie w instalacjach, gdzie spodziewane są jedynie prądy różnicowe sinusoidalne.</a:t>
            </a:r>
          </a:p>
        </p:txBody>
      </p:sp>
      <p:sp>
        <p:nvSpPr>
          <p:cNvPr id="6" name="Tytuł 1">
            <a:extLst>
              <a:ext uri="{FF2B5EF4-FFF2-40B4-BE49-F238E27FC236}">
                <a16:creationId xmlns:a16="http://schemas.microsoft.com/office/drawing/2014/main" id="{8EE4DEAB-9748-3DD9-C393-19FDEF1A7A4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1DBDAD5D-D6E9-EC4E-09E5-0E10BC5340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B28F19F-655B-9151-8C12-68DC3FBD6BD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910129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77F299-82D0-413C-E872-A014888C212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E65107-EFED-0D14-D54B-17C8C6640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5BD1F9C-D38E-83C3-C396-49FAE1952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70E2EBD-5CC0-C12D-70D5-3C806E9F5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648356B-C3E7-E133-B5CC-22DC9E977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7C217FD-6ACF-3657-8446-4EFF4148D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C0349B3-A71C-FFAA-5D0C-2BD8595DF17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105382DE-0E70-94CD-78C7-CC79E83DF32C}"/>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Metalizowane Elektrody</a:t>
            </a:r>
            <a:r>
              <a:rPr lang="pl-PL" b="0" i="0" u="none" strike="noStrike">
                <a:solidFill>
                  <a:srgbClr val="000000"/>
                </a:solidFill>
                <a:effectLst/>
                <a:latin typeface="Inter"/>
              </a:rPr>
              <a:t>: Od góry i dołu ogniwa przyklejane są metalizowane elektrody; górna ma około 10 razy mniejszą powierzchnię niż dolna.</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err="1">
                <a:solidFill>
                  <a:srgbClr val="000000"/>
                </a:solidFill>
                <a:effectLst/>
                <a:latin typeface="Inter"/>
              </a:rPr>
              <a:t>Tylnia</a:t>
            </a:r>
            <a:r>
              <a:rPr lang="pl-PL" b="1" i="0" u="none" strike="noStrike">
                <a:solidFill>
                  <a:srgbClr val="000000"/>
                </a:solidFill>
                <a:effectLst/>
                <a:latin typeface="Inter"/>
              </a:rPr>
              <a:t> Elektroda</a:t>
            </a:r>
            <a:r>
              <a:rPr lang="pl-PL" b="0" i="0" u="none" strike="noStrike">
                <a:solidFill>
                  <a:srgbClr val="000000"/>
                </a:solidFill>
                <a:effectLst/>
                <a:latin typeface="Inter"/>
              </a:rPr>
              <a:t>: Pokryta warstwą metalizowaną, spełnia rolę lustra odblaskowego, co wydłuża drogę absorpcji fotonów w krzemie.</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Złącze p-p</a:t>
            </a:r>
            <a:r>
              <a:rPr lang="pl-PL" b="0" i="0" u="none" strike="noStrike">
                <a:solidFill>
                  <a:srgbClr val="000000"/>
                </a:solidFill>
                <a:effectLst/>
                <a:latin typeface="Inter"/>
              </a:rPr>
              <a:t>*: Wykonuje się dodatkowe dyfundowanie półprzewodnika bazowego typu p, co poprawia parametry złącza.</a:t>
            </a:r>
          </a:p>
        </p:txBody>
      </p:sp>
      <p:sp>
        <p:nvSpPr>
          <p:cNvPr id="6" name="Tytuł 1">
            <a:extLst>
              <a:ext uri="{FF2B5EF4-FFF2-40B4-BE49-F238E27FC236}">
                <a16:creationId xmlns:a16="http://schemas.microsoft.com/office/drawing/2014/main" id="{0C1AF0CE-955E-0842-B43C-B76C32D992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ogniw krzemowych</a:t>
            </a:r>
            <a:br>
              <a:rPr lang="pl-PL" sz="3600">
                <a:solidFill>
                  <a:srgbClr val="FFFFFF"/>
                </a:solidFill>
              </a:rPr>
            </a:br>
            <a:r>
              <a:rPr lang="pl-PL" sz="3600">
                <a:solidFill>
                  <a:srgbClr val="FFFFFF"/>
                </a:solidFill>
              </a:rPr>
              <a:t>Elektryczne połączenia ogniw</a:t>
            </a:r>
          </a:p>
        </p:txBody>
      </p:sp>
      <p:sp>
        <p:nvSpPr>
          <p:cNvPr id="7" name="Rectangle 2">
            <a:extLst>
              <a:ext uri="{FF2B5EF4-FFF2-40B4-BE49-F238E27FC236}">
                <a16:creationId xmlns:a16="http://schemas.microsoft.com/office/drawing/2014/main" id="{15FE04BF-538D-EE71-367B-5E2D70D2EE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321423198"/>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E4CD54-444F-ADCB-D821-4D63C18CD65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2503E0C-0328-783F-8319-2C256F004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92375E5-FB52-01C8-E492-553FEBAF3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C912AA2-62E7-21D6-0E2D-C0B983DD5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A8386E-F80A-768E-3C80-59B030F02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964657D-3191-A2B3-73A3-F14EAD07A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DF03953-8574-0950-27AC-E7E9EF5ED14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5CB74CB7-5411-F4BF-35DF-FE9399B18CF3}"/>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Typowe wymiary</a:t>
            </a:r>
            <a:r>
              <a:rPr lang="pl-PL" b="0" i="0" u="none" strike="noStrike">
                <a:solidFill>
                  <a:srgbClr val="000000"/>
                </a:solidFill>
                <a:effectLst/>
                <a:latin typeface="Inter"/>
              </a:rPr>
              <a:t>: Komórki ogniwa „</a:t>
            </a:r>
            <a:r>
              <a:rPr lang="pl-PL" b="0" i="0" u="none" strike="noStrike" err="1">
                <a:solidFill>
                  <a:srgbClr val="000000"/>
                </a:solidFill>
                <a:effectLst/>
                <a:latin typeface="Inter"/>
              </a:rPr>
              <a:t>silver</a:t>
            </a:r>
            <a:r>
              <a:rPr lang="pl-PL" b="0" i="0" u="none" strike="noStrike">
                <a:solidFill>
                  <a:srgbClr val="000000"/>
                </a:solidFill>
                <a:effectLst/>
                <a:latin typeface="Inter"/>
              </a:rPr>
              <a:t>” mają wymiary około 100 mm x 1 mm.</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Generowane napięcie</a:t>
            </a:r>
            <a:r>
              <a:rPr lang="pl-PL" b="0" i="0" u="none" strike="noStrike">
                <a:solidFill>
                  <a:srgbClr val="000000"/>
                </a:solidFill>
                <a:effectLst/>
                <a:latin typeface="Inter"/>
              </a:rPr>
              <a:t>: Napięcie wynosi około 0,5–0,6 V na komórkę.</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Ogniwo</a:t>
            </a:r>
            <a:r>
              <a:rPr lang="pl-PL" b="0" i="0" u="none" strike="noStrike">
                <a:solidFill>
                  <a:srgbClr val="000000"/>
                </a:solidFill>
                <a:effectLst/>
                <a:latin typeface="Inter"/>
              </a:rPr>
              <a:t>: Aby osiągnąć napięcie 24 V, montuje się 48 komórek połączonych taśmą aluminiową</a:t>
            </a:r>
          </a:p>
          <a:p>
            <a:pPr algn="l">
              <a:buFont typeface="Arial" panose="020B0604020202020204" pitchFamily="34" charset="0"/>
              <a:buChar char="•"/>
            </a:pPr>
            <a:endParaRPr lang="pl-PL">
              <a:solidFill>
                <a:srgbClr val="000000"/>
              </a:solidFill>
              <a:latin typeface="Inter"/>
            </a:endParaRPr>
          </a:p>
          <a:p>
            <a:pPr algn="l">
              <a:buFont typeface="Arial" panose="020B0604020202020204" pitchFamily="34" charset="0"/>
              <a:buChar char="•"/>
            </a:pPr>
            <a:r>
              <a:rPr lang="pl-PL" b="1" i="0" u="none" strike="noStrike">
                <a:solidFill>
                  <a:srgbClr val="000000"/>
                </a:solidFill>
                <a:effectLst/>
                <a:latin typeface="Inter"/>
              </a:rPr>
              <a:t>Moduł: </a:t>
            </a:r>
            <a:r>
              <a:rPr lang="pl-PL" i="0" u="none" strike="noStrike">
                <a:solidFill>
                  <a:srgbClr val="000000"/>
                </a:solidFill>
                <a:effectLst/>
                <a:latin typeface="Inter"/>
              </a:rPr>
              <a:t>36 ogniw łączy się taśmą aby utworzyć moduł</a:t>
            </a:r>
            <a:endParaRPr lang="pl-PL" b="1" i="0" u="none" strike="noStrike">
              <a:solidFill>
                <a:srgbClr val="000000"/>
              </a:solidFill>
              <a:effectLst/>
              <a:latin typeface="Inter"/>
            </a:endParaRPr>
          </a:p>
        </p:txBody>
      </p:sp>
      <p:sp>
        <p:nvSpPr>
          <p:cNvPr id="6" name="Tytuł 1">
            <a:extLst>
              <a:ext uri="{FF2B5EF4-FFF2-40B4-BE49-F238E27FC236}">
                <a16:creationId xmlns:a16="http://schemas.microsoft.com/office/drawing/2014/main" id="{60D2B72B-1E84-1381-12CE-81B62D769D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ogniw krzemowych</a:t>
            </a:r>
            <a:br>
              <a:rPr lang="pl-PL" sz="3600">
                <a:solidFill>
                  <a:srgbClr val="FFFFFF"/>
                </a:solidFill>
              </a:rPr>
            </a:br>
            <a:r>
              <a:rPr lang="pl-PL" sz="3600">
                <a:solidFill>
                  <a:srgbClr val="FFFFFF"/>
                </a:solidFill>
              </a:rPr>
              <a:t>Wymiary i parametry ogniwa</a:t>
            </a:r>
          </a:p>
        </p:txBody>
      </p:sp>
      <p:sp>
        <p:nvSpPr>
          <p:cNvPr id="7" name="Rectangle 2">
            <a:extLst>
              <a:ext uri="{FF2B5EF4-FFF2-40B4-BE49-F238E27FC236}">
                <a16:creationId xmlns:a16="http://schemas.microsoft.com/office/drawing/2014/main" id="{4158C81E-C177-4EFA-C415-8DFB295573A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22274626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F268CF-8336-2EE0-B924-B857E156145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A72CA8-2649-1098-19ED-D73C70BE7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BC1DFBD-A65F-B7DD-309E-864C6C752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C838E2C-7779-4F47-C509-B610B80F3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6B0F10F-5784-E77C-F0BA-1998EA623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18F5AF8-F1FE-2235-153B-B53AD7F0F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6B24B02-765F-038A-FBBB-6A63219F6DF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E730ABE7-A2F9-5521-6A6E-D880664FC69A}"/>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Łączenie Modułów</a:t>
            </a:r>
            <a:r>
              <a:rPr lang="pl-PL" b="0" i="0" u="none" strike="noStrike">
                <a:solidFill>
                  <a:srgbClr val="000000"/>
                </a:solidFill>
                <a:effectLst/>
                <a:latin typeface="Inter"/>
              </a:rPr>
              <a:t>: Moduły łączone są szeregowo-równolegle, tworząc panel fotowoltaiczny.</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Maksymalne Napięcie</a:t>
            </a:r>
            <a:r>
              <a:rPr lang="pl-PL" b="0" i="0" u="none" strike="noStrike">
                <a:solidFill>
                  <a:srgbClr val="000000"/>
                </a:solidFill>
                <a:effectLst/>
                <a:latin typeface="Inter"/>
              </a:rPr>
              <a:t>: Napięcie panelu może wynosić około 800 V.</a:t>
            </a:r>
          </a:p>
          <a:p>
            <a:pPr marL="0" indent="0" algn="l">
              <a:buNone/>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376D4D28-121A-2AD9-0BF8-6FFE7C8657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ogniw krzemowych</a:t>
            </a:r>
            <a:br>
              <a:rPr lang="pl-PL" sz="3600">
                <a:solidFill>
                  <a:srgbClr val="FFFFFF"/>
                </a:solidFill>
              </a:rPr>
            </a:br>
            <a:r>
              <a:rPr lang="pl-PL" sz="3600">
                <a:solidFill>
                  <a:srgbClr val="FFFFFF"/>
                </a:solidFill>
              </a:rPr>
              <a:t>Panel fotowoltaiczny</a:t>
            </a:r>
          </a:p>
        </p:txBody>
      </p:sp>
      <p:sp>
        <p:nvSpPr>
          <p:cNvPr id="7" name="Rectangle 2">
            <a:extLst>
              <a:ext uri="{FF2B5EF4-FFF2-40B4-BE49-F238E27FC236}">
                <a16:creationId xmlns:a16="http://schemas.microsoft.com/office/drawing/2014/main" id="{2EC9C0E4-9601-5463-D191-28005171F7F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01972651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205096-F467-3454-618C-82C2636F942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5A4AC9C-D762-6AE2-B8D7-EC8F522A2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D79DF5F-7EF1-66DB-52D1-4FE12E6B9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09A4853-0E69-DFE0-D096-513138292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878F81-5EAD-2CF6-2DCC-BD823175D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DDBFE9F-91A8-152E-8684-3EE7A045A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491937A-A3A4-61C3-57CA-DC0F67838AF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C8B05D7-FE6F-F7B9-CEBF-FFE5359610A7}"/>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Teksturowanie to proces polegający na nałożeniu płytki krzemowej na podłoże oraz wytrawieniu górnej powierzchni ogniw złącza.</a:t>
            </a:r>
          </a:p>
          <a:p>
            <a:pPr marL="0" indent="0" algn="l">
              <a:buNone/>
            </a:pPr>
            <a:r>
              <a:rPr lang="pl-PL" b="1" i="0" u="none" strike="noStrike">
                <a:solidFill>
                  <a:srgbClr val="000000"/>
                </a:solidFill>
                <a:effectLst/>
                <a:latin typeface="Inter"/>
              </a:rPr>
              <a:t>Cel</a:t>
            </a:r>
            <a:r>
              <a:rPr lang="pl-PL" b="0" i="0" u="none" strike="noStrike">
                <a:solidFill>
                  <a:srgbClr val="000000"/>
                </a:solidFill>
                <a:effectLst/>
                <a:latin typeface="Inter"/>
              </a:rPr>
              <a:t>: Tworzenie wąskich rowków w pokrytej maską płytce krzemowej, co zwiększa efektywność absorpcji światła.</a:t>
            </a:r>
          </a:p>
          <a:p>
            <a:pPr marL="0" indent="0" algn="l">
              <a:buNone/>
            </a:pPr>
            <a:r>
              <a:rPr lang="pl-PL" b="1" i="0" u="none" strike="noStrike">
                <a:solidFill>
                  <a:srgbClr val="000000"/>
                </a:solidFill>
                <a:effectLst/>
                <a:latin typeface="Inter"/>
              </a:rPr>
              <a:t>Orientacja kryształu</a:t>
            </a:r>
            <a:r>
              <a:rPr lang="pl-PL" b="0" i="0" u="none" strike="noStrike">
                <a:solidFill>
                  <a:srgbClr val="000000"/>
                </a:solidFill>
                <a:effectLst/>
                <a:latin typeface="Inter"/>
              </a:rPr>
              <a:t>: Płaszczyzna niewytrawiona musi być prostopadła do powierzchni płytki, co pozwala na efektywne wykorzystanie światła.</a:t>
            </a:r>
          </a:p>
          <a:p>
            <a:pPr marL="0" indent="0" algn="l">
              <a:buNone/>
            </a:pPr>
            <a:r>
              <a:rPr lang="pl-PL" b="1" i="0" u="none" strike="noStrike">
                <a:solidFill>
                  <a:srgbClr val="000000"/>
                </a:solidFill>
                <a:effectLst/>
                <a:latin typeface="Inter"/>
              </a:rPr>
              <a:t>Wynik procesu</a:t>
            </a:r>
            <a:r>
              <a:rPr lang="pl-PL" b="0" i="0" u="none" strike="noStrike">
                <a:solidFill>
                  <a:srgbClr val="000000"/>
                </a:solidFill>
                <a:effectLst/>
                <a:latin typeface="Inter"/>
              </a:rPr>
              <a:t>: Po wytrawieniu powstaje wiele pasków cienkiego krzemu o przewodnictwie typu p.</a:t>
            </a:r>
          </a:p>
          <a:p>
            <a:pPr marL="0" indent="0" algn="l">
              <a:buNone/>
            </a:pPr>
            <a:r>
              <a:rPr lang="pl-PL" b="1" i="0" u="none" strike="noStrike">
                <a:solidFill>
                  <a:srgbClr val="000000"/>
                </a:solidFill>
                <a:effectLst/>
                <a:latin typeface="Inter"/>
              </a:rPr>
              <a:t>Wymiary</a:t>
            </a:r>
            <a:r>
              <a:rPr lang="pl-PL" b="0" i="0" u="none" strike="noStrike">
                <a:solidFill>
                  <a:srgbClr val="000000"/>
                </a:solidFill>
                <a:effectLst/>
                <a:latin typeface="Inter"/>
              </a:rPr>
              <a:t>: Przy zastosowaniu płytki o grubości 1 mm i bokach 150 x 100 mm, uzyskuje się około 100 komórek o długości 100 mm, szerokości 1 mm i grubości 50-65 µm.</a:t>
            </a:r>
          </a:p>
        </p:txBody>
      </p:sp>
      <p:sp>
        <p:nvSpPr>
          <p:cNvPr id="6" name="Tytuł 1">
            <a:extLst>
              <a:ext uri="{FF2B5EF4-FFF2-40B4-BE49-F238E27FC236}">
                <a16:creationId xmlns:a16="http://schemas.microsoft.com/office/drawing/2014/main" id="{7C695713-91FE-4822-F763-28A103C421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 generacja ogniw (monokrystalicznych)</a:t>
            </a:r>
          </a:p>
          <a:p>
            <a:r>
              <a:rPr lang="pl-PL" sz="3600">
                <a:solidFill>
                  <a:srgbClr val="FFFFFF"/>
                </a:solidFill>
              </a:rPr>
              <a:t>Teksturowanie Płytek Krzemowych</a:t>
            </a:r>
          </a:p>
        </p:txBody>
      </p:sp>
      <p:sp>
        <p:nvSpPr>
          <p:cNvPr id="7" name="Rectangle 2">
            <a:extLst>
              <a:ext uri="{FF2B5EF4-FFF2-40B4-BE49-F238E27FC236}">
                <a16:creationId xmlns:a16="http://schemas.microsoft.com/office/drawing/2014/main" id="{35E42285-5959-9658-70EC-4852F8EEBC2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60283213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C7BFF8-4B96-AAC8-4A1A-E73943AE99B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A6DF9B5-5070-20FD-555C-FA9ADCCBB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9EDB245-8EEA-12CB-9A06-24819CFDD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BBEEF12-DBAF-B1AF-63FD-1CEE21D96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A4B0E6-55EE-118A-8184-CAF4258594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39F7415-5373-130E-0588-409834F65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E1821DA-C809-0DE8-8E62-6A29AF5DB57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581D7F64-C750-66FC-8C9D-161D8CA4481B}"/>
              </a:ext>
            </a:extLst>
          </p:cNvPr>
          <p:cNvSpPr>
            <a:spLocks noGrp="1"/>
          </p:cNvSpPr>
          <p:nvPr>
            <p:ph idx="1"/>
          </p:nvPr>
        </p:nvSpPr>
        <p:spPr>
          <a:xfrm>
            <a:off x="441598" y="1754372"/>
            <a:ext cx="11291052" cy="5071615"/>
          </a:xfrm>
        </p:spPr>
        <p:txBody>
          <a:bodyPr anchor="ctr">
            <a:noAutofit/>
          </a:bodyPr>
          <a:lstStyle/>
          <a:p>
            <a:r>
              <a:rPr lang="pl-PL" b="0" i="0" u="none" strike="noStrike">
                <a:solidFill>
                  <a:srgbClr val="000000"/>
                </a:solidFill>
                <a:effectLst/>
                <a:latin typeface="Inter"/>
              </a:rPr>
              <a:t>Przymocowywanie elektrod do komórek</a:t>
            </a:r>
          </a:p>
          <a:p>
            <a:r>
              <a:rPr lang="pl-PL" b="0" i="0" u="none" strike="noStrike">
                <a:solidFill>
                  <a:srgbClr val="000000"/>
                </a:solidFill>
                <a:effectLst/>
                <a:latin typeface="Inter"/>
              </a:rPr>
              <a:t>Łączenie szeregowo-równoległe złączy p-n</a:t>
            </a:r>
          </a:p>
          <a:p>
            <a:r>
              <a:rPr lang="pl-PL" b="0" i="0" u="none" strike="noStrike">
                <a:solidFill>
                  <a:srgbClr val="000000"/>
                </a:solidFill>
                <a:effectLst/>
                <a:latin typeface="Inter"/>
              </a:rPr>
              <a:t>Nakładanie warstwy antyrefleksyjnej</a:t>
            </a:r>
          </a:p>
          <a:p>
            <a:r>
              <a:rPr lang="pl-PL">
                <a:solidFill>
                  <a:srgbClr val="000000"/>
                </a:solidFill>
                <a:latin typeface="Inter"/>
              </a:rPr>
              <a:t>Nakładanie powłoki ochronnej</a:t>
            </a:r>
            <a:endParaRPr lang="pl-PL" b="0" i="0" u="none" strike="noStrike">
              <a:solidFill>
                <a:srgbClr val="000000"/>
              </a:solidFill>
              <a:effectLst/>
              <a:latin typeface="Inter"/>
            </a:endParaRPr>
          </a:p>
          <a:p>
            <a:pPr marL="0" indent="0">
              <a:buNone/>
            </a:pPr>
            <a:r>
              <a:rPr lang="pl-PL">
                <a:solidFill>
                  <a:srgbClr val="000000"/>
                </a:solidFill>
                <a:latin typeface="Inter"/>
              </a:rPr>
              <a:t>Ogniwa ostatecznie mają wymiary 15,6 x 15,6 cm. Parametry elektryczne to:</a:t>
            </a:r>
          </a:p>
          <a:p>
            <a:pPr marL="0" indent="0">
              <a:buNone/>
            </a:pPr>
            <a:r>
              <a:rPr lang="pl-PL" b="0" i="0" u="none" strike="noStrike">
                <a:solidFill>
                  <a:srgbClr val="000000"/>
                </a:solidFill>
                <a:effectLst/>
                <a:latin typeface="Inter"/>
              </a:rPr>
              <a:t>P= 3,5W, U</a:t>
            </a:r>
            <a:r>
              <a:rPr lang="pl-PL">
                <a:solidFill>
                  <a:srgbClr val="000000"/>
                </a:solidFill>
                <a:latin typeface="Inter"/>
              </a:rPr>
              <a:t>=1V, I=3,5A</a:t>
            </a:r>
            <a:endParaRPr lang="pl-PL" b="0" i="0" u="none" strike="noStrike">
              <a:solidFill>
                <a:srgbClr val="000000"/>
              </a:solidFill>
              <a:effectLst/>
              <a:latin typeface="Inter"/>
            </a:endParaRPr>
          </a:p>
          <a:p>
            <a:r>
              <a:rPr lang="pl-PL">
                <a:solidFill>
                  <a:srgbClr val="000000"/>
                </a:solidFill>
                <a:latin typeface="Inter"/>
              </a:rPr>
              <a:t>Ogniwa układane obok siebie w tzw. </a:t>
            </a:r>
            <a:r>
              <a:rPr lang="pl-PL" err="1">
                <a:solidFill>
                  <a:srgbClr val="000000"/>
                </a:solidFill>
                <a:latin typeface="Inter"/>
              </a:rPr>
              <a:t>Strings</a:t>
            </a:r>
            <a:r>
              <a:rPr lang="pl-PL">
                <a:solidFill>
                  <a:srgbClr val="000000"/>
                </a:solidFill>
                <a:latin typeface="Inter"/>
              </a:rPr>
              <a:t>, i połączenia prądowe są lutowane. W zależności od ilości „</a:t>
            </a:r>
            <a:r>
              <a:rPr lang="pl-PL" err="1">
                <a:solidFill>
                  <a:srgbClr val="000000"/>
                </a:solidFill>
                <a:latin typeface="Inter"/>
              </a:rPr>
              <a:t>strings</a:t>
            </a:r>
            <a:r>
              <a:rPr lang="pl-PL">
                <a:solidFill>
                  <a:srgbClr val="000000"/>
                </a:solidFill>
                <a:latin typeface="Inter"/>
              </a:rPr>
              <a:t>” uzyskuje się różne moce.</a:t>
            </a:r>
          </a:p>
          <a:p>
            <a:r>
              <a:rPr lang="pl-PL">
                <a:solidFill>
                  <a:srgbClr val="000000"/>
                </a:solidFill>
                <a:latin typeface="Inter"/>
              </a:rPr>
              <a:t>Następnie umieszcza się połączone ogniwa pomiędzy folią EVA (od góry) oraz folią PET – laminatem (od dołu) zwaną podłożem  </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8F674247-2FAA-4C6E-AFDC-1C4EBFE055D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 generacja ogniw (monokrystalicznych)</a:t>
            </a:r>
          </a:p>
          <a:p>
            <a:endParaRPr lang="pl-PL" sz="3600">
              <a:solidFill>
                <a:srgbClr val="FFFFFF"/>
              </a:solidFill>
            </a:endParaRPr>
          </a:p>
          <a:p>
            <a:r>
              <a:rPr lang="pl-PL" sz="3600">
                <a:solidFill>
                  <a:srgbClr val="FFFFFF"/>
                </a:solidFill>
              </a:rPr>
              <a:t>Kolejne etapy produkcji</a:t>
            </a:r>
          </a:p>
        </p:txBody>
      </p:sp>
      <p:sp>
        <p:nvSpPr>
          <p:cNvPr id="7" name="Rectangle 2">
            <a:extLst>
              <a:ext uri="{FF2B5EF4-FFF2-40B4-BE49-F238E27FC236}">
                <a16:creationId xmlns:a16="http://schemas.microsoft.com/office/drawing/2014/main" id="{26EC2FAE-B432-0DAC-92DB-7ED5CFBE829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06440026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6AD256-03EA-A92A-916D-0E24466F3D7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25F2F77-769E-B90E-467B-C5FA52D23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1B73806-9626-E161-B559-C6F937D0F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FA842A5-313A-CA85-2F53-C8424735F0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956C35-FA47-852D-38D1-2732B892E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87B08B-5D8C-7FDB-B0E6-F19CE01DF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A68A4A4-DB8F-392A-D3F0-41BCF8CFB45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443BB146-740A-EA21-5E2B-580EE6EFCFAA}"/>
              </a:ext>
            </a:extLst>
          </p:cNvPr>
          <p:cNvSpPr>
            <a:spLocks noGrp="1"/>
          </p:cNvSpPr>
          <p:nvPr>
            <p:ph idx="1"/>
          </p:nvPr>
        </p:nvSpPr>
        <p:spPr>
          <a:xfrm>
            <a:off x="441598" y="1754372"/>
            <a:ext cx="11291052" cy="5071615"/>
          </a:xfrm>
        </p:spPr>
        <p:txBody>
          <a:bodyPr anchor="ctr">
            <a:noAutofit/>
          </a:bodyPr>
          <a:lstStyle/>
          <a:p>
            <a:pPr marL="0" indent="0">
              <a:buNone/>
            </a:pPr>
            <a:r>
              <a:rPr lang="pl-PL" b="0" i="0" u="none" strike="noStrike">
                <a:solidFill>
                  <a:srgbClr val="000000"/>
                </a:solidFill>
                <a:effectLst/>
                <a:latin typeface="Inter"/>
              </a:rPr>
              <a:t>Proces łączenia z foliami wykonywany jest w wysokiej temperaturze i pod wysokim ciśnieniem. </a:t>
            </a:r>
          </a:p>
          <a:p>
            <a:pPr marL="0" indent="0">
              <a:buNone/>
            </a:pPr>
            <a:r>
              <a:rPr lang="pl-PL">
                <a:solidFill>
                  <a:srgbClr val="000000"/>
                </a:solidFill>
                <a:latin typeface="Inter"/>
              </a:rPr>
              <a:t>W efekcie uzyskuje się zamknięty hermetycznie moduł</a:t>
            </a:r>
          </a:p>
          <a:p>
            <a:pPr marL="0" indent="0">
              <a:buNone/>
            </a:pPr>
            <a:endParaRPr lang="pl-PL">
              <a:solidFill>
                <a:srgbClr val="000000"/>
              </a:solidFill>
              <a:latin typeface="Inter"/>
            </a:endParaRPr>
          </a:p>
          <a:p>
            <a:r>
              <a:rPr lang="pl-PL">
                <a:solidFill>
                  <a:srgbClr val="000000"/>
                </a:solidFill>
                <a:latin typeface="Inter"/>
              </a:rPr>
              <a:t>Kolejno moduły umieszcza się w ramce aluminiowej. </a:t>
            </a:r>
          </a:p>
          <a:p>
            <a:pPr marL="0" indent="0">
              <a:buNone/>
            </a:pPr>
            <a:r>
              <a:rPr lang="pl-PL">
                <a:solidFill>
                  <a:srgbClr val="000000"/>
                </a:solidFill>
                <a:latin typeface="Inter"/>
              </a:rPr>
              <a:t>Od spodu ogniwa jest laminatem, od góry stosuje się hartowaną szybę.</a:t>
            </a:r>
          </a:p>
          <a:p>
            <a:pPr marL="0" indent="0">
              <a:buNone/>
            </a:pPr>
            <a:endParaRPr lang="pl-PL">
              <a:solidFill>
                <a:srgbClr val="000000"/>
              </a:solidFill>
              <a:latin typeface="Inter"/>
            </a:endParaRPr>
          </a:p>
          <a:p>
            <a:r>
              <a:rPr lang="pl-PL">
                <a:solidFill>
                  <a:srgbClr val="000000"/>
                </a:solidFill>
                <a:latin typeface="Inter"/>
              </a:rPr>
              <a:t>Ostatecznie wykonuje się badania: test wysokiego napięcia, badanie rezystancji izolacji, oraz mierzona jest moc</a:t>
            </a:r>
          </a:p>
        </p:txBody>
      </p:sp>
      <p:sp>
        <p:nvSpPr>
          <p:cNvPr id="6" name="Tytuł 1">
            <a:extLst>
              <a:ext uri="{FF2B5EF4-FFF2-40B4-BE49-F238E27FC236}">
                <a16:creationId xmlns:a16="http://schemas.microsoft.com/office/drawing/2014/main" id="{E417CEF1-488C-B195-DB57-BB8F325EDA5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 generacja ogniw (monokrystalicznych)</a:t>
            </a:r>
          </a:p>
          <a:p>
            <a:endParaRPr lang="pl-PL" sz="3600">
              <a:solidFill>
                <a:srgbClr val="FFFFFF"/>
              </a:solidFill>
            </a:endParaRPr>
          </a:p>
          <a:p>
            <a:r>
              <a:rPr lang="pl-PL" sz="3600">
                <a:solidFill>
                  <a:srgbClr val="FFFFFF"/>
                </a:solidFill>
              </a:rPr>
              <a:t>Kolejne etapy produkcji</a:t>
            </a:r>
          </a:p>
        </p:txBody>
      </p:sp>
      <p:sp>
        <p:nvSpPr>
          <p:cNvPr id="7" name="Rectangle 2">
            <a:extLst>
              <a:ext uri="{FF2B5EF4-FFF2-40B4-BE49-F238E27FC236}">
                <a16:creationId xmlns:a16="http://schemas.microsoft.com/office/drawing/2014/main" id="{781BB415-D23A-28A2-5DE4-5F806421B68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83543551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8202FE-DB16-280F-3319-D4FB5F8EF30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635A54C-822C-121D-428E-3CE230FB2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92F28F4-11A9-84E6-43B6-28186B450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E97905D-A485-3671-A18F-DC705B9C85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96B02C8-5156-377A-7984-F05FA8CFA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1AB7D2C-F6F0-B649-3C70-F6F9B3697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563BFB6-DB16-E49A-3CF9-5429F09A1ED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88F02D2F-A27A-28FE-5AAF-F657E5889F38}"/>
              </a:ext>
            </a:extLst>
          </p:cNvPr>
          <p:cNvSpPr>
            <a:spLocks noGrp="1"/>
          </p:cNvSpPr>
          <p:nvPr>
            <p:ph idx="1"/>
          </p:nvPr>
        </p:nvSpPr>
        <p:spPr>
          <a:xfrm>
            <a:off x="441598" y="1754372"/>
            <a:ext cx="11291052" cy="5071615"/>
          </a:xfrm>
        </p:spPr>
        <p:txBody>
          <a:bodyPr anchor="ctr">
            <a:noAutofit/>
          </a:bodyPr>
          <a:lstStyle/>
          <a:p>
            <a:pPr marL="0" indent="0">
              <a:buNone/>
            </a:pPr>
            <a:r>
              <a:rPr lang="pl-PL" b="0" i="0" u="none" strike="noStrike">
                <a:solidFill>
                  <a:srgbClr val="000000"/>
                </a:solidFill>
                <a:effectLst/>
                <a:latin typeface="Inter"/>
              </a:rPr>
              <a:t>Panel w technologii krzemowej powinien uzyskać certyfikat:</a:t>
            </a:r>
          </a:p>
          <a:p>
            <a:pPr marL="0" indent="0">
              <a:buNone/>
            </a:pPr>
            <a:r>
              <a:rPr lang="pl-PL" b="0" i="0" u="none" strike="noStrike">
                <a:solidFill>
                  <a:srgbClr val="000000"/>
                </a:solidFill>
                <a:effectLst/>
                <a:latin typeface="Inter"/>
              </a:rPr>
              <a:t> </a:t>
            </a:r>
            <a:br>
              <a:rPr lang="pl-PL" b="0" i="0" u="none" strike="noStrike">
                <a:solidFill>
                  <a:srgbClr val="000000"/>
                </a:solidFill>
                <a:effectLst/>
                <a:latin typeface="Inter"/>
              </a:rPr>
            </a:br>
            <a:r>
              <a:rPr lang="pl-PL">
                <a:solidFill>
                  <a:srgbClr val="000000"/>
                </a:solidFill>
                <a:effectLst/>
                <a:latin typeface="Helvetica" pitchFamily="2" charset="0"/>
              </a:rPr>
              <a:t>IEC 61215:2005,</a:t>
            </a:r>
          </a:p>
          <a:p>
            <a:pPr marL="0" indent="0">
              <a:buNone/>
            </a:pPr>
            <a:endParaRPr lang="pl-PL">
              <a:solidFill>
                <a:srgbClr val="000000"/>
              </a:solidFill>
              <a:latin typeface="Inter"/>
            </a:endParaRPr>
          </a:p>
          <a:p>
            <a:pPr marL="0" indent="0">
              <a:buNone/>
            </a:pPr>
            <a:r>
              <a:rPr lang="pl-PL">
                <a:solidFill>
                  <a:srgbClr val="000000"/>
                </a:solidFill>
                <a:latin typeface="Inter"/>
              </a:rPr>
              <a:t>Oznacza to że spełnia wymagania normy: PN-EN61215:2005</a:t>
            </a:r>
          </a:p>
        </p:txBody>
      </p:sp>
      <p:sp>
        <p:nvSpPr>
          <p:cNvPr id="6" name="Tytuł 1">
            <a:extLst>
              <a:ext uri="{FF2B5EF4-FFF2-40B4-BE49-F238E27FC236}">
                <a16:creationId xmlns:a16="http://schemas.microsoft.com/office/drawing/2014/main" id="{039342B1-E4C0-9F5A-899E-02C458B57F8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 generacja ogniw (monokrystalicznych)</a:t>
            </a:r>
          </a:p>
          <a:p>
            <a:endParaRPr lang="pl-PL" sz="3600">
              <a:solidFill>
                <a:srgbClr val="FFFFFF"/>
              </a:solidFill>
            </a:endParaRPr>
          </a:p>
          <a:p>
            <a:r>
              <a:rPr lang="pl-PL" sz="3600">
                <a:solidFill>
                  <a:srgbClr val="FFFFFF"/>
                </a:solidFill>
              </a:rPr>
              <a:t>Certyfikat</a:t>
            </a:r>
          </a:p>
        </p:txBody>
      </p:sp>
      <p:sp>
        <p:nvSpPr>
          <p:cNvPr id="7" name="Rectangle 2">
            <a:extLst>
              <a:ext uri="{FF2B5EF4-FFF2-40B4-BE49-F238E27FC236}">
                <a16:creationId xmlns:a16="http://schemas.microsoft.com/office/drawing/2014/main" id="{E7C06CAB-0DB0-80E0-FDC0-62E287B3E85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356868523"/>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19D07A-CBB7-F0AA-1344-EE07522CFED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4BD02A6-4299-8ED4-D0DC-27A9A59C29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A0D960E-FE43-0426-AB39-D0C642106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48FD5DF-0544-A787-491D-6EFCE93D90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BAD4B5C-7232-AE29-2F38-B62B8213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93241A-11F4-0BEE-386C-FD9A8735F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3662C70-2835-920A-F739-0A72BE70C77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548D9D4A-F5BD-429F-D77D-B2ECB48F091B}"/>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Materiał wyjściowy</a:t>
            </a:r>
            <a:r>
              <a:rPr lang="pl-PL" b="0" i="0" u="none" strike="noStrike">
                <a:solidFill>
                  <a:srgbClr val="000000"/>
                </a:solidFill>
                <a:effectLst/>
                <a:latin typeface="Inter"/>
              </a:rPr>
              <a:t>: Blok krzemu, uformowany w piecu poprzez procesy topnienia i krystalizacji ukierunkowanej.</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Domieszki</a:t>
            </a:r>
            <a:r>
              <a:rPr lang="pl-PL" b="0" i="0" u="none" strike="noStrike">
                <a:solidFill>
                  <a:srgbClr val="000000"/>
                </a:solidFill>
                <a:effectLst/>
                <a:latin typeface="Inter"/>
              </a:rPr>
              <a:t>: Proces produkcji zaczyna się od wprowadzenia odpowiednich domieszek do krzemu, co wpływa na jego właściwości elektryczne.</a:t>
            </a:r>
          </a:p>
        </p:txBody>
      </p:sp>
      <p:sp>
        <p:nvSpPr>
          <p:cNvPr id="6" name="Tytuł 1">
            <a:extLst>
              <a:ext uri="{FF2B5EF4-FFF2-40B4-BE49-F238E27FC236}">
                <a16:creationId xmlns:a16="http://schemas.microsoft.com/office/drawing/2014/main" id="{FC2FEDCE-1270-E97B-048F-D2704117B11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polikrystaliczne</a:t>
            </a:r>
          </a:p>
        </p:txBody>
      </p:sp>
      <p:sp>
        <p:nvSpPr>
          <p:cNvPr id="7" name="Rectangle 2">
            <a:extLst>
              <a:ext uri="{FF2B5EF4-FFF2-40B4-BE49-F238E27FC236}">
                <a16:creationId xmlns:a16="http://schemas.microsoft.com/office/drawing/2014/main" id="{F9AF7C41-D8BD-EF25-2B58-E0591371FA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98813253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9F716E-FA9D-34E8-6247-DF50138B9E7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AAA8D6B-5429-80C8-8F63-374E5CF74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E4FF224-B1CC-F4A9-CFF6-908F003C3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339A701-0929-5F08-7758-1343D47C51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EB8F9AC-33FC-772D-BF9A-07CF97EA0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7064BC9-B55F-F67D-6987-6F5CC84F6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37BA6FC-4100-6343-0EFA-5EE176FB5A0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7A66EB4-270E-1000-FE69-DB5D614CEEA5}"/>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Cięcie bloku</a:t>
            </a:r>
            <a:r>
              <a:rPr lang="pl-PL" b="0" i="0" u="none" strike="noStrike">
                <a:solidFill>
                  <a:srgbClr val="000000"/>
                </a:solidFill>
                <a:effectLst/>
                <a:latin typeface="Inter"/>
              </a:rPr>
              <a:t>: Uzyskany blok krzemu dzielony jest na bryły, które są następnie cięte na kwadratowe płytki o grubości poniżej 0,2 mm.</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Szlifowanie</a:t>
            </a:r>
            <a:r>
              <a:rPr lang="pl-PL" b="0" i="0" u="none" strike="noStrike">
                <a:solidFill>
                  <a:srgbClr val="000000"/>
                </a:solidFill>
                <a:effectLst/>
                <a:latin typeface="Inter"/>
              </a:rPr>
              <a:t>: Podczas cięcia za pomocą lasera, powierzchnie płytek są jednocześnie szlifowane, co uwydatnia strukturę krystaliczną.</a:t>
            </a:r>
          </a:p>
        </p:txBody>
      </p:sp>
      <p:sp>
        <p:nvSpPr>
          <p:cNvPr id="6" name="Tytuł 1">
            <a:extLst>
              <a:ext uri="{FF2B5EF4-FFF2-40B4-BE49-F238E27FC236}">
                <a16:creationId xmlns:a16="http://schemas.microsoft.com/office/drawing/2014/main" id="{DF5EDE8B-D1B3-4D26-56EA-F6104BF0772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polikrystaliczne</a:t>
            </a:r>
          </a:p>
        </p:txBody>
      </p:sp>
      <p:sp>
        <p:nvSpPr>
          <p:cNvPr id="7" name="Rectangle 2">
            <a:extLst>
              <a:ext uri="{FF2B5EF4-FFF2-40B4-BE49-F238E27FC236}">
                <a16:creationId xmlns:a16="http://schemas.microsoft.com/office/drawing/2014/main" id="{CD44FD4E-F385-29DB-6178-4A638D74720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1829971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6E123D-4B0D-73AA-E9E5-F849E6E2EE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59365CF-97D9-05C1-FB32-F14BD51E35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49D10A0-FB69-D128-48F2-A6DEB7769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6A8588A-9CB8-B3C2-FF5E-ACD1D9C76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1F999D6-E53D-FF7C-3A11-039D00274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337195-C6A7-6627-B5C3-7B568AB393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64AF89F-9B91-41C3-947D-78E96D3BCA5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D3EC9AD1-C266-8EC0-177C-8C415DB70CD6}"/>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Obróbka płytek polikrystalicznych składa się z kilku kluczowych etapów:</a:t>
            </a:r>
          </a:p>
          <a:p>
            <a:pPr algn="l">
              <a:buFont typeface="+mj-lt"/>
              <a:buAutoNum type="arabicPeriod"/>
            </a:pPr>
            <a:r>
              <a:rPr lang="pl-PL" b="1" i="0" u="none" strike="noStrike">
                <a:solidFill>
                  <a:srgbClr val="000000"/>
                </a:solidFill>
                <a:effectLst/>
                <a:latin typeface="Inter"/>
              </a:rPr>
              <a:t> Szlifowanie</a:t>
            </a:r>
            <a:r>
              <a:rPr lang="pl-PL" b="0" i="0" u="none" strike="noStrike">
                <a:solidFill>
                  <a:srgbClr val="000000"/>
                </a:solidFill>
                <a:effectLst/>
                <a:latin typeface="Inter"/>
              </a:rPr>
              <a:t>: Uwidacznia strukturę krystaliczną krzemu, co jest istotne dla poprawy efektywności ogniw.</a:t>
            </a:r>
          </a:p>
          <a:p>
            <a:pPr algn="l">
              <a:buFont typeface="+mj-lt"/>
              <a:buAutoNum type="arabicPeriod"/>
            </a:pPr>
            <a:r>
              <a:rPr lang="pl-PL" b="1" i="0" u="none" strike="noStrike">
                <a:solidFill>
                  <a:srgbClr val="000000"/>
                </a:solidFill>
                <a:effectLst/>
                <a:latin typeface="Inter"/>
              </a:rPr>
              <a:t> Nałożenie elektrod</a:t>
            </a:r>
            <a:r>
              <a:rPr lang="pl-PL" b="0" i="0" u="none" strike="noStrike">
                <a:solidFill>
                  <a:srgbClr val="000000"/>
                </a:solidFill>
                <a:effectLst/>
                <a:latin typeface="Inter"/>
              </a:rPr>
              <a:t>: Elektrod metalizowanych dokonuje się metodą serigrafii (druk sitowy), co zapewnia równomierne pokrycie.</a:t>
            </a:r>
          </a:p>
          <a:p>
            <a:pPr algn="l">
              <a:buFont typeface="+mj-lt"/>
              <a:buAutoNum type="arabicPeriod"/>
            </a:pPr>
            <a:r>
              <a:rPr lang="pl-PL" b="1" i="0" u="none" strike="noStrike">
                <a:solidFill>
                  <a:srgbClr val="000000"/>
                </a:solidFill>
                <a:effectLst/>
                <a:latin typeface="Inter"/>
              </a:rPr>
              <a:t> Warstwa antyrefleksyjna</a:t>
            </a:r>
            <a:r>
              <a:rPr lang="pl-PL" b="0" i="0" u="none" strike="noStrike">
                <a:solidFill>
                  <a:srgbClr val="000000"/>
                </a:solidFill>
                <a:effectLst/>
                <a:latin typeface="Inter"/>
              </a:rPr>
              <a:t>: Nałożenie tej warstwy zwiększa ilość zaabsorbowanego światła, co poprawia wydajność ogniw.</a:t>
            </a:r>
          </a:p>
        </p:txBody>
      </p:sp>
      <p:sp>
        <p:nvSpPr>
          <p:cNvPr id="6" name="Tytuł 1">
            <a:extLst>
              <a:ext uri="{FF2B5EF4-FFF2-40B4-BE49-F238E27FC236}">
                <a16:creationId xmlns:a16="http://schemas.microsoft.com/office/drawing/2014/main" id="{22B09D19-9A66-5D5A-C13F-763E0C13E7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polikrystaliczne</a:t>
            </a:r>
          </a:p>
        </p:txBody>
      </p:sp>
      <p:sp>
        <p:nvSpPr>
          <p:cNvPr id="7" name="Rectangle 2">
            <a:extLst>
              <a:ext uri="{FF2B5EF4-FFF2-40B4-BE49-F238E27FC236}">
                <a16:creationId xmlns:a16="http://schemas.microsoft.com/office/drawing/2014/main" id="{6B2C8789-0B86-CE6C-CB94-7288EFCF7DB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797193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9D302-FB39-F2BA-5105-6A4835C58F7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19E864C-42DE-C573-6F5B-C8431C58F971}"/>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5E486699-75EB-0EA5-46A5-AE6A34D71897}"/>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solidFill>
                  <a:prstClr val="black"/>
                </a:solidFill>
              </a:rPr>
              <a:t>Typ A</a:t>
            </a:r>
            <a:br>
              <a:rPr lang="pl-PL" b="1">
                <a:solidFill>
                  <a:prstClr val="black"/>
                </a:solidFill>
              </a:rPr>
            </a:br>
            <a:r>
              <a:rPr lang="pl-PL" i="1">
                <a:solidFill>
                  <a:prstClr val="black"/>
                </a:solidFill>
              </a:rPr>
              <a:t>Zakres prądów różnicowych</a:t>
            </a:r>
            <a:r>
              <a:rPr lang="pl-PL">
                <a:solidFill>
                  <a:prstClr val="black"/>
                </a:solidFill>
              </a:rPr>
              <a:t>: prąd przemienny sinusoidalny oraz prąd pulsujący jednokierunkowy z składową stałą do 6 </a:t>
            </a:r>
            <a:r>
              <a:rPr lang="pl-PL" err="1">
                <a:solidFill>
                  <a:prstClr val="black"/>
                </a:solidFill>
              </a:rPr>
              <a:t>mA</a:t>
            </a:r>
            <a:r>
              <a:rPr lang="pl-PL">
                <a:solidFill>
                  <a:prstClr val="black"/>
                </a:solidFill>
              </a:rPr>
              <a:t>.</a:t>
            </a:r>
            <a:br>
              <a:rPr lang="pl-PL">
                <a:solidFill>
                  <a:prstClr val="black"/>
                </a:solidFill>
              </a:rPr>
            </a:br>
            <a:r>
              <a:rPr lang="pl-PL" i="1" u="sng">
                <a:solidFill>
                  <a:prstClr val="black"/>
                </a:solidFill>
              </a:rPr>
              <a:t>Zastosowanie:</a:t>
            </a:r>
            <a:r>
              <a:rPr lang="pl-PL">
                <a:solidFill>
                  <a:prstClr val="black"/>
                </a:solidFill>
              </a:rPr>
              <a:t> Instalacje z urządzeniami elektronicznymi, takimi jak zasilacze, różnego rodzaju przekształtniki.</a:t>
            </a:r>
          </a:p>
          <a:p>
            <a:pPr marL="0" indent="0">
              <a:buNone/>
            </a:pPr>
            <a:r>
              <a:rPr lang="pl-PL" b="1"/>
              <a:t>Typ B</a:t>
            </a:r>
            <a:br>
              <a:rPr lang="pl-PL" b="1"/>
            </a:br>
            <a:r>
              <a:rPr lang="pl-PL" b="1" i="1"/>
              <a:t>Zakres prądów różnicowych</a:t>
            </a:r>
            <a:r>
              <a:rPr lang="pl-PL"/>
              <a:t>: prąd przemienny sinusoidalny, prąd pulsujący jednokierunkowy z składową stałą do 6 </a:t>
            </a:r>
            <a:r>
              <a:rPr lang="pl-PL" err="1"/>
              <a:t>mA</a:t>
            </a:r>
            <a:r>
              <a:rPr lang="pl-PL"/>
              <a:t>, prąd stały o niewielkim tętnieniu oraz prąd stały z prostowników trójfazowych.</a:t>
            </a:r>
            <a:br>
              <a:rPr lang="pl-PL"/>
            </a:br>
            <a:r>
              <a:rPr lang="pl-PL" i="1" u="sng"/>
              <a:t>Zastosowanie:</a:t>
            </a:r>
            <a:r>
              <a:rPr lang="pl-PL"/>
              <a:t> Instalacje zasilane przez urządzenia generujące prądy stałe o niewielkim tętnieniu, takie jak falowniki czy stacje ładowania pojazdów elektrycznych</a:t>
            </a:r>
          </a:p>
        </p:txBody>
      </p:sp>
      <p:sp>
        <p:nvSpPr>
          <p:cNvPr id="6" name="Tytuł 1">
            <a:extLst>
              <a:ext uri="{FF2B5EF4-FFF2-40B4-BE49-F238E27FC236}">
                <a16:creationId xmlns:a16="http://schemas.microsoft.com/office/drawing/2014/main" id="{902D3CE7-BFF4-1109-F580-2A7490061E7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D86E3F14-9A74-776C-77DE-1F8E28B15B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70E0F3D-0A87-68DA-6A25-B87A64B1FF4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292259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18F819-7284-8E0E-3C82-C6022635938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45195A6-E66F-9451-8AF1-CC61E1EC1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8D8ECB7-D198-9CEF-8A3D-32711CCA9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5B230BC-3589-C952-D506-E8AAD2FD5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C9E9237-1411-CA6F-B5D9-9365EBD0B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F06E86B-F88B-9B1B-A4AE-337EEF8C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FEF4AAD-337C-BD8E-5301-E58BA978BEF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7D44C5BB-675D-2D17-056D-FCC1B1C2AFB8}"/>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Sprawność</a:t>
            </a:r>
            <a:r>
              <a:rPr lang="pl-PL" b="0" i="0" u="none" strike="noStrike">
                <a:solidFill>
                  <a:srgbClr val="000000"/>
                </a:solidFill>
                <a:effectLst/>
                <a:latin typeface="Inter"/>
              </a:rPr>
              <a:t>: Ogniwa polikrystaliczne osiągają sprawność na poziomie około 20%, co jest nieco niższe w porównaniu do ogniw monokrystalicznych (około 21%).</a:t>
            </a:r>
          </a:p>
          <a:p>
            <a:pPr algn="l">
              <a:buFont typeface="Arial" panose="020B0604020202020204" pitchFamily="34" charset="0"/>
              <a:buChar char="•"/>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Koszt produkcji</a:t>
            </a:r>
            <a:r>
              <a:rPr lang="pl-PL" b="0" i="0" u="none" strike="noStrike">
                <a:solidFill>
                  <a:srgbClr val="000000"/>
                </a:solidFill>
                <a:effectLst/>
                <a:latin typeface="Inter"/>
              </a:rPr>
              <a:t>: Koszty produkcji ogniw polikrystalicznych są znacznie niższe i mniej energochłonne, co czyni je bardziej opłacalnymi.</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Stosunek ceny do sprawności</a:t>
            </a:r>
            <a:r>
              <a:rPr lang="pl-PL" b="0" i="0" u="none" strike="noStrike">
                <a:solidFill>
                  <a:srgbClr val="000000"/>
                </a:solidFill>
                <a:effectLst/>
                <a:latin typeface="Inter"/>
              </a:rPr>
              <a:t>: Niższa sprawność jest równoważona niższymi kosztami, co czyni te ogniwa atrakcyjną opcją na rynku.</a:t>
            </a:r>
          </a:p>
        </p:txBody>
      </p:sp>
      <p:sp>
        <p:nvSpPr>
          <p:cNvPr id="6" name="Tytuł 1">
            <a:extLst>
              <a:ext uri="{FF2B5EF4-FFF2-40B4-BE49-F238E27FC236}">
                <a16:creationId xmlns:a16="http://schemas.microsoft.com/office/drawing/2014/main" id="{E5398574-8623-1094-C405-225F42EB892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polikrystaliczne</a:t>
            </a:r>
          </a:p>
        </p:txBody>
      </p:sp>
      <p:sp>
        <p:nvSpPr>
          <p:cNvPr id="7" name="Rectangle 2">
            <a:extLst>
              <a:ext uri="{FF2B5EF4-FFF2-40B4-BE49-F238E27FC236}">
                <a16:creationId xmlns:a16="http://schemas.microsoft.com/office/drawing/2014/main" id="{E90DB0B7-596E-B930-1BD1-C323E8E9561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57541606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548323-EC72-3622-CB46-714E8C0881B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E41F1B5-BA5D-531A-8393-D9B54DF76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4C6208C-B007-1B49-9E2D-B7084FC81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8A1C662-DE24-D896-6D2C-DB85D46FA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CE4DE4-B226-F693-1F73-FB8DF6C7E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C2BDEE-E6AE-1042-2E9B-B5884DB2A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0A94AB4-4697-0521-9F26-7BD443F8734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6C980265-15AA-6600-C025-46A315767AD5}"/>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Wygląd</a:t>
            </a:r>
            <a:r>
              <a:rPr lang="pl-PL" b="0" i="0" u="none" strike="noStrike">
                <a:solidFill>
                  <a:srgbClr val="000000"/>
                </a:solidFill>
                <a:effectLst/>
                <a:latin typeface="Inter"/>
              </a:rPr>
              <a:t>: Ogniwa polikrystaliczne mają charakterystyczny niebieski kolor oraz wyraźnie zarysowane kryształy krzemu.</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Udział w rynku</a:t>
            </a:r>
            <a:r>
              <a:rPr lang="pl-PL" b="0" i="0" u="none" strike="noStrike">
                <a:solidFill>
                  <a:srgbClr val="000000"/>
                </a:solidFill>
                <a:effectLst/>
                <a:latin typeface="Inter"/>
              </a:rPr>
              <a:t>: W 2021 roku ogniwa polikrystaliczne zdobyły około 28% globalnego rynku fotoogniw, co świadczy o ich popularności i zastosowaniu.</a:t>
            </a:r>
          </a:p>
        </p:txBody>
      </p:sp>
      <p:sp>
        <p:nvSpPr>
          <p:cNvPr id="6" name="Tytuł 1">
            <a:extLst>
              <a:ext uri="{FF2B5EF4-FFF2-40B4-BE49-F238E27FC236}">
                <a16:creationId xmlns:a16="http://schemas.microsoft.com/office/drawing/2014/main" id="{56444581-4233-CF76-8CA3-6F133933BA6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polikrystaliczne</a:t>
            </a:r>
          </a:p>
        </p:txBody>
      </p:sp>
      <p:sp>
        <p:nvSpPr>
          <p:cNvPr id="7" name="Rectangle 2">
            <a:extLst>
              <a:ext uri="{FF2B5EF4-FFF2-40B4-BE49-F238E27FC236}">
                <a16:creationId xmlns:a16="http://schemas.microsoft.com/office/drawing/2014/main" id="{D703E128-D5F2-4101-DDCF-94E3715331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90533829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B5AA81-B097-B724-F036-30CA8A17AB6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8281FE0-732E-D904-8C03-CFEB2FD24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15DF6B2-EBCF-65A3-C272-16EEB9ED7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CDCDAB5-8996-3E7D-D9D2-08D84D67A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609D297-E65B-C20A-01C5-95013AC6B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AEB3F0-5800-0AF8-5E57-AA5D0D359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E8BD420-6008-369C-4247-C907BC213F1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graphicFrame>
        <p:nvGraphicFramePr>
          <p:cNvPr id="4" name="Symbol zastępczy zawartości 3">
            <a:extLst>
              <a:ext uri="{FF2B5EF4-FFF2-40B4-BE49-F238E27FC236}">
                <a16:creationId xmlns:a16="http://schemas.microsoft.com/office/drawing/2014/main" id="{897CA318-353C-F9E4-8C1F-531F13884B44}"/>
              </a:ext>
            </a:extLst>
          </p:cNvPr>
          <p:cNvGraphicFramePr>
            <a:graphicFrameLocks noGrp="1"/>
          </p:cNvGraphicFramePr>
          <p:nvPr>
            <p:ph idx="1"/>
            <p:extLst>
              <p:ext uri="{D42A27DB-BD31-4B8C-83A1-F6EECF244321}">
                <p14:modId xmlns:p14="http://schemas.microsoft.com/office/powerpoint/2010/main" val="2138666975"/>
              </p:ext>
            </p:extLst>
          </p:nvPr>
        </p:nvGraphicFramePr>
        <p:xfrm>
          <a:off x="2249853" y="1622744"/>
          <a:ext cx="7808547" cy="5203508"/>
        </p:xfrm>
        <a:graphic>
          <a:graphicData uri="http://schemas.openxmlformats.org/drawingml/2006/table">
            <a:tbl>
              <a:tblPr>
                <a:tableStyleId>{284E427A-3D55-4303-BF80-6455036E1DE7}</a:tableStyleId>
              </a:tblPr>
              <a:tblGrid>
                <a:gridCol w="2602849">
                  <a:extLst>
                    <a:ext uri="{9D8B030D-6E8A-4147-A177-3AD203B41FA5}">
                      <a16:colId xmlns:a16="http://schemas.microsoft.com/office/drawing/2014/main" val="123733504"/>
                    </a:ext>
                  </a:extLst>
                </a:gridCol>
                <a:gridCol w="2602849">
                  <a:extLst>
                    <a:ext uri="{9D8B030D-6E8A-4147-A177-3AD203B41FA5}">
                      <a16:colId xmlns:a16="http://schemas.microsoft.com/office/drawing/2014/main" val="3935481691"/>
                    </a:ext>
                  </a:extLst>
                </a:gridCol>
                <a:gridCol w="2602849">
                  <a:extLst>
                    <a:ext uri="{9D8B030D-6E8A-4147-A177-3AD203B41FA5}">
                      <a16:colId xmlns:a16="http://schemas.microsoft.com/office/drawing/2014/main" val="1445660074"/>
                    </a:ext>
                  </a:extLst>
                </a:gridCol>
              </a:tblGrid>
              <a:tr h="273869">
                <a:tc>
                  <a:txBody>
                    <a:bodyPr/>
                    <a:lstStyle/>
                    <a:p>
                      <a:r>
                        <a:rPr lang="pl-PL" sz="1300" b="1">
                          <a:effectLst/>
                        </a:rPr>
                        <a:t>Parametr</a:t>
                      </a:r>
                      <a:endParaRPr lang="pl-PL" sz="1300">
                        <a:effectLst/>
                      </a:endParaRPr>
                    </a:p>
                  </a:txBody>
                  <a:tcPr marL="66738" marR="66738" marT="33369" marB="33369" anchor="ctr"/>
                </a:tc>
                <a:tc>
                  <a:txBody>
                    <a:bodyPr/>
                    <a:lstStyle/>
                    <a:p>
                      <a:r>
                        <a:rPr lang="pl-PL" sz="1300" b="1">
                          <a:effectLst/>
                        </a:rPr>
                        <a:t>Moduł Monokrystaliczny</a:t>
                      </a:r>
                      <a:endParaRPr lang="pl-PL" sz="1300">
                        <a:effectLst/>
                      </a:endParaRPr>
                    </a:p>
                  </a:txBody>
                  <a:tcPr marL="66738" marR="66738" marT="33369" marB="33369" anchor="ctr"/>
                </a:tc>
                <a:tc>
                  <a:txBody>
                    <a:bodyPr/>
                    <a:lstStyle/>
                    <a:p>
                      <a:r>
                        <a:rPr lang="pl-PL" sz="1300" b="1">
                          <a:effectLst/>
                        </a:rPr>
                        <a:t>Moduł Polikrystaliczny</a:t>
                      </a:r>
                      <a:endParaRPr lang="pl-PL" sz="1300">
                        <a:effectLst/>
                      </a:endParaRPr>
                    </a:p>
                  </a:txBody>
                  <a:tcPr marL="66738" marR="66738" marT="33369" marB="33369" anchor="ctr"/>
                </a:tc>
                <a:extLst>
                  <a:ext uri="{0D108BD9-81ED-4DB2-BD59-A6C34878D82A}">
                    <a16:rowId xmlns:a16="http://schemas.microsoft.com/office/drawing/2014/main" val="3794257083"/>
                  </a:ext>
                </a:extLst>
              </a:tr>
              <a:tr h="273869">
                <a:tc>
                  <a:txBody>
                    <a:bodyPr/>
                    <a:lstStyle/>
                    <a:p>
                      <a:r>
                        <a:rPr lang="pl-PL" sz="1300" b="1">
                          <a:effectLst/>
                        </a:rPr>
                        <a:t>Moc maksymalna (P_max)</a:t>
                      </a:r>
                      <a:endParaRPr lang="pl-PL" sz="1300">
                        <a:effectLst/>
                      </a:endParaRPr>
                    </a:p>
                  </a:txBody>
                  <a:tcPr marL="66738" marR="66738" marT="33369" marB="33369" anchor="ctr"/>
                </a:tc>
                <a:tc>
                  <a:txBody>
                    <a:bodyPr/>
                    <a:lstStyle/>
                    <a:p>
                      <a:r>
                        <a:rPr lang="pl-PL" sz="1300">
                          <a:effectLst/>
                        </a:rPr>
                        <a:t>260 W</a:t>
                      </a:r>
                    </a:p>
                  </a:txBody>
                  <a:tcPr marL="66738" marR="66738" marT="33369" marB="33369" anchor="ctr"/>
                </a:tc>
                <a:tc>
                  <a:txBody>
                    <a:bodyPr/>
                    <a:lstStyle/>
                    <a:p>
                      <a:r>
                        <a:rPr lang="pl-PL" sz="1300">
                          <a:effectLst/>
                        </a:rPr>
                        <a:t>245 W</a:t>
                      </a:r>
                    </a:p>
                  </a:txBody>
                  <a:tcPr marL="66738" marR="66738" marT="33369" marB="33369" anchor="ctr"/>
                </a:tc>
                <a:extLst>
                  <a:ext uri="{0D108BD9-81ED-4DB2-BD59-A6C34878D82A}">
                    <a16:rowId xmlns:a16="http://schemas.microsoft.com/office/drawing/2014/main" val="1296646336"/>
                  </a:ext>
                </a:extLst>
              </a:tr>
              <a:tr h="273869">
                <a:tc>
                  <a:txBody>
                    <a:bodyPr/>
                    <a:lstStyle/>
                    <a:p>
                      <a:r>
                        <a:rPr lang="pl-PL" sz="1300" b="1">
                          <a:effectLst/>
                        </a:rPr>
                        <a:t>Ogniwa</a:t>
                      </a:r>
                      <a:endParaRPr lang="pl-PL" sz="1300">
                        <a:effectLst/>
                      </a:endParaRPr>
                    </a:p>
                  </a:txBody>
                  <a:tcPr marL="66738" marR="66738" marT="33369" marB="33369" anchor="ctr"/>
                </a:tc>
                <a:tc>
                  <a:txBody>
                    <a:bodyPr/>
                    <a:lstStyle/>
                    <a:p>
                      <a:r>
                        <a:rPr lang="pl-PL" sz="1300">
                          <a:effectLst/>
                        </a:rPr>
                        <a:t>Monokrystaliczne Si</a:t>
                      </a:r>
                    </a:p>
                  </a:txBody>
                  <a:tcPr marL="66738" marR="66738" marT="33369" marB="33369" anchor="ctr"/>
                </a:tc>
                <a:tc>
                  <a:txBody>
                    <a:bodyPr/>
                    <a:lstStyle/>
                    <a:p>
                      <a:r>
                        <a:rPr lang="pl-PL" sz="1300">
                          <a:effectLst/>
                        </a:rPr>
                        <a:t>Polikrystaliczne Si</a:t>
                      </a:r>
                    </a:p>
                  </a:txBody>
                  <a:tcPr marL="66738" marR="66738" marT="33369" marB="33369" anchor="ctr"/>
                </a:tc>
                <a:extLst>
                  <a:ext uri="{0D108BD9-81ED-4DB2-BD59-A6C34878D82A}">
                    <a16:rowId xmlns:a16="http://schemas.microsoft.com/office/drawing/2014/main" val="4140376488"/>
                  </a:ext>
                </a:extLst>
              </a:tr>
              <a:tr h="273869">
                <a:tc>
                  <a:txBody>
                    <a:bodyPr/>
                    <a:lstStyle/>
                    <a:p>
                      <a:r>
                        <a:rPr lang="pl-PL" sz="1300" b="1">
                          <a:effectLst/>
                        </a:rPr>
                        <a:t>Wymiar ogniwa (mm)</a:t>
                      </a:r>
                      <a:endParaRPr lang="pl-PL" sz="1300">
                        <a:effectLst/>
                      </a:endParaRPr>
                    </a:p>
                  </a:txBody>
                  <a:tcPr marL="66738" marR="66738" marT="33369" marB="33369" anchor="ctr"/>
                </a:tc>
                <a:tc>
                  <a:txBody>
                    <a:bodyPr/>
                    <a:lstStyle/>
                    <a:p>
                      <a:r>
                        <a:rPr lang="pl-PL" sz="1300">
                          <a:effectLst/>
                        </a:rPr>
                        <a:t>156 x 156</a:t>
                      </a:r>
                    </a:p>
                  </a:txBody>
                  <a:tcPr marL="66738" marR="66738" marT="33369" marB="33369" anchor="ctr"/>
                </a:tc>
                <a:tc>
                  <a:txBody>
                    <a:bodyPr/>
                    <a:lstStyle/>
                    <a:p>
                      <a:r>
                        <a:rPr lang="pl-PL" sz="1300">
                          <a:effectLst/>
                        </a:rPr>
                        <a:t>156 x 156</a:t>
                      </a:r>
                    </a:p>
                  </a:txBody>
                  <a:tcPr marL="66738" marR="66738" marT="33369" marB="33369" anchor="ctr"/>
                </a:tc>
                <a:extLst>
                  <a:ext uri="{0D108BD9-81ED-4DB2-BD59-A6C34878D82A}">
                    <a16:rowId xmlns:a16="http://schemas.microsoft.com/office/drawing/2014/main" val="3153318690"/>
                  </a:ext>
                </a:extLst>
              </a:tr>
              <a:tr h="273869">
                <a:tc>
                  <a:txBody>
                    <a:bodyPr/>
                    <a:lstStyle/>
                    <a:p>
                      <a:r>
                        <a:rPr lang="pl-PL" sz="1300" b="1">
                          <a:effectLst/>
                        </a:rPr>
                        <a:t>Ilość ogniw</a:t>
                      </a:r>
                      <a:endParaRPr lang="pl-PL" sz="1300">
                        <a:effectLst/>
                      </a:endParaRPr>
                    </a:p>
                  </a:txBody>
                  <a:tcPr marL="66738" marR="66738" marT="33369" marB="33369" anchor="ctr"/>
                </a:tc>
                <a:tc>
                  <a:txBody>
                    <a:bodyPr/>
                    <a:lstStyle/>
                    <a:p>
                      <a:r>
                        <a:rPr lang="pl-PL" sz="1300">
                          <a:effectLst/>
                        </a:rPr>
                        <a:t>60</a:t>
                      </a:r>
                    </a:p>
                  </a:txBody>
                  <a:tcPr marL="66738" marR="66738" marT="33369" marB="33369" anchor="ctr"/>
                </a:tc>
                <a:tc>
                  <a:txBody>
                    <a:bodyPr/>
                    <a:lstStyle/>
                    <a:p>
                      <a:r>
                        <a:rPr lang="pl-PL" sz="1300">
                          <a:effectLst/>
                        </a:rPr>
                        <a:t>60</a:t>
                      </a:r>
                    </a:p>
                  </a:txBody>
                  <a:tcPr marL="66738" marR="66738" marT="33369" marB="33369" anchor="ctr"/>
                </a:tc>
                <a:extLst>
                  <a:ext uri="{0D108BD9-81ED-4DB2-BD59-A6C34878D82A}">
                    <a16:rowId xmlns:a16="http://schemas.microsoft.com/office/drawing/2014/main" val="3055917263"/>
                  </a:ext>
                </a:extLst>
              </a:tr>
              <a:tr h="273869">
                <a:tc>
                  <a:txBody>
                    <a:bodyPr/>
                    <a:lstStyle/>
                    <a:p>
                      <a:r>
                        <a:rPr lang="pl-PL" sz="1300" b="1">
                          <a:effectLst/>
                        </a:rPr>
                        <a:t>Prąd zwarciowy (I_sc)</a:t>
                      </a:r>
                      <a:endParaRPr lang="pl-PL" sz="1300">
                        <a:effectLst/>
                      </a:endParaRPr>
                    </a:p>
                  </a:txBody>
                  <a:tcPr marL="66738" marR="66738" marT="33369" marB="33369" anchor="ctr"/>
                </a:tc>
                <a:tc>
                  <a:txBody>
                    <a:bodyPr/>
                    <a:lstStyle/>
                    <a:p>
                      <a:r>
                        <a:rPr lang="pl-PL" sz="1300">
                          <a:effectLst/>
                        </a:rPr>
                        <a:t>9 A</a:t>
                      </a:r>
                    </a:p>
                  </a:txBody>
                  <a:tcPr marL="66738" marR="66738" marT="33369" marB="33369" anchor="ctr"/>
                </a:tc>
                <a:tc>
                  <a:txBody>
                    <a:bodyPr/>
                    <a:lstStyle/>
                    <a:p>
                      <a:r>
                        <a:rPr lang="pl-PL" sz="1300">
                          <a:effectLst/>
                        </a:rPr>
                        <a:t>8,65 A</a:t>
                      </a:r>
                    </a:p>
                  </a:txBody>
                  <a:tcPr marL="66738" marR="66738" marT="33369" marB="33369" anchor="ctr"/>
                </a:tc>
                <a:extLst>
                  <a:ext uri="{0D108BD9-81ED-4DB2-BD59-A6C34878D82A}">
                    <a16:rowId xmlns:a16="http://schemas.microsoft.com/office/drawing/2014/main" val="2140507591"/>
                  </a:ext>
                </a:extLst>
              </a:tr>
              <a:tr h="273869">
                <a:tc>
                  <a:txBody>
                    <a:bodyPr/>
                    <a:lstStyle/>
                    <a:p>
                      <a:r>
                        <a:rPr lang="pl-PL" sz="1300" b="1">
                          <a:effectLst/>
                        </a:rPr>
                        <a:t>Napięcie jałowe (V_oc)</a:t>
                      </a:r>
                      <a:endParaRPr lang="pl-PL" sz="1300">
                        <a:effectLst/>
                      </a:endParaRPr>
                    </a:p>
                  </a:txBody>
                  <a:tcPr marL="66738" marR="66738" marT="33369" marB="33369" anchor="ctr"/>
                </a:tc>
                <a:tc>
                  <a:txBody>
                    <a:bodyPr/>
                    <a:lstStyle/>
                    <a:p>
                      <a:r>
                        <a:rPr lang="pl-PL" sz="1300">
                          <a:effectLst/>
                        </a:rPr>
                        <a:t>38,35 V</a:t>
                      </a:r>
                    </a:p>
                  </a:txBody>
                  <a:tcPr marL="66738" marR="66738" marT="33369" marB="33369" anchor="ctr"/>
                </a:tc>
                <a:tc>
                  <a:txBody>
                    <a:bodyPr/>
                    <a:lstStyle/>
                    <a:p>
                      <a:r>
                        <a:rPr lang="pl-PL" sz="1300">
                          <a:effectLst/>
                        </a:rPr>
                        <a:t>37,85 V</a:t>
                      </a:r>
                    </a:p>
                  </a:txBody>
                  <a:tcPr marL="66738" marR="66738" marT="33369" marB="33369" anchor="ctr"/>
                </a:tc>
                <a:extLst>
                  <a:ext uri="{0D108BD9-81ED-4DB2-BD59-A6C34878D82A}">
                    <a16:rowId xmlns:a16="http://schemas.microsoft.com/office/drawing/2014/main" val="1775936783"/>
                  </a:ext>
                </a:extLst>
              </a:tr>
              <a:tr h="273869">
                <a:tc>
                  <a:txBody>
                    <a:bodyPr/>
                    <a:lstStyle/>
                    <a:p>
                      <a:r>
                        <a:rPr lang="pl-PL" sz="1300" b="1">
                          <a:effectLst/>
                        </a:rPr>
                        <a:t>Prąd maksymalny (I_m)</a:t>
                      </a:r>
                      <a:endParaRPr lang="pl-PL" sz="1300">
                        <a:effectLst/>
                      </a:endParaRPr>
                    </a:p>
                  </a:txBody>
                  <a:tcPr marL="66738" marR="66738" marT="33369" marB="33369" anchor="ctr"/>
                </a:tc>
                <a:tc>
                  <a:txBody>
                    <a:bodyPr/>
                    <a:lstStyle/>
                    <a:p>
                      <a:r>
                        <a:rPr lang="pl-PL" sz="1300">
                          <a:effectLst/>
                        </a:rPr>
                        <a:t>8,48 A</a:t>
                      </a:r>
                    </a:p>
                  </a:txBody>
                  <a:tcPr marL="66738" marR="66738" marT="33369" marB="33369" anchor="ctr"/>
                </a:tc>
                <a:tc>
                  <a:txBody>
                    <a:bodyPr/>
                    <a:lstStyle/>
                    <a:p>
                      <a:r>
                        <a:rPr lang="pl-PL" sz="1300">
                          <a:effectLst/>
                        </a:rPr>
                        <a:t>8,15 A</a:t>
                      </a:r>
                    </a:p>
                  </a:txBody>
                  <a:tcPr marL="66738" marR="66738" marT="33369" marB="33369" anchor="ctr"/>
                </a:tc>
                <a:extLst>
                  <a:ext uri="{0D108BD9-81ED-4DB2-BD59-A6C34878D82A}">
                    <a16:rowId xmlns:a16="http://schemas.microsoft.com/office/drawing/2014/main" val="3264340001"/>
                  </a:ext>
                </a:extLst>
              </a:tr>
              <a:tr h="273869">
                <a:tc>
                  <a:txBody>
                    <a:bodyPr/>
                    <a:lstStyle/>
                    <a:p>
                      <a:r>
                        <a:rPr lang="pl-PL" sz="1300" b="1">
                          <a:effectLst/>
                        </a:rPr>
                        <a:t>Napięcie maksymalne (V_m)</a:t>
                      </a:r>
                      <a:endParaRPr lang="pl-PL" sz="1300">
                        <a:effectLst/>
                      </a:endParaRPr>
                    </a:p>
                  </a:txBody>
                  <a:tcPr marL="66738" marR="66738" marT="33369" marB="33369" anchor="ctr"/>
                </a:tc>
                <a:tc>
                  <a:txBody>
                    <a:bodyPr/>
                    <a:lstStyle/>
                    <a:p>
                      <a:r>
                        <a:rPr lang="pl-PL" sz="1300">
                          <a:effectLst/>
                        </a:rPr>
                        <a:t>30,7 V</a:t>
                      </a:r>
                    </a:p>
                  </a:txBody>
                  <a:tcPr marL="66738" marR="66738" marT="33369" marB="33369" anchor="ctr"/>
                </a:tc>
                <a:tc>
                  <a:txBody>
                    <a:bodyPr/>
                    <a:lstStyle/>
                    <a:p>
                      <a:r>
                        <a:rPr lang="pl-PL" sz="1300">
                          <a:effectLst/>
                        </a:rPr>
                        <a:t>30,15 V</a:t>
                      </a:r>
                    </a:p>
                  </a:txBody>
                  <a:tcPr marL="66738" marR="66738" marT="33369" marB="33369" anchor="ctr"/>
                </a:tc>
                <a:extLst>
                  <a:ext uri="{0D108BD9-81ED-4DB2-BD59-A6C34878D82A}">
                    <a16:rowId xmlns:a16="http://schemas.microsoft.com/office/drawing/2014/main" val="511712338"/>
                  </a:ext>
                </a:extLst>
              </a:tr>
              <a:tr h="273869">
                <a:tc>
                  <a:txBody>
                    <a:bodyPr/>
                    <a:lstStyle/>
                    <a:p>
                      <a:r>
                        <a:rPr lang="pl-PL" sz="1300" b="1">
                          <a:effectLst/>
                        </a:rPr>
                        <a:t>Wydajność</a:t>
                      </a:r>
                      <a:endParaRPr lang="pl-PL" sz="1300">
                        <a:effectLst/>
                      </a:endParaRPr>
                    </a:p>
                  </a:txBody>
                  <a:tcPr marL="66738" marR="66738" marT="33369" marB="33369" anchor="ctr"/>
                </a:tc>
                <a:tc>
                  <a:txBody>
                    <a:bodyPr/>
                    <a:lstStyle/>
                    <a:p>
                      <a:r>
                        <a:rPr lang="pl-PL" sz="1300">
                          <a:effectLst/>
                        </a:rPr>
                        <a:t>16%</a:t>
                      </a:r>
                    </a:p>
                  </a:txBody>
                  <a:tcPr marL="66738" marR="66738" marT="33369" marB="33369" anchor="ctr"/>
                </a:tc>
                <a:tc>
                  <a:txBody>
                    <a:bodyPr/>
                    <a:lstStyle/>
                    <a:p>
                      <a:r>
                        <a:rPr lang="pl-PL" sz="1300">
                          <a:effectLst/>
                        </a:rPr>
                        <a:t>15,10%</a:t>
                      </a:r>
                    </a:p>
                  </a:txBody>
                  <a:tcPr marL="66738" marR="66738" marT="33369" marB="33369" anchor="ctr"/>
                </a:tc>
                <a:extLst>
                  <a:ext uri="{0D108BD9-81ED-4DB2-BD59-A6C34878D82A}">
                    <a16:rowId xmlns:a16="http://schemas.microsoft.com/office/drawing/2014/main" val="495769788"/>
                  </a:ext>
                </a:extLst>
              </a:tr>
              <a:tr h="273869">
                <a:tc>
                  <a:txBody>
                    <a:bodyPr/>
                    <a:lstStyle/>
                    <a:p>
                      <a:r>
                        <a:rPr lang="pl-PL" sz="1300" b="1">
                          <a:effectLst/>
                        </a:rPr>
                        <a:t>Maksymalne napięcie systemu</a:t>
                      </a:r>
                      <a:endParaRPr lang="pl-PL" sz="1300">
                        <a:effectLst/>
                      </a:endParaRPr>
                    </a:p>
                  </a:txBody>
                  <a:tcPr marL="66738" marR="66738" marT="33369" marB="33369" anchor="ctr"/>
                </a:tc>
                <a:tc>
                  <a:txBody>
                    <a:bodyPr/>
                    <a:lstStyle/>
                    <a:p>
                      <a:r>
                        <a:rPr lang="pl-PL" sz="1300">
                          <a:effectLst/>
                        </a:rPr>
                        <a:t>1000 V DC</a:t>
                      </a:r>
                    </a:p>
                  </a:txBody>
                  <a:tcPr marL="66738" marR="66738" marT="33369" marB="33369" anchor="ctr"/>
                </a:tc>
                <a:tc>
                  <a:txBody>
                    <a:bodyPr/>
                    <a:lstStyle/>
                    <a:p>
                      <a:r>
                        <a:rPr lang="pl-PL" sz="1300">
                          <a:effectLst/>
                        </a:rPr>
                        <a:t>1000 V DC</a:t>
                      </a:r>
                    </a:p>
                  </a:txBody>
                  <a:tcPr marL="66738" marR="66738" marT="33369" marB="33369" anchor="ctr"/>
                </a:tc>
                <a:extLst>
                  <a:ext uri="{0D108BD9-81ED-4DB2-BD59-A6C34878D82A}">
                    <a16:rowId xmlns:a16="http://schemas.microsoft.com/office/drawing/2014/main" val="356558280"/>
                  </a:ext>
                </a:extLst>
              </a:tr>
              <a:tr h="273869">
                <a:tc>
                  <a:txBody>
                    <a:bodyPr/>
                    <a:lstStyle/>
                    <a:p>
                      <a:r>
                        <a:rPr lang="pl-PL" sz="1300" b="1">
                          <a:effectLst/>
                        </a:rPr>
                        <a:t>Tolerancja mocy</a:t>
                      </a:r>
                      <a:endParaRPr lang="pl-PL" sz="1300">
                        <a:effectLst/>
                      </a:endParaRPr>
                    </a:p>
                  </a:txBody>
                  <a:tcPr marL="66738" marR="66738" marT="33369" marB="33369" anchor="ctr"/>
                </a:tc>
                <a:tc>
                  <a:txBody>
                    <a:bodyPr/>
                    <a:lstStyle/>
                    <a:p>
                      <a:r>
                        <a:rPr lang="pl-PL" sz="1300">
                          <a:effectLst/>
                        </a:rPr>
                        <a:t>0 +4,99%</a:t>
                      </a:r>
                    </a:p>
                  </a:txBody>
                  <a:tcPr marL="66738" marR="66738" marT="33369" marB="33369" anchor="ctr"/>
                </a:tc>
                <a:tc>
                  <a:txBody>
                    <a:bodyPr/>
                    <a:lstStyle/>
                    <a:p>
                      <a:r>
                        <a:rPr lang="pl-PL" sz="1300">
                          <a:effectLst/>
                        </a:rPr>
                        <a:t>0 +4,99%</a:t>
                      </a:r>
                    </a:p>
                  </a:txBody>
                  <a:tcPr marL="66738" marR="66738" marT="33369" marB="33369" anchor="ctr"/>
                </a:tc>
                <a:extLst>
                  <a:ext uri="{0D108BD9-81ED-4DB2-BD59-A6C34878D82A}">
                    <a16:rowId xmlns:a16="http://schemas.microsoft.com/office/drawing/2014/main" val="1204038153"/>
                  </a:ext>
                </a:extLst>
              </a:tr>
              <a:tr h="479270">
                <a:tc>
                  <a:txBody>
                    <a:bodyPr/>
                    <a:lstStyle/>
                    <a:p>
                      <a:r>
                        <a:rPr lang="pl-PL" sz="1300" b="1">
                          <a:effectLst/>
                        </a:rPr>
                        <a:t>Temperaturowy współczynnik natężenia (T_I)</a:t>
                      </a:r>
                      <a:endParaRPr lang="pl-PL" sz="1300">
                        <a:effectLst/>
                      </a:endParaRPr>
                    </a:p>
                  </a:txBody>
                  <a:tcPr marL="66738" marR="66738" marT="33369" marB="33369" anchor="ctr"/>
                </a:tc>
                <a:tc>
                  <a:txBody>
                    <a:bodyPr/>
                    <a:lstStyle/>
                    <a:p>
                      <a:r>
                        <a:rPr lang="pl-PL" sz="1300">
                          <a:effectLst/>
                        </a:rPr>
                        <a:t>+0,03%/°C</a:t>
                      </a:r>
                    </a:p>
                  </a:txBody>
                  <a:tcPr marL="66738" marR="66738" marT="33369" marB="33369" anchor="ctr"/>
                </a:tc>
                <a:tc>
                  <a:txBody>
                    <a:bodyPr/>
                    <a:lstStyle/>
                    <a:p>
                      <a:r>
                        <a:rPr lang="pl-PL" sz="1300">
                          <a:effectLst/>
                        </a:rPr>
                        <a:t>+0,05%/°C</a:t>
                      </a:r>
                    </a:p>
                  </a:txBody>
                  <a:tcPr marL="66738" marR="66738" marT="33369" marB="33369" anchor="ctr"/>
                </a:tc>
                <a:extLst>
                  <a:ext uri="{0D108BD9-81ED-4DB2-BD59-A6C34878D82A}">
                    <a16:rowId xmlns:a16="http://schemas.microsoft.com/office/drawing/2014/main" val="4142621469"/>
                  </a:ext>
                </a:extLst>
              </a:tr>
              <a:tr h="479270">
                <a:tc>
                  <a:txBody>
                    <a:bodyPr/>
                    <a:lstStyle/>
                    <a:p>
                      <a:r>
                        <a:rPr lang="pl-PL" sz="1300" b="1">
                          <a:effectLst/>
                        </a:rPr>
                        <a:t>Temperaturowy współczynnik napięcia (T_V)</a:t>
                      </a:r>
                      <a:endParaRPr lang="pl-PL" sz="1300">
                        <a:effectLst/>
                      </a:endParaRPr>
                    </a:p>
                  </a:txBody>
                  <a:tcPr marL="66738" marR="66738" marT="33369" marB="33369" anchor="ctr"/>
                </a:tc>
                <a:tc>
                  <a:txBody>
                    <a:bodyPr/>
                    <a:lstStyle/>
                    <a:p>
                      <a:r>
                        <a:rPr lang="pl-PL" sz="1300">
                          <a:effectLst/>
                        </a:rPr>
                        <a:t>-0,32%/°C</a:t>
                      </a:r>
                    </a:p>
                  </a:txBody>
                  <a:tcPr marL="66738" marR="66738" marT="33369" marB="33369" anchor="ctr"/>
                </a:tc>
                <a:tc>
                  <a:txBody>
                    <a:bodyPr/>
                    <a:lstStyle/>
                    <a:p>
                      <a:r>
                        <a:rPr lang="pl-PL" sz="1300">
                          <a:effectLst/>
                        </a:rPr>
                        <a:t>-0,34%/°C</a:t>
                      </a:r>
                    </a:p>
                  </a:txBody>
                  <a:tcPr marL="66738" marR="66738" marT="33369" marB="33369" anchor="ctr"/>
                </a:tc>
                <a:extLst>
                  <a:ext uri="{0D108BD9-81ED-4DB2-BD59-A6C34878D82A}">
                    <a16:rowId xmlns:a16="http://schemas.microsoft.com/office/drawing/2014/main" val="3638195337"/>
                  </a:ext>
                </a:extLst>
              </a:tr>
              <a:tr h="479270">
                <a:tc>
                  <a:txBody>
                    <a:bodyPr/>
                    <a:lstStyle/>
                    <a:p>
                      <a:r>
                        <a:rPr lang="pl-PL" sz="1300" b="1">
                          <a:effectLst/>
                        </a:rPr>
                        <a:t>Temperaturowy współczynnik mocy (T_P)</a:t>
                      </a:r>
                      <a:endParaRPr lang="pl-PL" sz="1300">
                        <a:effectLst/>
                      </a:endParaRPr>
                    </a:p>
                  </a:txBody>
                  <a:tcPr marL="66738" marR="66738" marT="33369" marB="33369" anchor="ctr"/>
                </a:tc>
                <a:tc>
                  <a:txBody>
                    <a:bodyPr/>
                    <a:lstStyle/>
                    <a:p>
                      <a:r>
                        <a:rPr lang="pl-PL" sz="1300">
                          <a:effectLst/>
                        </a:rPr>
                        <a:t>-0,39%/°C</a:t>
                      </a:r>
                    </a:p>
                  </a:txBody>
                  <a:tcPr marL="66738" marR="66738" marT="33369" marB="33369" anchor="ctr"/>
                </a:tc>
                <a:tc>
                  <a:txBody>
                    <a:bodyPr/>
                    <a:lstStyle/>
                    <a:p>
                      <a:r>
                        <a:rPr lang="pl-PL" sz="1300">
                          <a:effectLst/>
                        </a:rPr>
                        <a:t>-0,41%/°C</a:t>
                      </a:r>
                    </a:p>
                  </a:txBody>
                  <a:tcPr marL="66738" marR="66738" marT="33369" marB="33369" anchor="ctr"/>
                </a:tc>
                <a:extLst>
                  <a:ext uri="{0D108BD9-81ED-4DB2-BD59-A6C34878D82A}">
                    <a16:rowId xmlns:a16="http://schemas.microsoft.com/office/drawing/2014/main" val="2024720954"/>
                  </a:ext>
                </a:extLst>
              </a:tr>
              <a:tr h="479270">
                <a:tc>
                  <a:txBody>
                    <a:bodyPr/>
                    <a:lstStyle/>
                    <a:p>
                      <a:r>
                        <a:rPr lang="pl-PL" sz="1300" b="1">
                          <a:effectLst/>
                        </a:rPr>
                        <a:t>NOCT (800 W/m², 20°C, AM 1.5, 1 m/s)</a:t>
                      </a:r>
                      <a:endParaRPr lang="pl-PL" sz="1300">
                        <a:effectLst/>
                      </a:endParaRPr>
                    </a:p>
                  </a:txBody>
                  <a:tcPr marL="66738" marR="66738" marT="33369" marB="33369" anchor="ctr"/>
                </a:tc>
                <a:tc>
                  <a:txBody>
                    <a:bodyPr/>
                    <a:lstStyle/>
                    <a:p>
                      <a:r>
                        <a:rPr lang="pl-PL" sz="1300">
                          <a:effectLst/>
                        </a:rPr>
                        <a:t>43°C</a:t>
                      </a:r>
                    </a:p>
                  </a:txBody>
                  <a:tcPr marL="66738" marR="66738" marT="33369" marB="33369" anchor="ctr"/>
                </a:tc>
                <a:tc>
                  <a:txBody>
                    <a:bodyPr/>
                    <a:lstStyle/>
                    <a:p>
                      <a:r>
                        <a:rPr lang="pl-PL" sz="1300">
                          <a:effectLst/>
                        </a:rPr>
                        <a:t>42°C</a:t>
                      </a:r>
                    </a:p>
                  </a:txBody>
                  <a:tcPr marL="66738" marR="66738" marT="33369" marB="33369" anchor="ctr"/>
                </a:tc>
                <a:extLst>
                  <a:ext uri="{0D108BD9-81ED-4DB2-BD59-A6C34878D82A}">
                    <a16:rowId xmlns:a16="http://schemas.microsoft.com/office/drawing/2014/main" val="2172190111"/>
                  </a:ext>
                </a:extLst>
              </a:tr>
            </a:tbl>
          </a:graphicData>
        </a:graphic>
      </p:graphicFrame>
      <p:sp>
        <p:nvSpPr>
          <p:cNvPr id="6" name="Tytuł 1">
            <a:extLst>
              <a:ext uri="{FF2B5EF4-FFF2-40B4-BE49-F238E27FC236}">
                <a16:creationId xmlns:a16="http://schemas.microsoft.com/office/drawing/2014/main" id="{538BEAAB-5DDA-0EB1-A2F8-CDC8556176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 gen. Monokrystaliczne vs</a:t>
            </a:r>
          </a:p>
          <a:p>
            <a:r>
              <a:rPr lang="pl-PL" sz="3600">
                <a:solidFill>
                  <a:srgbClr val="FFFFFF"/>
                </a:solidFill>
              </a:rPr>
              <a:t>polikrystaliczne</a:t>
            </a:r>
          </a:p>
        </p:txBody>
      </p:sp>
      <p:sp>
        <p:nvSpPr>
          <p:cNvPr id="7" name="Rectangle 2">
            <a:extLst>
              <a:ext uri="{FF2B5EF4-FFF2-40B4-BE49-F238E27FC236}">
                <a16:creationId xmlns:a16="http://schemas.microsoft.com/office/drawing/2014/main" id="{8F93CBAD-2420-8C1E-51E1-F0F7DB04082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Rectangle 1">
            <a:extLst>
              <a:ext uri="{FF2B5EF4-FFF2-40B4-BE49-F238E27FC236}">
                <a16:creationId xmlns:a16="http://schemas.microsoft.com/office/drawing/2014/main" id="{A0CA1BD1-C90B-7A96-A2EC-5F055EE22089}"/>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700" b="1" i="0" u="none" strike="noStrike" cap="none" normalizeH="0" baseline="0">
                <a:ln>
                  <a:noFill/>
                </a:ln>
                <a:solidFill>
                  <a:srgbClr val="000000"/>
                </a:solidFill>
                <a:effectLst/>
                <a:latin typeface="Inter"/>
              </a:rPr>
              <a:t>Tabela Porównawcza Modułów Fotowoltaicznych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979402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CECA25-C315-D245-3584-2473755249A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E26BEA0-9464-6172-3E02-75E72576A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CDE2E44-B07F-16A5-8016-30299D7AB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7584A8B-A9B1-62A9-AA79-8BA91CB78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48D363D-C9B6-9F86-D851-690052B16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04BAE0-9A80-E233-AE69-E63BCC18E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4D4D8F3-04C1-8EDC-864A-44CE811B76D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6" name="Tytuł 1">
            <a:extLst>
              <a:ext uri="{FF2B5EF4-FFF2-40B4-BE49-F238E27FC236}">
                <a16:creationId xmlns:a16="http://schemas.microsoft.com/office/drawing/2014/main" id="{873A415C-34C6-3123-48C1-DDEED73486E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 gen. Monokrystaliczne vs</a:t>
            </a:r>
          </a:p>
          <a:p>
            <a:r>
              <a:rPr lang="pl-PL" sz="3600">
                <a:solidFill>
                  <a:srgbClr val="FFFFFF"/>
                </a:solidFill>
              </a:rPr>
              <a:t>polikrystaliczne</a:t>
            </a:r>
          </a:p>
        </p:txBody>
      </p:sp>
      <p:sp>
        <p:nvSpPr>
          <p:cNvPr id="7" name="Rectangle 2">
            <a:extLst>
              <a:ext uri="{FF2B5EF4-FFF2-40B4-BE49-F238E27FC236}">
                <a16:creationId xmlns:a16="http://schemas.microsoft.com/office/drawing/2014/main" id="{69501B02-D084-96C4-B4BC-69836CA55F7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5" name="Rectangle 1">
            <a:extLst>
              <a:ext uri="{FF2B5EF4-FFF2-40B4-BE49-F238E27FC236}">
                <a16:creationId xmlns:a16="http://schemas.microsoft.com/office/drawing/2014/main" id="{5A25C6CC-6860-63EE-7EFA-46853A00C0D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700" b="1" i="0" u="none" strike="noStrike" cap="none" normalizeH="0" baseline="0">
                <a:ln>
                  <a:noFill/>
                </a:ln>
                <a:solidFill>
                  <a:srgbClr val="000000"/>
                </a:solidFill>
                <a:effectLst/>
                <a:latin typeface="Inter"/>
              </a:rPr>
              <a:t>Tabela Porównawcza Modułów Fotowoltaicznych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8" name="Symbol zastępczy zawartości 7">
            <a:extLst>
              <a:ext uri="{FF2B5EF4-FFF2-40B4-BE49-F238E27FC236}">
                <a16:creationId xmlns:a16="http://schemas.microsoft.com/office/drawing/2014/main" id="{8CE766CA-529A-EBE8-AEE7-A8CD9FEDB6DD}"/>
              </a:ext>
            </a:extLst>
          </p:cNvPr>
          <p:cNvSpPr>
            <a:spLocks noGrp="1"/>
          </p:cNvSpPr>
          <p:nvPr>
            <p:ph idx="1"/>
          </p:nvPr>
        </p:nvSpPr>
        <p:spPr/>
        <p:txBody>
          <a:bodyPr>
            <a:normAutofit/>
          </a:bodyPr>
          <a:lstStyle/>
          <a:p>
            <a:pPr algn="l">
              <a:buNone/>
            </a:pPr>
            <a:r>
              <a:rPr lang="pl-PL" b="1" i="0" u="none" strike="noStrike">
                <a:solidFill>
                  <a:srgbClr val="000000"/>
                </a:solidFill>
                <a:effectLst/>
                <a:latin typeface="Inter"/>
              </a:rPr>
              <a:t>Podsumowanie</a:t>
            </a:r>
          </a:p>
          <a:p>
            <a:pPr algn="l">
              <a:buFont typeface="Arial" panose="020B0604020202020204" pitchFamily="34" charset="0"/>
              <a:buChar char="•"/>
            </a:pPr>
            <a:r>
              <a:rPr lang="pl-PL" b="1" i="0" u="none" strike="noStrike">
                <a:solidFill>
                  <a:srgbClr val="000000"/>
                </a:solidFill>
                <a:effectLst/>
                <a:latin typeface="Inter"/>
              </a:rPr>
              <a:t>Moc i Wydajność</a:t>
            </a:r>
            <a:r>
              <a:rPr lang="pl-PL" b="0" i="0" u="none" strike="noStrike">
                <a:solidFill>
                  <a:srgbClr val="000000"/>
                </a:solidFill>
                <a:effectLst/>
                <a:latin typeface="Inter"/>
              </a:rPr>
              <a:t>: Moduł monokrystaliczny ma nieco wyższą moc maksymalną oraz wyższą wydajność w porównaniu do modułu polikrystalicznego.</a:t>
            </a:r>
          </a:p>
          <a:p>
            <a:pPr algn="l">
              <a:buFont typeface="Arial" panose="020B0604020202020204" pitchFamily="34" charset="0"/>
              <a:buChar char="•"/>
            </a:pPr>
            <a:r>
              <a:rPr lang="pl-PL" b="1" i="0" u="none" strike="noStrike">
                <a:solidFill>
                  <a:srgbClr val="000000"/>
                </a:solidFill>
                <a:effectLst/>
                <a:latin typeface="Inter"/>
              </a:rPr>
              <a:t>Prąd i Napięcie</a:t>
            </a:r>
            <a:r>
              <a:rPr lang="pl-PL" b="0" i="0" u="none" strike="noStrike">
                <a:solidFill>
                  <a:srgbClr val="000000"/>
                </a:solidFill>
                <a:effectLst/>
                <a:latin typeface="Inter"/>
              </a:rPr>
              <a:t>: Moduł monokrystaliczny charakteryzuje się wyższym prądem maksymalnym i napięciem jałowym.</a:t>
            </a:r>
          </a:p>
          <a:p>
            <a:pPr algn="l">
              <a:buFont typeface="Arial" panose="020B0604020202020204" pitchFamily="34" charset="0"/>
              <a:buChar char="•"/>
            </a:pPr>
            <a:r>
              <a:rPr lang="pl-PL" b="1" i="0" u="none" strike="noStrike">
                <a:solidFill>
                  <a:srgbClr val="000000"/>
                </a:solidFill>
                <a:effectLst/>
                <a:latin typeface="Inter"/>
              </a:rPr>
              <a:t>Temperaturowe Współczynniki</a:t>
            </a:r>
            <a:r>
              <a:rPr lang="pl-PL" b="0" i="0" u="none" strike="noStrike">
                <a:solidFill>
                  <a:srgbClr val="000000"/>
                </a:solidFill>
                <a:effectLst/>
                <a:latin typeface="Inter"/>
              </a:rPr>
              <a:t>: Moduł polikrystaliczny ma lepszy współczynnik natężenia, ale gorsze współczynniki napięcia i mocy w porównaniu z modułem monokrystalicznym.</a:t>
            </a:r>
          </a:p>
        </p:txBody>
      </p:sp>
    </p:spTree>
    <p:extLst>
      <p:ext uri="{BB962C8B-B14F-4D97-AF65-F5344CB8AC3E}">
        <p14:creationId xmlns:p14="http://schemas.microsoft.com/office/powerpoint/2010/main" val="111772592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0DFC8B-FD58-2B7D-BD46-67B63EC05E1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F43EAF6-841F-9D03-E7B5-2AC8A29B6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1B2BAD3-66B3-2C42-D875-214229F69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9F62558-1109-DA01-DE17-2711FD469F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A4083C-39DC-24D9-3599-1BBD77F31F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CD3445-896B-F56C-143D-6EFFC38E0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00A2307-8F20-9057-5583-B37E895213F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52E2A253-C041-67AB-2DFA-E6189E660143}"/>
              </a:ext>
            </a:extLst>
          </p:cNvPr>
          <p:cNvSpPr>
            <a:spLocks noGrp="1"/>
          </p:cNvSpPr>
          <p:nvPr>
            <p:ph idx="1"/>
          </p:nvPr>
        </p:nvSpPr>
        <p:spPr>
          <a:xfrm>
            <a:off x="441598" y="1754372"/>
            <a:ext cx="11291052" cy="5071615"/>
          </a:xfrm>
        </p:spPr>
        <p:txBody>
          <a:bodyPr anchor="ctr">
            <a:noAutofit/>
          </a:bodyPr>
          <a:lstStyle/>
          <a:p>
            <a:pPr marL="0" indent="0" algn="l">
              <a:lnSpc>
                <a:spcPct val="150000"/>
              </a:lnSpc>
              <a:buNone/>
            </a:pPr>
            <a:r>
              <a:rPr lang="pl-PL" b="0" i="0" u="none" strike="noStrike">
                <a:solidFill>
                  <a:srgbClr val="000000"/>
                </a:solidFill>
                <a:effectLst/>
                <a:latin typeface="Inter"/>
              </a:rPr>
              <a:t>W ostatnich latach technologia ogniw fotowoltaicznych przeszła znaczące zmiany, a jednym z kluczowych postępów jest wprowadzenie ogniw PERC i PERT. Te nowoczesne rozwiązania oferują wyższą sprawność i efektywność w porównaniu do standardowych ogniw pierwszej generacji. W tym slajdzie omówimy budowę oraz funkcje tych ogniw, a także ich zalety.</a:t>
            </a:r>
          </a:p>
        </p:txBody>
      </p:sp>
      <p:sp>
        <p:nvSpPr>
          <p:cNvPr id="6" name="Tytuł 1">
            <a:extLst>
              <a:ext uri="{FF2B5EF4-FFF2-40B4-BE49-F238E27FC236}">
                <a16:creationId xmlns:a16="http://schemas.microsoft.com/office/drawing/2014/main" id="{CD9365F0-A6A1-CB4C-1B57-4BC4EFB7B6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 generacji</a:t>
            </a:r>
          </a:p>
        </p:txBody>
      </p:sp>
      <p:sp>
        <p:nvSpPr>
          <p:cNvPr id="7" name="Rectangle 2">
            <a:extLst>
              <a:ext uri="{FF2B5EF4-FFF2-40B4-BE49-F238E27FC236}">
                <a16:creationId xmlns:a16="http://schemas.microsoft.com/office/drawing/2014/main" id="{B6C2AFDB-B95A-81D0-55AB-F25D32E91DA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48379868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F5079F-08EC-EDEA-FC38-A546A398F4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926A0A-0868-8C3A-178B-9EA6BF9CB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46A920B-7A02-42F6-E97B-7D647948E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2275D3B-62D2-6E7A-5472-DEA1F6A4D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AAC764-D107-690E-BC5C-AE06ED9CEF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B6F674E-5A8F-322B-56BB-4DB3B7C4D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C874C8F-895E-3882-0639-BD24CA4DA7E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3B23815-94BF-B391-403D-B4C95711CE9C}"/>
              </a:ext>
            </a:extLst>
          </p:cNvPr>
          <p:cNvSpPr>
            <a:spLocks noGrp="1"/>
          </p:cNvSpPr>
          <p:nvPr>
            <p:ph idx="1"/>
          </p:nvPr>
        </p:nvSpPr>
        <p:spPr>
          <a:xfrm>
            <a:off x="441598" y="1754372"/>
            <a:ext cx="11291052" cy="5071615"/>
          </a:xfrm>
        </p:spPr>
        <p:txBody>
          <a:bodyPr anchor="ctr">
            <a:noAutofit/>
          </a:bodyPr>
          <a:lstStyle/>
          <a:p>
            <a:pPr algn="l">
              <a:spcAft>
                <a:spcPts val="1500"/>
              </a:spcAft>
              <a:buNone/>
            </a:pPr>
            <a:r>
              <a:rPr lang="pl-PL" b="0" i="0" u="none" strike="noStrike">
                <a:solidFill>
                  <a:srgbClr val="000000"/>
                </a:solidFill>
                <a:effectLst/>
                <a:latin typeface="Inter"/>
              </a:rPr>
              <a:t>Ogniwo PERC (</a:t>
            </a:r>
            <a:r>
              <a:rPr lang="pl-PL" b="0" i="0" u="none" strike="noStrike" err="1">
                <a:solidFill>
                  <a:srgbClr val="000000"/>
                </a:solidFill>
                <a:effectLst/>
                <a:latin typeface="Inter"/>
              </a:rPr>
              <a:t>Passivated</a:t>
            </a:r>
            <a:r>
              <a:rPr lang="pl-PL" b="0" i="0" u="none" strike="noStrike">
                <a:solidFill>
                  <a:srgbClr val="000000"/>
                </a:solidFill>
                <a:effectLst/>
                <a:latin typeface="Inter"/>
              </a:rPr>
              <a:t> </a:t>
            </a:r>
            <a:r>
              <a:rPr lang="pl-PL" b="0" i="0" u="none" strike="noStrike" err="1">
                <a:solidFill>
                  <a:srgbClr val="000000"/>
                </a:solidFill>
                <a:effectLst/>
                <a:latin typeface="Inter"/>
              </a:rPr>
              <a:t>Emitter</a:t>
            </a:r>
            <a:r>
              <a:rPr lang="pl-PL" b="0" i="0" u="none" strike="noStrike">
                <a:solidFill>
                  <a:srgbClr val="000000"/>
                </a:solidFill>
                <a:effectLst/>
                <a:latin typeface="Inter"/>
              </a:rPr>
              <a:t> and </a:t>
            </a:r>
            <a:r>
              <a:rPr lang="pl-PL" b="0" i="0" u="none" strike="noStrike" err="1">
                <a:solidFill>
                  <a:srgbClr val="000000"/>
                </a:solidFill>
                <a:effectLst/>
                <a:latin typeface="Inter"/>
              </a:rPr>
              <a:t>Rear</a:t>
            </a:r>
            <a:r>
              <a:rPr lang="pl-PL" b="0" i="0" u="none" strike="noStrike">
                <a:solidFill>
                  <a:srgbClr val="000000"/>
                </a:solidFill>
                <a:effectLst/>
                <a:latin typeface="Inter"/>
              </a:rPr>
              <a:t> Cell) wyróżnia się zmienioną konstrukcją dolnej części, co pozwala na uzyskanie wyższej sprawności. Standardowa budowa ogniwa składa się z górnej elektrody ujemnej, wykonanej ze srebra, warstwy antyrefleksyjnej oraz półprzewodnika typu p, który jest wytworzony z wafla krzemowego z domieszką boru. </a:t>
            </a:r>
          </a:p>
          <a:p>
            <a:pPr marL="179388" indent="-179388" algn="l">
              <a:buNone/>
            </a:pPr>
            <a:r>
              <a:rPr lang="pl-PL" b="0" i="0" u="none" strike="noStrike">
                <a:solidFill>
                  <a:srgbClr val="000000"/>
                </a:solidFill>
                <a:effectLst/>
                <a:latin typeface="Inter"/>
              </a:rPr>
              <a:t>Dzięki dyfuzji fosforu wytwarza się obszar typu n, który tworzy złącze p-n po złączeniu płytek. Tylna część ogniwa zawiera aluminiowe elektrody dodatnie. Ogniwa PERC posiadają dodatkową warstwę dielektryka, co zwiększa efektywność poprzez odbicie światła, które dociera do dolnej warstwy płytki. To odbicie daje fotonom drugą szansę na wygenerowanie prądu, co znacząco podnosi wydajność.</a:t>
            </a:r>
          </a:p>
        </p:txBody>
      </p:sp>
      <p:sp>
        <p:nvSpPr>
          <p:cNvPr id="6" name="Tytuł 1">
            <a:extLst>
              <a:ext uri="{FF2B5EF4-FFF2-40B4-BE49-F238E27FC236}">
                <a16:creationId xmlns:a16="http://schemas.microsoft.com/office/drawing/2014/main" id="{7A1F9E1A-7132-7233-2E2E-24F1744B61D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Budowa Fotoogniwa PERC (P-TYPE)</a:t>
            </a:r>
          </a:p>
        </p:txBody>
      </p:sp>
      <p:sp>
        <p:nvSpPr>
          <p:cNvPr id="7" name="Rectangle 2">
            <a:extLst>
              <a:ext uri="{FF2B5EF4-FFF2-40B4-BE49-F238E27FC236}">
                <a16:creationId xmlns:a16="http://schemas.microsoft.com/office/drawing/2014/main" id="{E39AD96B-BE26-ACDD-7D22-FCC2FD5F5D6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58898434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8C064F-A8F7-C648-FF86-08333D6400F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5CD245B-19E3-F1AC-4C70-F1532D991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57FC261-BCAE-83D5-BF12-CC0EABF6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27987EE-25DE-1DB9-6ADC-5EBCF2B8A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E24D50-A2AD-D82E-0CF1-A6F8D5F0C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69BAD8D-17CD-981D-A8FD-7F3DFD35C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60DE3EA-5AA3-F21F-665B-1C5E430E5BD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7F31A277-7529-E9CA-8ACA-5E626BB00EF5}"/>
              </a:ext>
            </a:extLst>
          </p:cNvPr>
          <p:cNvSpPr>
            <a:spLocks noGrp="1"/>
          </p:cNvSpPr>
          <p:nvPr>
            <p:ph idx="1"/>
          </p:nvPr>
        </p:nvSpPr>
        <p:spPr>
          <a:xfrm>
            <a:off x="441598" y="1754372"/>
            <a:ext cx="11291052" cy="5071615"/>
          </a:xfrm>
        </p:spPr>
        <p:txBody>
          <a:bodyPr anchor="ctr">
            <a:noAutofit/>
          </a:bodyPr>
          <a:lstStyle/>
          <a:p>
            <a:pPr algn="l">
              <a:spcAft>
                <a:spcPts val="1500"/>
              </a:spcAft>
              <a:buNone/>
            </a:pPr>
            <a:r>
              <a:rPr lang="pl-PL" b="0" i="0" u="none" strike="noStrike">
                <a:solidFill>
                  <a:srgbClr val="000000"/>
                </a:solidFill>
                <a:effectLst/>
                <a:latin typeface="Inter"/>
              </a:rPr>
              <a:t>Ogniwa PERC, dzięki swojej konstrukcji, umożliwiają producentom osiąganie wyższych wydajności niż w przypadku tradycyjnych ogniw PV. Możliwe jest uzyskanie dodatkowego 1% zysku w wydajności, co wpływa na redukcję kosztów modułów. </a:t>
            </a:r>
          </a:p>
          <a:p>
            <a:pPr marL="231775" indent="-231775" algn="l">
              <a:buNone/>
            </a:pPr>
            <a:r>
              <a:rPr lang="pl-PL" b="0" i="0" u="none" strike="noStrike">
                <a:solidFill>
                  <a:srgbClr val="000000"/>
                </a:solidFill>
                <a:effectLst/>
                <a:latin typeface="Inter"/>
              </a:rPr>
              <a:t>Dodatkowo, pasywacja tylnej ścianki ogniwa obniża temperaturę jego pracy, co również zwiększa efektywność. W praktyce, ogniwa PERC potrafią lepiej wykorzystać promieniowanie podczerwone, co jest szczególnie korzystne w chłodniejsze dni oraz o wczesnych porach dnia i wieczorem.</a:t>
            </a:r>
          </a:p>
        </p:txBody>
      </p:sp>
      <p:sp>
        <p:nvSpPr>
          <p:cNvPr id="6" name="Tytuł 1">
            <a:extLst>
              <a:ext uri="{FF2B5EF4-FFF2-40B4-BE49-F238E27FC236}">
                <a16:creationId xmlns:a16="http://schemas.microsoft.com/office/drawing/2014/main" id="{EA59CE65-DF0C-EE16-420C-72A6A22EA4F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Zastosowanie i Korzyści Ogniw PERC (P-TYPE)</a:t>
            </a:r>
          </a:p>
        </p:txBody>
      </p:sp>
      <p:sp>
        <p:nvSpPr>
          <p:cNvPr id="7" name="Rectangle 2">
            <a:extLst>
              <a:ext uri="{FF2B5EF4-FFF2-40B4-BE49-F238E27FC236}">
                <a16:creationId xmlns:a16="http://schemas.microsoft.com/office/drawing/2014/main" id="{FE14308D-A337-8263-606F-0B376C14340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80162463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41B9ED-F672-6353-648D-4CEEF791C40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EB9636C-BBA1-AA5F-5E18-258855003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F2F0F2B-64A4-14A5-EC4E-39F29CECE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F8CC22B-EAE6-20AF-83D3-5EDF13F65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BBBAF1-DC06-69DF-BA6B-60347A131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59A46B-F302-4298-C955-8090324B0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E8BD4F7-5423-BE8A-B550-882EAAB8563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55AA7348-33D8-EF8F-9B73-9787A61F99F5}"/>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Technologia N-TYPE, zwłaszcza w zastosowaniu do ogniw PV, oferuje szereg istotnych przewag w porównaniu do tradycyjnych ogniw P-TYPE. Oto kluczowe korzyści:</a:t>
            </a:r>
          </a:p>
          <a:p>
            <a:pPr algn="l">
              <a:buFont typeface="+mj-lt"/>
              <a:buAutoNum type="arabicPeriod"/>
            </a:pPr>
            <a:r>
              <a:rPr lang="pl-PL" b="1" i="0" u="none" strike="noStrike">
                <a:solidFill>
                  <a:srgbClr val="000000"/>
                </a:solidFill>
                <a:effectLst/>
                <a:latin typeface="Inter"/>
              </a:rPr>
              <a:t>Wyższa wydajność energetyczna</a:t>
            </a:r>
            <a:r>
              <a:rPr lang="pl-PL" b="0" i="0" u="none" strike="noStrike">
                <a:solidFill>
                  <a:srgbClr val="000000"/>
                </a:solidFill>
                <a:effectLst/>
                <a:latin typeface="Inter"/>
              </a:rPr>
              <a:t>:</a:t>
            </a:r>
          </a:p>
          <a:p>
            <a:pPr marL="742950" lvl="1" indent="-285750" algn="l">
              <a:buFont typeface="+mj-lt"/>
              <a:buAutoNum type="arabicPeriod"/>
            </a:pPr>
            <a:r>
              <a:rPr lang="pl-PL" b="0" i="0" u="none" strike="noStrike">
                <a:solidFill>
                  <a:srgbClr val="000000"/>
                </a:solidFill>
                <a:effectLst/>
                <a:latin typeface="Inter"/>
              </a:rPr>
              <a:t>Ogniwa N-TYPE osiągają wyższą sprawność, co przekłada się na większą produkcję energii w porównaniu do modułów P-TYPE. Dzięki ulepszonym procesom pasywacji, N-TYPE efektywniej wykorzystują światło słoneczne, zwłaszcza w trudnych warunkach oświetleniowych, takich jak poranki, wieczory czy pochmurne dni.</a:t>
            </a:r>
          </a:p>
          <a:p>
            <a:pPr algn="l">
              <a:buFont typeface="+mj-lt"/>
              <a:buAutoNum type="arabicPeriod"/>
            </a:pPr>
            <a:r>
              <a:rPr lang="pl-PL" b="1" i="0" u="none" strike="noStrike">
                <a:solidFill>
                  <a:srgbClr val="000000"/>
                </a:solidFill>
                <a:effectLst/>
                <a:latin typeface="Inter"/>
              </a:rPr>
              <a:t>Dłuższa żywotność</a:t>
            </a:r>
            <a:r>
              <a:rPr lang="pl-PL" b="0" i="0" u="none" strike="noStrike">
                <a:solidFill>
                  <a:srgbClr val="000000"/>
                </a:solidFill>
                <a:effectLst/>
                <a:latin typeface="Inter"/>
              </a:rPr>
              <a:t>:</a:t>
            </a:r>
          </a:p>
          <a:p>
            <a:pPr marL="742950" lvl="1" indent="-285750" algn="l">
              <a:buFont typeface="+mj-lt"/>
              <a:buAutoNum type="arabicPeriod"/>
            </a:pPr>
            <a:r>
              <a:rPr lang="pl-PL" b="0" i="0" u="none" strike="noStrike">
                <a:solidFill>
                  <a:srgbClr val="000000"/>
                </a:solidFill>
                <a:effectLst/>
                <a:latin typeface="Inter"/>
              </a:rPr>
              <a:t>Moduły N-TYPE wykazują mniejsze straty mocy w czasie, co oznacza, że ich wydajność pozostaje na stabilnym poziomie przez dłuższy okres. Zmniejszenie degradacji sprawia, że producenci mogą oferować dłuższe gwarancje, co zwiększa zaufanie konsumentów.</a:t>
            </a:r>
          </a:p>
        </p:txBody>
      </p:sp>
      <p:sp>
        <p:nvSpPr>
          <p:cNvPr id="6" name="Tytuł 1">
            <a:extLst>
              <a:ext uri="{FF2B5EF4-FFF2-40B4-BE49-F238E27FC236}">
                <a16:creationId xmlns:a16="http://schemas.microsoft.com/office/drawing/2014/main" id="{07DAE786-EC0A-DDA0-FAE1-EE6FF34AA74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technologii </a:t>
            </a:r>
            <a:br>
              <a:rPr lang="pl-PL" sz="3600">
                <a:solidFill>
                  <a:srgbClr val="FFFFFF"/>
                </a:solidFill>
              </a:rPr>
            </a:br>
            <a:r>
              <a:rPr lang="pl-PL" sz="3600">
                <a:solidFill>
                  <a:srgbClr val="FFFFFF"/>
                </a:solidFill>
              </a:rPr>
              <a:t>N-TYPE</a:t>
            </a:r>
          </a:p>
        </p:txBody>
      </p:sp>
      <p:sp>
        <p:nvSpPr>
          <p:cNvPr id="7" name="Rectangle 2">
            <a:extLst>
              <a:ext uri="{FF2B5EF4-FFF2-40B4-BE49-F238E27FC236}">
                <a16:creationId xmlns:a16="http://schemas.microsoft.com/office/drawing/2014/main" id="{F8021E65-E0C5-A9EF-A1D6-503A12A1DA4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4671837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87331C-2829-6F25-C211-BA21D683DEC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88E0735-E205-52F8-D487-8AC8934095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E66F263-B36C-6E09-1FEC-7EAD36DAA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74F7D81-2D0E-20A8-0E7C-B4CAA3E3E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9AABC98-EC99-EED9-F89D-6E47B37328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AB8B73-09BA-C8AA-6777-0087ACA019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93293B6-A1E8-BE19-4538-6597E439EE8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F2AF2A9-7531-7CB8-6EDD-3622D2796365}"/>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3. Odporność na LID i </a:t>
            </a:r>
            <a:r>
              <a:rPr lang="pl-PL" b="1" i="0" u="none" strike="noStrike" err="1">
                <a:solidFill>
                  <a:srgbClr val="000000"/>
                </a:solidFill>
                <a:effectLst/>
                <a:latin typeface="Inter"/>
              </a:rPr>
              <a:t>LeTID</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Ogniwa N-TYPE są odporne na degradację spowodowaną promieniowaniem słonecznym (LID) oraz wysoką temperaturą (</a:t>
            </a:r>
            <a:r>
              <a:rPr lang="pl-PL" b="0" i="0" u="none" strike="noStrike" err="1">
                <a:solidFill>
                  <a:srgbClr val="000000"/>
                </a:solidFill>
                <a:effectLst/>
                <a:latin typeface="Inter"/>
              </a:rPr>
              <a:t>anti-LeTID</a:t>
            </a:r>
            <a:r>
              <a:rPr lang="pl-PL" b="0" i="0" u="none" strike="noStrike">
                <a:solidFill>
                  <a:srgbClr val="000000"/>
                </a:solidFill>
                <a:effectLst/>
                <a:latin typeface="Inter"/>
              </a:rPr>
              <a:t>). Dzięki temu moduły te zachowują większą moc i wydajność przez wiele lat użytkowania, co jest kluczowe dla inwestycji w energię odnawialną.</a:t>
            </a:r>
          </a:p>
          <a:p>
            <a:pPr marL="0" indent="0" algn="l">
              <a:buNone/>
            </a:pPr>
            <a:r>
              <a:rPr lang="pl-PL" b="1" i="0" u="none" strike="noStrike">
                <a:solidFill>
                  <a:srgbClr val="000000"/>
                </a:solidFill>
                <a:effectLst/>
                <a:latin typeface="Inter"/>
              </a:rPr>
              <a:t>4. Zwiększona efektywność w warunkach zacienienia</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Technologia N-TYPE, dzięki zastosowaniu wieloprzewodowych połączeń komórkowych (</a:t>
            </a:r>
            <a:r>
              <a:rPr lang="pl-PL" b="0" i="0" u="none" strike="noStrike" err="1">
                <a:solidFill>
                  <a:srgbClr val="000000"/>
                </a:solidFill>
                <a:effectLst/>
                <a:latin typeface="Inter"/>
              </a:rPr>
              <a:t>busbars</a:t>
            </a:r>
            <a:r>
              <a:rPr lang="pl-PL" b="0" i="0" u="none" strike="noStrike">
                <a:solidFill>
                  <a:srgbClr val="000000"/>
                </a:solidFill>
                <a:effectLst/>
                <a:latin typeface="Inter"/>
              </a:rPr>
              <a:t>), ogranicza wpływ zacienienia na wydajność ogniwa. Dzięki temu, nawet przy częściowym zacienieniu, moduły N-TYPE utrzymują wysoką produkcję energii.</a:t>
            </a:r>
          </a:p>
        </p:txBody>
      </p:sp>
      <p:sp>
        <p:nvSpPr>
          <p:cNvPr id="6" name="Tytuł 1">
            <a:extLst>
              <a:ext uri="{FF2B5EF4-FFF2-40B4-BE49-F238E27FC236}">
                <a16:creationId xmlns:a16="http://schemas.microsoft.com/office/drawing/2014/main" id="{00DD5179-7BC2-EA1B-C96E-D6163DD8F1D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technologii </a:t>
            </a:r>
            <a:br>
              <a:rPr lang="pl-PL" sz="3600">
                <a:solidFill>
                  <a:srgbClr val="FFFFFF"/>
                </a:solidFill>
              </a:rPr>
            </a:br>
            <a:r>
              <a:rPr lang="pl-PL" sz="3600">
                <a:solidFill>
                  <a:srgbClr val="FFFFFF"/>
                </a:solidFill>
              </a:rPr>
              <a:t>N-TYPE</a:t>
            </a:r>
          </a:p>
        </p:txBody>
      </p:sp>
      <p:sp>
        <p:nvSpPr>
          <p:cNvPr id="7" name="Rectangle 2">
            <a:extLst>
              <a:ext uri="{FF2B5EF4-FFF2-40B4-BE49-F238E27FC236}">
                <a16:creationId xmlns:a16="http://schemas.microsoft.com/office/drawing/2014/main" id="{413DB104-C8F3-3864-6A85-99F0130CFEA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671654895"/>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8446F6-684D-5A06-69EB-300893BEBD2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165EEEB-93D3-2C77-FFAD-4BEBCBEBE2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B05559F-4ED1-9C0D-63D7-211A06DE8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92758B8-F075-2609-DCA8-0C57B192C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CEF5EEA-43E0-E84C-0FB0-6B266580B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7B36D84-220E-A31E-9BE0-B18C20BB6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4B20856-D5F8-0650-E6F7-52453F61624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3E806C05-83D3-F2FE-9E32-2D9F4A0825C2}"/>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5. Lepsze wykorzystanie światła o dłuższej fali</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Ogniwa N-TYPE, dzięki swojej konstrukcji, lepiej wykorzystują promieniowanie podczerwone o długości fali powyżej 1000 </a:t>
            </a:r>
            <a:r>
              <a:rPr lang="pl-PL" b="0" i="0" u="none" strike="noStrike" err="1">
                <a:solidFill>
                  <a:srgbClr val="000000"/>
                </a:solidFill>
                <a:effectLst/>
                <a:latin typeface="Inter"/>
              </a:rPr>
              <a:t>nm</a:t>
            </a:r>
            <a:r>
              <a:rPr lang="pl-PL" b="0" i="0" u="none" strike="noStrike">
                <a:solidFill>
                  <a:srgbClr val="000000"/>
                </a:solidFill>
                <a:effectLst/>
                <a:latin typeface="Inter"/>
              </a:rPr>
              <a:t>, co zwiększa ich ogólną wydajność. To sprawia, że są bardziej efektywne w różnych warunkach atmosferycznych.</a:t>
            </a:r>
          </a:p>
          <a:p>
            <a:pPr marL="0" indent="0" algn="l">
              <a:buNone/>
            </a:pPr>
            <a:r>
              <a:rPr lang="pl-PL" b="1" i="0" u="none" strike="noStrike">
                <a:solidFill>
                  <a:srgbClr val="000000"/>
                </a:solidFill>
                <a:effectLst/>
                <a:latin typeface="Inter"/>
              </a:rPr>
              <a:t>6. Możliwość </a:t>
            </a:r>
            <a:r>
              <a:rPr lang="pl-PL" b="1" i="0" u="none" strike="noStrike" err="1">
                <a:solidFill>
                  <a:srgbClr val="000000"/>
                </a:solidFill>
                <a:effectLst/>
                <a:latin typeface="Inter"/>
              </a:rPr>
              <a:t>bifacial</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Moduły N-TYPE mogą być produkowane w wersji </a:t>
            </a:r>
            <a:r>
              <a:rPr lang="pl-PL" b="0" i="0" u="none" strike="noStrike" err="1">
                <a:solidFill>
                  <a:srgbClr val="000000"/>
                </a:solidFill>
                <a:effectLst/>
                <a:latin typeface="Inter"/>
              </a:rPr>
              <a:t>bifacial</a:t>
            </a:r>
            <a:r>
              <a:rPr lang="pl-PL" b="0" i="0" u="none" strike="noStrike">
                <a:solidFill>
                  <a:srgbClr val="000000"/>
                </a:solidFill>
                <a:effectLst/>
                <a:latin typeface="Inter"/>
              </a:rPr>
              <a:t>, co oznacza, że wykorzystują światło padające zarówno z przodu, jak i z tyłu ogniwa. Ta właściwość pozwala na dodatkowe zwiększenie wydajności, zwłaszcza w warunkach, gdzie odbicia od podłoża mogą zwiększyć ilość docierającego światła.</a:t>
            </a:r>
          </a:p>
        </p:txBody>
      </p:sp>
      <p:sp>
        <p:nvSpPr>
          <p:cNvPr id="6" name="Tytuł 1">
            <a:extLst>
              <a:ext uri="{FF2B5EF4-FFF2-40B4-BE49-F238E27FC236}">
                <a16:creationId xmlns:a16="http://schemas.microsoft.com/office/drawing/2014/main" id="{ED9EBD11-86E4-99A4-6806-CFC0D36DB15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technologii </a:t>
            </a:r>
            <a:br>
              <a:rPr lang="pl-PL" sz="3600">
                <a:solidFill>
                  <a:srgbClr val="FFFFFF"/>
                </a:solidFill>
              </a:rPr>
            </a:br>
            <a:r>
              <a:rPr lang="pl-PL" sz="3600">
                <a:solidFill>
                  <a:srgbClr val="FFFFFF"/>
                </a:solidFill>
              </a:rPr>
              <a:t>N-TYPE</a:t>
            </a:r>
          </a:p>
        </p:txBody>
      </p:sp>
      <p:sp>
        <p:nvSpPr>
          <p:cNvPr id="7" name="Rectangle 2">
            <a:extLst>
              <a:ext uri="{FF2B5EF4-FFF2-40B4-BE49-F238E27FC236}">
                <a16:creationId xmlns:a16="http://schemas.microsoft.com/office/drawing/2014/main" id="{550A22DF-B94F-EF1D-F19E-8034463DFA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63824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CEE2F-63DB-4E00-378F-22FD079D545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7839832-5DCF-CC00-6582-F6035BF66773}"/>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5B1BABBF-D34C-2B24-73FF-CBDF75867086}"/>
              </a:ext>
            </a:extLst>
          </p:cNvPr>
          <p:cNvSpPr>
            <a:spLocks noGrp="1"/>
          </p:cNvSpPr>
          <p:nvPr>
            <p:ph idx="4294967295"/>
          </p:nvPr>
        </p:nvSpPr>
        <p:spPr>
          <a:xfrm>
            <a:off x="0" y="1771650"/>
            <a:ext cx="11874500" cy="4937125"/>
          </a:xfrm>
          <a:prstGeom prst="rect">
            <a:avLst/>
          </a:prstGeom>
        </p:spPr>
        <p:txBody>
          <a:bodyPr anchor="ctr">
            <a:noAutofit/>
          </a:bodyPr>
          <a:lstStyle/>
          <a:p>
            <a:pPr>
              <a:buSzPct val="100000"/>
            </a:pPr>
            <a:r>
              <a:rPr lang="pl-PL" b="1"/>
              <a:t>Typ F</a:t>
            </a:r>
            <a:br>
              <a:rPr lang="pl-PL" b="1"/>
            </a:br>
            <a:r>
              <a:rPr lang="pl-PL" i="1"/>
              <a:t>Zakres prądów różnicowych</a:t>
            </a:r>
            <a:r>
              <a:rPr lang="pl-PL"/>
              <a:t>: prąd przemienny sinusoidalny, prąd pulsujący jednokierunkowy z składową stałą do 10 </a:t>
            </a:r>
            <a:r>
              <a:rPr lang="pl-PL" err="1"/>
              <a:t>mA</a:t>
            </a:r>
            <a:r>
              <a:rPr lang="pl-PL"/>
              <a:t> oraz prąd zawierający wyższe harmoniczne (do 1 kHz).</a:t>
            </a:r>
            <a:br>
              <a:rPr lang="pl-PL"/>
            </a:br>
            <a:r>
              <a:rPr lang="pl-PL" b="1" i="1"/>
              <a:t>Zastosowanie</a:t>
            </a:r>
            <a:r>
              <a:rPr lang="pl-PL" i="1"/>
              <a:t>:</a:t>
            </a:r>
            <a:r>
              <a:rPr lang="pl-PL"/>
              <a:t> Obwody zasilane przez przekształtniki częstotliwości, gdzie występują prądy różnicowe zawierające harmoniczne.</a:t>
            </a:r>
          </a:p>
        </p:txBody>
      </p:sp>
      <p:sp>
        <p:nvSpPr>
          <p:cNvPr id="6" name="Tytuł 1">
            <a:extLst>
              <a:ext uri="{FF2B5EF4-FFF2-40B4-BE49-F238E27FC236}">
                <a16:creationId xmlns:a16="http://schemas.microsoft.com/office/drawing/2014/main" id="{B4481FD9-2B3B-B5AE-6A80-356772F5C6A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6AE0E859-F51A-50FC-9C6C-F151923105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3473B0A-79E5-393D-5028-FBC7C0C6403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05773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D96E8E-8B94-2585-2ECF-E8BC8EC1AE9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80BD1E7-E4AB-1414-B2E9-0123843DA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1594B09-8D9C-13F1-B9E0-56E88A3A1C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3944580-6EE1-C6DA-425D-F9A896793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E73620-DCEB-CCCD-A82B-33114115E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6AAC2A-451C-39F8-D75D-F1EFB0C65A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4CDB406-8756-7EC5-0AD0-8EA800ABEB2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A34DDBC1-3EA2-9C6D-E074-C127F7E729D0}"/>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7. Ograniczenie defektów materiałowych</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Eliminacja tzw. defektu boru-tlenu, który jest powszechny w ogniwach P-TYPE, przyczynia się do wyższej stabilności i mniejszej degradacji materiału w ogniwach N-TYPE.</a:t>
            </a:r>
          </a:p>
          <a:p>
            <a:pPr marL="0" indent="0" algn="l">
              <a:buNone/>
            </a:pPr>
            <a:r>
              <a:rPr lang="pl-PL" b="1" i="0" u="none" strike="noStrike">
                <a:solidFill>
                  <a:srgbClr val="000000"/>
                </a:solidFill>
                <a:effectLst/>
                <a:latin typeface="Inter"/>
              </a:rPr>
              <a:t>8. Niskie straty mocy</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Niska roczna strata mocy, na poziomie około 1% w pierwszym roku i tylko około 0,4% rocznie przez następne 30 lat, czyni ogniwa N-TYPE bardziej opłacalnymi w dłuższym okresie.</a:t>
            </a:r>
          </a:p>
          <a:p>
            <a:pPr marL="0" indent="0" algn="l">
              <a:buNone/>
            </a:pPr>
            <a:r>
              <a:rPr lang="pl-PL" b="1" i="0" u="none" strike="noStrike">
                <a:solidFill>
                  <a:srgbClr val="000000"/>
                </a:solidFill>
                <a:effectLst/>
                <a:latin typeface="Inter"/>
              </a:rPr>
              <a:t>9. Przyjazne dla środowiska</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Dzięki wyższej efektywności oraz dłuższej żywotności, ogniwa N-TYPE mają mniejszy ślad węglowy w cyklu życia, co czyni je bardziej ekologicznym wyborem dla inwestycji w energię odnawialną.</a:t>
            </a:r>
          </a:p>
        </p:txBody>
      </p:sp>
      <p:sp>
        <p:nvSpPr>
          <p:cNvPr id="6" name="Tytuł 1">
            <a:extLst>
              <a:ext uri="{FF2B5EF4-FFF2-40B4-BE49-F238E27FC236}">
                <a16:creationId xmlns:a16="http://schemas.microsoft.com/office/drawing/2014/main" id="{612DA6AA-AA48-42FF-10C9-B85154F2DDE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Przewaga technologii </a:t>
            </a:r>
            <a:br>
              <a:rPr lang="pl-PL" sz="3600">
                <a:solidFill>
                  <a:srgbClr val="FFFFFF"/>
                </a:solidFill>
              </a:rPr>
            </a:br>
            <a:r>
              <a:rPr lang="pl-PL" sz="3600">
                <a:solidFill>
                  <a:srgbClr val="FFFFFF"/>
                </a:solidFill>
              </a:rPr>
              <a:t>N-TYPE</a:t>
            </a:r>
          </a:p>
        </p:txBody>
      </p:sp>
      <p:sp>
        <p:nvSpPr>
          <p:cNvPr id="7" name="Rectangle 2">
            <a:extLst>
              <a:ext uri="{FF2B5EF4-FFF2-40B4-BE49-F238E27FC236}">
                <a16:creationId xmlns:a16="http://schemas.microsoft.com/office/drawing/2014/main" id="{689AE551-DC3E-B74A-77C0-B68D3184E29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1994077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B76C00-D837-D3BF-B8B2-9D1E1C0980B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8371186-E2C5-DCAD-3DEE-5F79218F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C4B6318-AF9C-3DA4-E544-13E7B449EE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DEF2C1C-FE61-8C6A-A10B-6D0B3C1F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D7C568-4289-736B-F147-926EAA80FF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9393C37-9EDF-5073-D771-9890178BD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F381898-5165-39E2-2CE7-8A286D39B0D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F356F940-0EB6-DB3E-B7A6-7D1009DE8C9A}"/>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Typowe ogniwa krzemowe, zwłaszcza starszych generacji, mają elektrody przednie w postaci cienkich ścieżek poziomych (tzw. </a:t>
            </a:r>
            <a:r>
              <a:rPr lang="pl-PL" b="0" i="0" u="none" strike="noStrike" err="1">
                <a:solidFill>
                  <a:srgbClr val="000000"/>
                </a:solidFill>
                <a:effectLst/>
                <a:latin typeface="Inter"/>
              </a:rPr>
              <a:t>fingers</a:t>
            </a:r>
            <a:r>
              <a:rPr lang="pl-PL" b="0" i="0" u="none" strike="noStrike">
                <a:solidFill>
                  <a:srgbClr val="000000"/>
                </a:solidFill>
                <a:effectLst/>
                <a:latin typeface="Inter"/>
              </a:rPr>
              <a:t>), które zbierają ładunki z całej płytki. Te ładunki są następnie przekazywane do ścieżek pionowych, znanych jako </a:t>
            </a:r>
            <a:r>
              <a:rPr lang="pl-PL" b="0" i="0" u="none" strike="noStrike" err="1">
                <a:solidFill>
                  <a:srgbClr val="000000"/>
                </a:solidFill>
                <a:effectLst/>
                <a:latin typeface="Inter"/>
              </a:rPr>
              <a:t>busbar</a:t>
            </a:r>
            <a:r>
              <a:rPr lang="pl-PL" b="0" i="0" u="none" strike="noStrike">
                <a:solidFill>
                  <a:srgbClr val="000000"/>
                </a:solidFill>
                <a:effectLst/>
                <a:latin typeface="Inter"/>
              </a:rPr>
              <a:t>. </a:t>
            </a:r>
          </a:p>
          <a:p>
            <a:pPr algn="l">
              <a:buFont typeface="Arial" panose="020B0604020202020204" pitchFamily="34" charset="0"/>
              <a:buChar char="•"/>
            </a:pPr>
            <a:r>
              <a:rPr lang="pl-PL" b="1" i="0" u="none" strike="noStrike">
                <a:solidFill>
                  <a:srgbClr val="000000"/>
                </a:solidFill>
                <a:effectLst/>
                <a:latin typeface="Inter"/>
              </a:rPr>
              <a:t>Współczynnik Wypełnienia (FF)</a:t>
            </a:r>
            <a:r>
              <a:rPr lang="pl-PL" b="0" i="0" u="none" strike="noStrike">
                <a:solidFill>
                  <a:srgbClr val="000000"/>
                </a:solidFill>
                <a:effectLst/>
                <a:latin typeface="Inter"/>
              </a:rPr>
              <a:t>: Ilość ścieżek pionowych i poziomych wpływa na FF oraz rezystancję ogniwa. Zwiększenie liczby </a:t>
            </a:r>
            <a:r>
              <a:rPr lang="pl-PL" b="0" i="0" u="none" strike="noStrike" err="1">
                <a:solidFill>
                  <a:srgbClr val="000000"/>
                </a:solidFill>
                <a:effectLst/>
                <a:latin typeface="Inter"/>
              </a:rPr>
              <a:t>busbarów</a:t>
            </a:r>
            <a:r>
              <a:rPr lang="pl-PL" b="0" i="0" u="none" strike="noStrike">
                <a:solidFill>
                  <a:srgbClr val="000000"/>
                </a:solidFill>
                <a:effectLst/>
                <a:latin typeface="Inter"/>
              </a:rPr>
              <a:t> poprawia efektywność zbierania ładunku i zmniejsza straty energii.</a:t>
            </a:r>
          </a:p>
          <a:p>
            <a:pPr algn="l">
              <a:buFont typeface="Arial" panose="020B0604020202020204" pitchFamily="34" charset="0"/>
              <a:buChar char="•"/>
            </a:pPr>
            <a:r>
              <a:rPr lang="pl-PL" b="1" i="0" u="none" strike="noStrike">
                <a:solidFill>
                  <a:srgbClr val="000000"/>
                </a:solidFill>
                <a:effectLst/>
                <a:latin typeface="Inter"/>
              </a:rPr>
              <a:t>Rezystancja</a:t>
            </a:r>
            <a:r>
              <a:rPr lang="pl-PL" b="0" i="0" u="none" strike="noStrike">
                <a:solidFill>
                  <a:srgbClr val="000000"/>
                </a:solidFill>
                <a:effectLst/>
                <a:latin typeface="Inter"/>
              </a:rPr>
              <a:t>: Długość drogi, jaką musi pokonać ładunek elektryczny, ma kluczowe znaczenie. W starszych rozwiązaniach stosowano zazwyczaj 2 </a:t>
            </a:r>
            <a:r>
              <a:rPr lang="pl-PL" b="0" i="0" u="none" strike="noStrike" err="1">
                <a:solidFill>
                  <a:srgbClr val="000000"/>
                </a:solidFill>
                <a:effectLst/>
                <a:latin typeface="Inter"/>
              </a:rPr>
              <a:t>busbary</a:t>
            </a:r>
            <a:r>
              <a:rPr lang="pl-PL" b="0" i="0" u="none" strike="noStrike">
                <a:solidFill>
                  <a:srgbClr val="000000"/>
                </a:solidFill>
                <a:effectLst/>
                <a:latin typeface="Inter"/>
              </a:rPr>
              <a:t>, podczas gdy nowoczesne ogniwa mogą mieć ich nawet do 12.</a:t>
            </a:r>
          </a:p>
        </p:txBody>
      </p:sp>
      <p:sp>
        <p:nvSpPr>
          <p:cNvPr id="6" name="Tytuł 1">
            <a:extLst>
              <a:ext uri="{FF2B5EF4-FFF2-40B4-BE49-F238E27FC236}">
                <a16:creationId xmlns:a16="http://schemas.microsoft.com/office/drawing/2014/main" id="{5F572D3D-99A3-151C-4719-E505A8B7DB5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Łączenie w moduły</a:t>
            </a:r>
          </a:p>
        </p:txBody>
      </p:sp>
      <p:sp>
        <p:nvSpPr>
          <p:cNvPr id="7" name="Rectangle 2">
            <a:extLst>
              <a:ext uri="{FF2B5EF4-FFF2-40B4-BE49-F238E27FC236}">
                <a16:creationId xmlns:a16="http://schemas.microsoft.com/office/drawing/2014/main" id="{503FE1E9-FC90-BE6A-F260-9D57F3FF7E1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918811817"/>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C41B18-1126-A459-6137-B38DA42D1E8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F230762-812D-6F7B-21E2-790C8CF15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ABC9C5C-AD0E-4B74-0AA5-A136CDA09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BDCA063-2DF8-4801-2F5B-59B6D78FC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FEA0643-A68E-16F7-BD1D-1A9603609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E571461-8D6F-68F6-2D6F-AB55D24BF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4303BE8-48D7-7FAE-00D3-C9B40576A06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B937F42-7CF1-7D6E-6820-8D5DE93D202F}"/>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Zwiększenie liczby </a:t>
            </a:r>
            <a:r>
              <a:rPr lang="pl-PL" b="0" i="0" u="none" strike="noStrike" err="1">
                <a:solidFill>
                  <a:srgbClr val="000000"/>
                </a:solidFill>
                <a:effectLst/>
                <a:latin typeface="Inter"/>
              </a:rPr>
              <a:t>busbarów</a:t>
            </a:r>
            <a:r>
              <a:rPr lang="pl-PL" b="0" i="0" u="none" strike="noStrike">
                <a:solidFill>
                  <a:srgbClr val="000000"/>
                </a:solidFill>
                <a:effectLst/>
                <a:latin typeface="Inter"/>
              </a:rPr>
              <a:t> w ogniwach przynosi wiele korzyści:</a:t>
            </a:r>
          </a:p>
          <a:p>
            <a:pPr algn="l">
              <a:buFont typeface="Arial" panose="020B0604020202020204" pitchFamily="34" charset="0"/>
              <a:buChar char="•"/>
            </a:pPr>
            <a:r>
              <a:rPr lang="pl-PL" b="1" i="0" u="none" strike="noStrike">
                <a:solidFill>
                  <a:srgbClr val="000000"/>
                </a:solidFill>
                <a:effectLst/>
                <a:latin typeface="Inter"/>
              </a:rPr>
              <a:t>Wyższa sprawność</a:t>
            </a:r>
            <a:r>
              <a:rPr lang="pl-PL" b="0" i="0" u="none" strike="noStrike">
                <a:solidFill>
                  <a:srgbClr val="000000"/>
                </a:solidFill>
                <a:effectLst/>
                <a:latin typeface="Inter"/>
              </a:rPr>
              <a:t>: Większa liczba ścieżek pionowych redukuje odległość pomiędzy punktami zbierającymi a połączeniami, co zwiększa efektywność przepływu ładunku.</a:t>
            </a:r>
          </a:p>
          <a:p>
            <a:pPr algn="l">
              <a:buFont typeface="Arial" panose="020B0604020202020204" pitchFamily="34" charset="0"/>
              <a:buChar char="•"/>
            </a:pPr>
            <a:r>
              <a:rPr lang="pl-PL" b="1" i="0" u="none" strike="noStrike">
                <a:solidFill>
                  <a:srgbClr val="000000"/>
                </a:solidFill>
                <a:effectLst/>
                <a:latin typeface="Inter"/>
              </a:rPr>
              <a:t>Lepsza wydajność w warunkach zacienienia</a:t>
            </a:r>
            <a:r>
              <a:rPr lang="pl-PL" b="0" i="0" u="none" strike="noStrike">
                <a:solidFill>
                  <a:srgbClr val="000000"/>
                </a:solidFill>
                <a:effectLst/>
                <a:latin typeface="Inter"/>
              </a:rPr>
              <a:t>: Większa liczba </a:t>
            </a:r>
            <a:r>
              <a:rPr lang="pl-PL" b="0" i="0" u="none" strike="noStrike" err="1">
                <a:solidFill>
                  <a:srgbClr val="000000"/>
                </a:solidFill>
                <a:effectLst/>
                <a:latin typeface="Inter"/>
              </a:rPr>
              <a:t>busbarów</a:t>
            </a:r>
            <a:r>
              <a:rPr lang="pl-PL" b="0" i="0" u="none" strike="noStrike">
                <a:solidFill>
                  <a:srgbClr val="000000"/>
                </a:solidFill>
                <a:effectLst/>
                <a:latin typeface="Inter"/>
              </a:rPr>
              <a:t> pozwala na lepsze działanie ogniwa w przypadku zacienienia lub mikropęknięć, minimalizując straty energii.</a:t>
            </a:r>
          </a:p>
          <a:p>
            <a:pPr algn="l">
              <a:buFont typeface="Arial" panose="020B0604020202020204" pitchFamily="34" charset="0"/>
              <a:buChar char="•"/>
            </a:pPr>
            <a:r>
              <a:rPr lang="pl-PL" b="1" i="0" u="none" strike="noStrike">
                <a:solidFill>
                  <a:srgbClr val="000000"/>
                </a:solidFill>
                <a:effectLst/>
                <a:latin typeface="Inter"/>
              </a:rPr>
              <a:t>Mniejsze uszkodzenia</a:t>
            </a:r>
            <a:r>
              <a:rPr lang="pl-PL" b="0" i="0" u="none" strike="noStrike">
                <a:solidFill>
                  <a:srgbClr val="000000"/>
                </a:solidFill>
                <a:effectLst/>
                <a:latin typeface="Inter"/>
              </a:rPr>
              <a:t>: Przy uszkodzeniach mechanicznych, wyłączają mniejszą powierzchnię ogniwa, co zwiększa jego ogólną wydajność.</a:t>
            </a:r>
          </a:p>
        </p:txBody>
      </p:sp>
      <p:sp>
        <p:nvSpPr>
          <p:cNvPr id="6" name="Tytuł 1">
            <a:extLst>
              <a:ext uri="{FF2B5EF4-FFF2-40B4-BE49-F238E27FC236}">
                <a16:creationId xmlns:a16="http://schemas.microsoft.com/office/drawing/2014/main" id="{1F11CD93-E5CA-5F1E-F2F0-35A174B00E6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Łączenie w moduły</a:t>
            </a:r>
          </a:p>
        </p:txBody>
      </p:sp>
      <p:sp>
        <p:nvSpPr>
          <p:cNvPr id="7" name="Rectangle 2">
            <a:extLst>
              <a:ext uri="{FF2B5EF4-FFF2-40B4-BE49-F238E27FC236}">
                <a16:creationId xmlns:a16="http://schemas.microsoft.com/office/drawing/2014/main" id="{BFFA721C-1840-BFAD-7DCE-1942545911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10162084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9743D7-6628-5DDC-A783-F60373DB165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0B2BA8D-1840-83AA-0C1E-5EC87641A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7864938-89A5-8309-58B6-B31DBDED66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FF4CF25-E1B0-D815-A8D8-743EBFEEE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76E583-7E21-033D-FE8D-4A9FE88B2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AD5D77A-27FC-EBF2-E2FA-86BFDF0D7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76E9E64-B9C1-8B7E-DE24-BAA17A3BAB8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893B3733-8003-921B-1A94-4C475E58EE8E}"/>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Technologie wykonywania </a:t>
            </a:r>
            <a:r>
              <a:rPr lang="pl-PL" b="0" i="0" u="none" strike="noStrike" err="1">
                <a:solidFill>
                  <a:srgbClr val="000000"/>
                </a:solidFill>
                <a:effectLst/>
                <a:latin typeface="Inter"/>
              </a:rPr>
              <a:t>BusBarów</a:t>
            </a:r>
            <a:r>
              <a:rPr lang="pl-PL" b="0" i="0" u="none" strike="noStrike">
                <a:solidFill>
                  <a:srgbClr val="000000"/>
                </a:solidFill>
                <a:effectLst/>
                <a:latin typeface="Inter"/>
              </a:rPr>
              <a:t>:</a:t>
            </a:r>
          </a:p>
          <a:p>
            <a:r>
              <a:rPr lang="pl-PL">
                <a:solidFill>
                  <a:srgbClr val="000000"/>
                </a:solidFill>
                <a:latin typeface="Inter"/>
              </a:rPr>
              <a:t>Merlin – użycie siatki zamiast elektrod</a:t>
            </a:r>
          </a:p>
          <a:p>
            <a:r>
              <a:rPr lang="pl-PL">
                <a:solidFill>
                  <a:srgbClr val="000000"/>
                </a:solidFill>
                <a:latin typeface="Inter"/>
              </a:rPr>
              <a:t>Zero-</a:t>
            </a:r>
            <a:r>
              <a:rPr lang="pl-PL" err="1">
                <a:solidFill>
                  <a:srgbClr val="000000"/>
                </a:solidFill>
                <a:latin typeface="Inter"/>
              </a:rPr>
              <a:t>busbar</a:t>
            </a:r>
            <a:r>
              <a:rPr lang="pl-PL">
                <a:solidFill>
                  <a:srgbClr val="000000"/>
                </a:solidFill>
                <a:latin typeface="Inter"/>
              </a:rPr>
              <a:t> – brak szyn zbiorczych</a:t>
            </a:r>
          </a:p>
          <a:p>
            <a:r>
              <a:rPr lang="pl-PL">
                <a:solidFill>
                  <a:srgbClr val="000000"/>
                </a:solidFill>
                <a:latin typeface="Inter"/>
              </a:rPr>
              <a:t>Multi </a:t>
            </a:r>
            <a:r>
              <a:rPr lang="pl-PL" err="1">
                <a:solidFill>
                  <a:srgbClr val="000000"/>
                </a:solidFill>
                <a:latin typeface="Inter"/>
              </a:rPr>
              <a:t>Busbar</a:t>
            </a:r>
            <a:r>
              <a:rPr lang="pl-PL">
                <a:solidFill>
                  <a:srgbClr val="000000"/>
                </a:solidFill>
                <a:latin typeface="Inter"/>
              </a:rPr>
              <a:t> Connector – siatka z drutu generującego odbicia zwiększające zysk panelu</a:t>
            </a:r>
          </a:p>
        </p:txBody>
      </p:sp>
      <p:sp>
        <p:nvSpPr>
          <p:cNvPr id="6" name="Tytuł 1">
            <a:extLst>
              <a:ext uri="{FF2B5EF4-FFF2-40B4-BE49-F238E27FC236}">
                <a16:creationId xmlns:a16="http://schemas.microsoft.com/office/drawing/2014/main" id="{8C08EDD8-96C3-8AC3-303F-366C8F27AFA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Łączenie w moduły</a:t>
            </a:r>
          </a:p>
        </p:txBody>
      </p:sp>
      <p:sp>
        <p:nvSpPr>
          <p:cNvPr id="7" name="Rectangle 2">
            <a:extLst>
              <a:ext uri="{FF2B5EF4-FFF2-40B4-BE49-F238E27FC236}">
                <a16:creationId xmlns:a16="http://schemas.microsoft.com/office/drawing/2014/main" id="{AA847B2B-D4BC-E61E-729B-2D304BDFF8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20632532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142815-CEC7-5D27-AB14-EEF6ABC7DDF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1F5B7DA-678E-609D-A8C2-68736D871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0982CEB-12D3-9EB2-1EE1-26860953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BC5E5C5-3C3A-9044-130B-3E2624614E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8E2D0E-8F8D-284A-F45E-3023FAAFC9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82C1FC-30E2-1314-684C-C5BB79482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F336DB6-BA02-6B4D-ACAA-A47702B4B5F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825AFE47-F2CC-7E65-F96A-859DF187AF29}"/>
              </a:ext>
            </a:extLst>
          </p:cNvPr>
          <p:cNvSpPr>
            <a:spLocks noGrp="1"/>
          </p:cNvSpPr>
          <p:nvPr>
            <p:ph idx="1"/>
          </p:nvPr>
        </p:nvSpPr>
        <p:spPr>
          <a:xfrm>
            <a:off x="441598" y="1754372"/>
            <a:ext cx="11291052" cy="5071615"/>
          </a:xfrm>
        </p:spPr>
        <p:txBody>
          <a:bodyPr anchor="ctr">
            <a:noAutofit/>
          </a:bodyPr>
          <a:lstStyle/>
          <a:p>
            <a:pPr algn="l">
              <a:lnSpc>
                <a:spcPct val="150000"/>
              </a:lnSpc>
              <a:buNone/>
            </a:pPr>
            <a:r>
              <a:rPr lang="pl-PL" b="0" i="0" u="none" strike="noStrike">
                <a:solidFill>
                  <a:srgbClr val="000000"/>
                </a:solidFill>
                <a:effectLst/>
                <a:latin typeface="Inter"/>
              </a:rPr>
              <a:t>W ostatnich latach technologia ogniw fotowoltaicznych przeszła znaczną ewolucję, wprowadzając ogniwa cienkowarstwowe jako trzecią generację. W przeciwieństwie do pierwszej i drugiej generacji, które opierały się na krzemie monokrystalicznym i polikrystalicznym, ogniwa cienkowarstwowe są cieńsze, lżejsze i bardziej elastyczne. </a:t>
            </a:r>
            <a:endParaRPr lang="pl-PL">
              <a:solidFill>
                <a:srgbClr val="000000"/>
              </a:solidFill>
              <a:latin typeface="Inter"/>
            </a:endParaRPr>
          </a:p>
        </p:txBody>
      </p:sp>
      <p:sp>
        <p:nvSpPr>
          <p:cNvPr id="6" name="Tytuł 1">
            <a:extLst>
              <a:ext uri="{FF2B5EF4-FFF2-40B4-BE49-F238E27FC236}">
                <a16:creationId xmlns:a16="http://schemas.microsoft.com/office/drawing/2014/main" id="{A5B94528-A938-AF9A-E0A5-B31B479E0A4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a:t>
            </a:r>
          </a:p>
        </p:txBody>
      </p:sp>
      <p:sp>
        <p:nvSpPr>
          <p:cNvPr id="7" name="Rectangle 2">
            <a:extLst>
              <a:ext uri="{FF2B5EF4-FFF2-40B4-BE49-F238E27FC236}">
                <a16:creationId xmlns:a16="http://schemas.microsoft.com/office/drawing/2014/main" id="{7A242145-FB17-A89B-A9E2-1879813B8AE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33953522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B58018-DB82-4D13-F76D-A55CA4FE711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728B88F-3541-A23F-37F1-4443CA447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D19AA26-61F8-D977-81B8-2113884039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9CEE51D-BE94-21F1-BD7B-E8471F1CD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5C1699-D40C-697A-07D1-472561F7A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75A7715-7A0A-3A66-BB4D-F31AC34E45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CDF13E6-C911-CC3B-5493-64BD7F01C6E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C530E3C-8A01-1739-5C75-5D353A26C5BA}"/>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Ogniwa cienkowarstwowe wyróżniają się:</a:t>
            </a:r>
          </a:p>
          <a:p>
            <a:pPr algn="l">
              <a:buFont typeface="Arial" panose="020B0604020202020204" pitchFamily="34" charset="0"/>
              <a:buChar char="•"/>
            </a:pPr>
            <a:r>
              <a:rPr lang="pl-PL" b="1" i="0" u="none" strike="noStrike">
                <a:solidFill>
                  <a:srgbClr val="000000"/>
                </a:solidFill>
                <a:effectLst/>
                <a:latin typeface="Inter"/>
              </a:rPr>
              <a:t>Małymi warstwami absorbującymi światło</a:t>
            </a:r>
            <a:r>
              <a:rPr lang="pl-PL" b="0" i="0" u="none" strike="noStrike">
                <a:solidFill>
                  <a:srgbClr val="000000"/>
                </a:solidFill>
                <a:effectLst/>
                <a:latin typeface="Inter"/>
              </a:rPr>
              <a:t>: Dzięki temu są lżejsze i bardziej estetyczne, co pozwala na elastyczne formowanie w różnorodne kształty.</a:t>
            </a:r>
          </a:p>
          <a:p>
            <a:pPr algn="l">
              <a:buFont typeface="Arial" panose="020B0604020202020204" pitchFamily="34" charset="0"/>
              <a:buChar char="•"/>
            </a:pPr>
            <a:r>
              <a:rPr lang="pl-PL" b="1" i="0" u="none" strike="noStrike">
                <a:solidFill>
                  <a:srgbClr val="000000"/>
                </a:solidFill>
                <a:effectLst/>
                <a:latin typeface="Inter"/>
              </a:rPr>
              <a:t>Wykorzystanie różnorodnych materiałów</a:t>
            </a:r>
            <a:r>
              <a:rPr lang="pl-PL" b="0" i="0" u="none" strike="noStrike">
                <a:solidFill>
                  <a:srgbClr val="000000"/>
                </a:solidFill>
                <a:effectLst/>
                <a:latin typeface="Inter"/>
              </a:rPr>
              <a:t>: Do ich produkcji stosuje się między innymi miedź (Cu), ind (In), gal (Ga), selen (Se), tellurek kadmu (</a:t>
            </a:r>
            <a:r>
              <a:rPr lang="pl-PL" b="0" i="0" u="none" strike="noStrike" err="1">
                <a:solidFill>
                  <a:srgbClr val="000000"/>
                </a:solidFill>
                <a:effectLst/>
                <a:latin typeface="Inter"/>
              </a:rPr>
              <a:t>CdTe</a:t>
            </a:r>
            <a:r>
              <a:rPr lang="pl-PL" b="0" i="0" u="none" strike="noStrike">
                <a:solidFill>
                  <a:srgbClr val="000000"/>
                </a:solidFill>
                <a:effectLst/>
                <a:latin typeface="Inter"/>
              </a:rPr>
              <a:t>), arsenek galu (</a:t>
            </a:r>
            <a:r>
              <a:rPr lang="pl-PL" b="0" i="0" u="none" strike="noStrike" err="1">
                <a:solidFill>
                  <a:srgbClr val="000000"/>
                </a:solidFill>
                <a:effectLst/>
                <a:latin typeface="Inter"/>
              </a:rPr>
              <a:t>GaAs</a:t>
            </a:r>
            <a:r>
              <a:rPr lang="pl-PL" b="0" i="0" u="none" strike="noStrike">
                <a:solidFill>
                  <a:srgbClr val="000000"/>
                </a:solidFill>
                <a:effectLst/>
                <a:latin typeface="Inter"/>
              </a:rPr>
              <a:t>) oraz krzem amorficzny (a-Si).</a:t>
            </a:r>
          </a:p>
          <a:p>
            <a:pPr marL="0" indent="0" algn="l">
              <a:buNone/>
            </a:pPr>
            <a:endParaRPr lang="pl-PL" b="0" i="0" u="none" strike="noStrike">
              <a:solidFill>
                <a:srgbClr val="000000"/>
              </a:solidFill>
              <a:effectLst/>
              <a:latin typeface="Inter"/>
            </a:endParaRPr>
          </a:p>
          <a:p>
            <a:pPr marL="0" indent="0" algn="l">
              <a:buNone/>
            </a:pPr>
            <a:r>
              <a:rPr lang="pl-PL" b="0" i="0" u="none" strike="noStrike">
                <a:solidFill>
                  <a:srgbClr val="000000"/>
                </a:solidFill>
                <a:effectLst/>
                <a:latin typeface="Inter"/>
              </a:rPr>
              <a:t>Dzięki tym cechom ogniwa cienkowarstwowe zyskują na popularności, zwłaszcza w zastosowaniach, gdzie waga i estetyka są kluczowe.</a:t>
            </a:r>
          </a:p>
        </p:txBody>
      </p:sp>
      <p:sp>
        <p:nvSpPr>
          <p:cNvPr id="6" name="Tytuł 1">
            <a:extLst>
              <a:ext uri="{FF2B5EF4-FFF2-40B4-BE49-F238E27FC236}">
                <a16:creationId xmlns:a16="http://schemas.microsoft.com/office/drawing/2014/main" id="{87FE5286-7355-4C19-2072-F11219CB22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a:t>
            </a:r>
          </a:p>
        </p:txBody>
      </p:sp>
      <p:sp>
        <p:nvSpPr>
          <p:cNvPr id="7" name="Rectangle 2">
            <a:extLst>
              <a:ext uri="{FF2B5EF4-FFF2-40B4-BE49-F238E27FC236}">
                <a16:creationId xmlns:a16="http://schemas.microsoft.com/office/drawing/2014/main" id="{A150844D-5003-5B5A-A321-4EDF3DB69B9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60234700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652AC3-4284-9AED-F068-39D3A69D13E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3435FA1-AACF-199F-9A5A-721E8151C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248DA4F-930D-FD6C-A80A-0DD977053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78D25A4-5271-9B6A-4E52-2099198D3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0ED338-6A28-1D7B-7AAD-92582DC4F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1D38FA-BDDE-C590-88D9-17FB0ACCA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F93956E-2EBE-2DD6-12CC-F4375D8861E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559B89D-5A3A-B2D5-60DE-5D249D36FF0C}"/>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Ogniwa CIS (</a:t>
            </a:r>
            <a:r>
              <a:rPr lang="pl-PL" b="1" i="0" u="none" strike="noStrike" err="1">
                <a:solidFill>
                  <a:srgbClr val="000000"/>
                </a:solidFill>
                <a:effectLst/>
                <a:latin typeface="Inter"/>
              </a:rPr>
              <a:t>CuInSe</a:t>
            </a:r>
            <a:r>
              <a:rPr lang="pl-PL" b="1" i="0" u="none" strike="noStrike">
                <a:solidFill>
                  <a:srgbClr val="000000"/>
                </a:solidFill>
                <a:effectLst/>
                <a:latin typeface="Inter"/>
              </a:rPr>
              <a:t>)</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Charakteryzują się grubością warstwy 2-3 µm i wysokim współczynnikiem absorpcji (około 99%).</a:t>
            </a:r>
          </a:p>
          <a:p>
            <a:pPr marL="457200" lvl="1" indent="0" algn="l">
              <a:buNone/>
            </a:pPr>
            <a:r>
              <a:rPr lang="pl-PL" b="0" i="0" u="none" strike="noStrike">
                <a:solidFill>
                  <a:srgbClr val="000000"/>
                </a:solidFill>
                <a:effectLst/>
                <a:latin typeface="Inter"/>
              </a:rPr>
              <a:t>Oferują gęstość prądu zwarcia 40 </a:t>
            </a:r>
            <a:r>
              <a:rPr lang="pl-PL" b="0" i="0" u="none" strike="noStrike" err="1">
                <a:solidFill>
                  <a:srgbClr val="000000"/>
                </a:solidFill>
                <a:effectLst/>
                <a:latin typeface="Inter"/>
              </a:rPr>
              <a:t>mA</a:t>
            </a:r>
            <a:r>
              <a:rPr lang="pl-PL" b="0" i="0" u="none" strike="noStrike">
                <a:solidFill>
                  <a:srgbClr val="000000"/>
                </a:solidFill>
                <a:effectLst/>
                <a:latin typeface="Inter"/>
              </a:rPr>
              <a:t>/cm², napięcie obwodu otwartego 0,49 V oraz sprawność na poziomie 12%.</a:t>
            </a:r>
          </a:p>
          <a:p>
            <a:pPr marL="457200" lvl="1" indent="0" algn="l">
              <a:buNone/>
            </a:pPr>
            <a:r>
              <a:rPr lang="pl-PL" b="0" i="0" u="none" strike="noStrike">
                <a:solidFill>
                  <a:srgbClr val="000000"/>
                </a:solidFill>
                <a:effectLst/>
                <a:latin typeface="Inter"/>
              </a:rPr>
              <a:t>Ze względu na niską sprawność ich produkcję zaniechano na rzecz bardziej efektywnych rozwiązań.</a:t>
            </a:r>
          </a:p>
          <a:p>
            <a:pPr marL="0" indent="0" algn="l">
              <a:buNone/>
            </a:pPr>
            <a:r>
              <a:rPr lang="pl-PL" b="1" i="0" u="none" strike="noStrike">
                <a:solidFill>
                  <a:srgbClr val="000000"/>
                </a:solidFill>
                <a:effectLst/>
                <a:latin typeface="Inter"/>
              </a:rPr>
              <a:t>Ogniwa CIGS (</a:t>
            </a:r>
            <a:r>
              <a:rPr lang="pl-PL" b="1" i="0" u="none" strike="noStrike" err="1">
                <a:solidFill>
                  <a:srgbClr val="000000"/>
                </a:solidFill>
                <a:effectLst/>
                <a:latin typeface="Inter"/>
              </a:rPr>
              <a:t>CuInGaSe</a:t>
            </a:r>
            <a:r>
              <a:rPr lang="pl-PL" b="1" i="0" u="none" strike="noStrike">
                <a:solidFill>
                  <a:srgbClr val="000000"/>
                </a:solidFill>
                <a:effectLst/>
                <a:latin typeface="Inter"/>
              </a:rPr>
              <a:t>)</a:t>
            </a:r>
            <a:r>
              <a:rPr lang="pl-PL" b="0" i="0" u="none" strike="noStrike">
                <a:solidFill>
                  <a:srgbClr val="000000"/>
                </a:solidFill>
                <a:effectLst/>
                <a:latin typeface="Inter"/>
              </a:rPr>
              <a:t>:</a:t>
            </a:r>
          </a:p>
          <a:p>
            <a:pPr marL="457200" lvl="1" indent="0" algn="l">
              <a:buNone/>
            </a:pPr>
            <a:r>
              <a:rPr lang="pl-PL" b="0" i="0" u="none" strike="noStrike">
                <a:solidFill>
                  <a:srgbClr val="000000"/>
                </a:solidFill>
                <a:effectLst/>
                <a:latin typeface="Inter"/>
              </a:rPr>
              <a:t>Wykonywane w strukturze </a:t>
            </a:r>
            <a:r>
              <a:rPr lang="pl-PL" b="0" i="0" u="none" strike="noStrike" err="1">
                <a:solidFill>
                  <a:srgbClr val="000000"/>
                </a:solidFill>
                <a:effectLst/>
                <a:latin typeface="Inter"/>
              </a:rPr>
              <a:t>heterozłącznej</a:t>
            </a:r>
            <a:r>
              <a:rPr lang="pl-PL" b="0" i="0" u="none" strike="noStrike">
                <a:solidFill>
                  <a:srgbClr val="000000"/>
                </a:solidFill>
                <a:effectLst/>
                <a:latin typeface="Inter"/>
              </a:rPr>
              <a:t>, oferują wysoką absorpcję światła i sprawność wynoszącą około 20%.</a:t>
            </a:r>
          </a:p>
          <a:p>
            <a:pPr marL="457200" lvl="1" indent="0" algn="l">
              <a:buNone/>
            </a:pPr>
            <a:r>
              <a:rPr lang="pl-PL" b="0" i="0" u="none" strike="noStrike">
                <a:solidFill>
                  <a:srgbClr val="000000"/>
                </a:solidFill>
                <a:effectLst/>
                <a:latin typeface="Inter"/>
              </a:rPr>
              <a:t>Stosowane są techniki nanoszenia warstwowego, co umożliwia tanią i wydajną produkcję.</a:t>
            </a:r>
          </a:p>
        </p:txBody>
      </p:sp>
      <p:sp>
        <p:nvSpPr>
          <p:cNvPr id="6" name="Tytuł 1">
            <a:extLst>
              <a:ext uri="{FF2B5EF4-FFF2-40B4-BE49-F238E27FC236}">
                <a16:creationId xmlns:a16="http://schemas.microsoft.com/office/drawing/2014/main" id="{B30540D2-AFBC-9534-E19A-090AC860306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 typy</a:t>
            </a:r>
          </a:p>
        </p:txBody>
      </p:sp>
      <p:sp>
        <p:nvSpPr>
          <p:cNvPr id="7" name="Rectangle 2">
            <a:extLst>
              <a:ext uri="{FF2B5EF4-FFF2-40B4-BE49-F238E27FC236}">
                <a16:creationId xmlns:a16="http://schemas.microsoft.com/office/drawing/2014/main" id="{5937B42D-37D2-27CC-6881-723F7ED62A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056346956"/>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AD876C-9B08-9935-31DE-3F8153B60B2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F80BD1A-6ED7-9B34-74D5-667FA7208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84CF751-0C7B-D182-9741-EE16BCE0D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4C135F0-ADB2-E576-EA23-A39728141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11C2014-5421-012D-297B-CDE7BB4B6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533C2FE-7664-EB00-FB2B-1B3AEDC28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B91E703-2E22-53BC-68E9-DA727AD5461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7FC7B4E9-8021-1F6F-E808-3FF7F7DA0771}"/>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Ogniwa </a:t>
            </a:r>
            <a:r>
              <a:rPr lang="pl-PL" b="1" i="0" u="none" strike="noStrike" err="1">
                <a:solidFill>
                  <a:srgbClr val="000000"/>
                </a:solidFill>
                <a:effectLst/>
                <a:latin typeface="Inter"/>
              </a:rPr>
              <a:t>CdTe</a:t>
            </a:r>
            <a:r>
              <a:rPr lang="pl-PL" b="1" i="0" u="none" strike="noStrike">
                <a:solidFill>
                  <a:srgbClr val="000000"/>
                </a:solidFill>
                <a:effectLst/>
                <a:latin typeface="Inter"/>
              </a:rPr>
              <a:t> (Tellurek kadmu)</a:t>
            </a:r>
            <a:r>
              <a:rPr lang="pl-PL" b="0" i="0" u="none" strike="noStrike">
                <a:solidFill>
                  <a:srgbClr val="000000"/>
                </a:solidFill>
                <a:effectLst/>
                <a:latin typeface="Inter"/>
              </a:rPr>
              <a:t>:</a:t>
            </a:r>
          </a:p>
          <a:p>
            <a:pPr marL="742950" lvl="1" indent="-285750" algn="l">
              <a:buFont typeface="+mj-lt"/>
              <a:buAutoNum type="arabicPeriod"/>
            </a:pPr>
            <a:r>
              <a:rPr lang="pl-PL" b="0" i="0" u="none" strike="noStrike">
                <a:solidFill>
                  <a:srgbClr val="000000"/>
                </a:solidFill>
                <a:effectLst/>
                <a:latin typeface="Inter"/>
              </a:rPr>
              <a:t>Obejmują około 50% rynku modułów cienkowarstwowych, charakteryzując się sprawnością około 18%.</a:t>
            </a:r>
          </a:p>
          <a:p>
            <a:pPr marL="742950" lvl="1" indent="-285750" algn="l">
              <a:buFont typeface="+mj-lt"/>
              <a:buAutoNum type="arabicPeriod"/>
            </a:pPr>
            <a:r>
              <a:rPr lang="pl-PL" b="0" i="0" u="none" strike="noStrike">
                <a:solidFill>
                  <a:srgbClr val="000000"/>
                </a:solidFill>
                <a:effectLst/>
                <a:latin typeface="Inter"/>
              </a:rPr>
              <a:t>Mimo toksyczności kadmu, ogniwa te są cenione za dobry stosunek ceny do mocy.</a:t>
            </a:r>
          </a:p>
          <a:p>
            <a:pPr marL="742950" lvl="1" indent="-285750" algn="l">
              <a:buFont typeface="+mj-lt"/>
              <a:buAutoNum type="arabicPeriod"/>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Ogniwa </a:t>
            </a:r>
            <a:r>
              <a:rPr lang="pl-PL" b="1" i="0" u="none" strike="noStrike" err="1">
                <a:solidFill>
                  <a:srgbClr val="000000"/>
                </a:solidFill>
                <a:effectLst/>
                <a:latin typeface="Inter"/>
              </a:rPr>
              <a:t>GaAs</a:t>
            </a:r>
            <a:r>
              <a:rPr lang="pl-PL" b="1" i="0" u="none" strike="noStrike">
                <a:solidFill>
                  <a:srgbClr val="000000"/>
                </a:solidFill>
                <a:effectLst/>
                <a:latin typeface="Inter"/>
              </a:rPr>
              <a:t> (Arsenek galu)</a:t>
            </a:r>
            <a:r>
              <a:rPr lang="pl-PL" b="0" i="0" u="none" strike="noStrike">
                <a:solidFill>
                  <a:srgbClr val="000000"/>
                </a:solidFill>
                <a:effectLst/>
                <a:latin typeface="Inter"/>
              </a:rPr>
              <a:t>:</a:t>
            </a:r>
          </a:p>
          <a:p>
            <a:pPr marL="742950" lvl="1" indent="-285750" algn="l">
              <a:buFont typeface="+mj-lt"/>
              <a:buAutoNum type="arabicPeriod"/>
            </a:pPr>
            <a:r>
              <a:rPr lang="pl-PL" b="0" i="0" u="none" strike="noStrike">
                <a:solidFill>
                  <a:srgbClr val="000000"/>
                </a:solidFill>
                <a:effectLst/>
                <a:latin typeface="Inter"/>
              </a:rPr>
              <a:t>Posiadają wysoką sprawność, ale ich produkcja jest droższa. Materiał ten wykazuje doskonałe właściwości konwersji fotowoltaicznej.</a:t>
            </a:r>
          </a:p>
          <a:p>
            <a:pPr marL="0" indent="0" algn="l">
              <a:buNone/>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198F6289-381D-E3B3-4BA4-A2FE1F2374C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 typy</a:t>
            </a:r>
          </a:p>
        </p:txBody>
      </p:sp>
      <p:sp>
        <p:nvSpPr>
          <p:cNvPr id="7" name="Rectangle 2">
            <a:extLst>
              <a:ext uri="{FF2B5EF4-FFF2-40B4-BE49-F238E27FC236}">
                <a16:creationId xmlns:a16="http://schemas.microsoft.com/office/drawing/2014/main" id="{B1E66843-476B-A169-6F29-815858D64C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695851826"/>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2A907E-075E-E03B-83AC-B508F2109C6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3B21DC3-A046-A778-FDCA-8961F4EB1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EB9091D-2541-90CE-1B51-3214FDE40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07F1A98-199E-CFB9-CB6C-8B09A51B6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BF91B2F-1FCD-0DFF-01B7-D7FCD17AAE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0A32B39-596F-0C63-ED60-419F8FBCF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95C4C43-DAAB-7ED3-5A63-219F6782D6E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39607EEC-A548-0250-C9EB-EC4BD33AF702}"/>
              </a:ext>
            </a:extLst>
          </p:cNvPr>
          <p:cNvSpPr>
            <a:spLocks noGrp="1"/>
          </p:cNvSpPr>
          <p:nvPr>
            <p:ph idx="1"/>
          </p:nvPr>
        </p:nvSpPr>
        <p:spPr>
          <a:xfrm>
            <a:off x="441598" y="1754372"/>
            <a:ext cx="11291052" cy="5071615"/>
          </a:xfrm>
        </p:spPr>
        <p:txBody>
          <a:bodyPr anchor="ctr">
            <a:noAutofit/>
          </a:bodyPr>
          <a:lstStyle/>
          <a:p>
            <a:pPr marL="179388" indent="-169863" algn="l">
              <a:buNone/>
            </a:pPr>
            <a:r>
              <a:rPr lang="pl-PL" b="0" i="0" u="none" strike="noStrike">
                <a:solidFill>
                  <a:srgbClr val="000000"/>
                </a:solidFill>
                <a:effectLst/>
                <a:latin typeface="Inter"/>
              </a:rPr>
              <a:t>Ogniwa fotowoltaiczne trzeciej generacji, znane jako ogniwa HJT (</a:t>
            </a:r>
            <a:r>
              <a:rPr lang="pl-PL" b="0" i="0" u="none" strike="noStrike" err="1">
                <a:solidFill>
                  <a:srgbClr val="000000"/>
                </a:solidFill>
                <a:effectLst/>
                <a:latin typeface="Inter"/>
              </a:rPr>
              <a:t>Heterojunction</a:t>
            </a:r>
            <a:r>
              <a:rPr lang="pl-PL" b="0" i="0" u="none" strike="noStrike">
                <a:solidFill>
                  <a:srgbClr val="000000"/>
                </a:solidFill>
                <a:effectLst/>
                <a:latin typeface="Inter"/>
              </a:rPr>
              <a:t> Technology), stanowią innowacyjne rozwiązanie w dziedzinie energii słonecznej. W przeciwieństwie do tradycyjnych ogniw PV typu PERC, które opierają się na krystalicznym krzemie, ogniwa HJT łączą różne materiały, co pozwala na uzyskanie lepszej wydajności i efektywności. </a:t>
            </a:r>
          </a:p>
        </p:txBody>
      </p:sp>
      <p:sp>
        <p:nvSpPr>
          <p:cNvPr id="6" name="Tytuł 1">
            <a:extLst>
              <a:ext uri="{FF2B5EF4-FFF2-40B4-BE49-F238E27FC236}">
                <a16:creationId xmlns:a16="http://schemas.microsoft.com/office/drawing/2014/main" id="{E620EA77-37DF-FDEB-1705-51D93B24F2D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Z krzemu amorficznego</a:t>
            </a:r>
          </a:p>
        </p:txBody>
      </p:sp>
      <p:sp>
        <p:nvSpPr>
          <p:cNvPr id="7" name="Rectangle 2">
            <a:extLst>
              <a:ext uri="{FF2B5EF4-FFF2-40B4-BE49-F238E27FC236}">
                <a16:creationId xmlns:a16="http://schemas.microsoft.com/office/drawing/2014/main" id="{056D3F6C-E603-6D68-6D15-9BCCFEF100C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2427225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189FD8-93A5-9CC7-2219-CB3C2EC0E3C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C23B88-5BAA-2FC8-7412-B6D5BA526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E2345D3-FD76-EE5F-4343-49F6973E9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96107BB-D9D1-6792-70A7-0F076ADD8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D37003-B367-627C-5388-AF32F081D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D88AFC-C737-AE38-170E-9ED8CEE6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D14A767-3DA3-4179-8ABB-6D6A1F6632B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A44D8DE4-D235-F300-CF66-9203BBF87FF2}"/>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err="1">
                <a:solidFill>
                  <a:srgbClr val="000000"/>
                </a:solidFill>
                <a:effectLst/>
                <a:latin typeface="Inter"/>
              </a:rPr>
              <a:t>Heterozłącze</a:t>
            </a:r>
            <a:r>
              <a:rPr lang="pl-PL" b="0" i="0" u="none" strike="noStrike">
                <a:solidFill>
                  <a:srgbClr val="000000"/>
                </a:solidFill>
                <a:effectLst/>
                <a:latin typeface="Inter"/>
              </a:rPr>
              <a:t> w ogniwach HJT jest tworzone poprzez połączenie dwóch rodzajów materiałów:</a:t>
            </a:r>
          </a:p>
          <a:p>
            <a:pPr algn="l">
              <a:buFont typeface="Arial" panose="020B0604020202020204" pitchFamily="34" charset="0"/>
              <a:buChar char="•"/>
            </a:pPr>
            <a:r>
              <a:rPr lang="pl-PL" b="1" i="0" u="none" strike="noStrike">
                <a:solidFill>
                  <a:srgbClr val="000000"/>
                </a:solidFill>
                <a:effectLst/>
                <a:latin typeface="Inter"/>
              </a:rPr>
              <a:t>Krzem Krystaliczny</a:t>
            </a:r>
            <a:r>
              <a:rPr lang="pl-PL" b="0" i="0" u="none" strike="noStrike">
                <a:solidFill>
                  <a:srgbClr val="000000"/>
                </a:solidFill>
                <a:effectLst/>
                <a:latin typeface="Inter"/>
              </a:rPr>
              <a:t>: Wzbogacone podłoże krzemowe, które stanowi główną warstwę ogniwa, przekształcając światło słoneczne w energię elektryczną.</a:t>
            </a:r>
          </a:p>
          <a:p>
            <a:pPr algn="l">
              <a:buFont typeface="Arial" panose="020B0604020202020204" pitchFamily="34" charset="0"/>
              <a:buChar char="•"/>
            </a:pPr>
            <a:r>
              <a:rPr lang="pl-PL" b="1" i="0" u="none" strike="noStrike">
                <a:solidFill>
                  <a:srgbClr val="000000"/>
                </a:solidFill>
                <a:effectLst/>
                <a:latin typeface="Inter"/>
              </a:rPr>
              <a:t>Krzem Amorficzny (a-Si)</a:t>
            </a:r>
            <a:r>
              <a:rPr lang="pl-PL" b="0" i="0" u="none" strike="noStrike">
                <a:solidFill>
                  <a:srgbClr val="000000"/>
                </a:solidFill>
                <a:effectLst/>
                <a:latin typeface="Inter"/>
              </a:rPr>
              <a:t>: </a:t>
            </a:r>
            <a:r>
              <a:rPr lang="pl-PL" b="0" i="0" u="none" strike="noStrike" err="1">
                <a:solidFill>
                  <a:srgbClr val="000000"/>
                </a:solidFill>
                <a:effectLst/>
                <a:latin typeface="Inter"/>
              </a:rPr>
              <a:t>Amorfalne</a:t>
            </a:r>
            <a:r>
              <a:rPr lang="pl-PL" b="0" i="0" u="none" strike="noStrike">
                <a:solidFill>
                  <a:srgbClr val="000000"/>
                </a:solidFill>
                <a:effectLst/>
                <a:latin typeface="Inter"/>
              </a:rPr>
              <a:t> warstwy krzemu o przeciwnym przewodnictwie (typ p lub n), naniesione na przednią i tylną powierzchnię wafla krzemowego.</a:t>
            </a:r>
          </a:p>
          <a:p>
            <a:pPr marL="0" indent="0" algn="l">
              <a:buNone/>
            </a:pPr>
            <a:r>
              <a:rPr lang="pl-PL" b="0" i="0" u="none" strike="noStrike">
                <a:solidFill>
                  <a:srgbClr val="000000"/>
                </a:solidFill>
                <a:effectLst/>
                <a:latin typeface="Inter"/>
              </a:rPr>
              <a:t>Amorficzny krzem nie ma regularnej struktury krystalicznej, co sprawia, że atomy są losowo uporządkowane. Dzięki temu proces produkcji ogniw HJT jest prostszy i tańszy w porównaniu do tradycyjnych technologii.</a:t>
            </a:r>
          </a:p>
        </p:txBody>
      </p:sp>
      <p:sp>
        <p:nvSpPr>
          <p:cNvPr id="6" name="Tytuł 1">
            <a:extLst>
              <a:ext uri="{FF2B5EF4-FFF2-40B4-BE49-F238E27FC236}">
                <a16:creationId xmlns:a16="http://schemas.microsoft.com/office/drawing/2014/main" id="{430CC6F5-BABC-5FA9-6B78-B49F3810975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z krzemu amorficznego – budowa HJT</a:t>
            </a:r>
          </a:p>
        </p:txBody>
      </p:sp>
      <p:sp>
        <p:nvSpPr>
          <p:cNvPr id="7" name="Rectangle 2">
            <a:extLst>
              <a:ext uri="{FF2B5EF4-FFF2-40B4-BE49-F238E27FC236}">
                <a16:creationId xmlns:a16="http://schemas.microsoft.com/office/drawing/2014/main" id="{99AD1B8C-0A4F-3223-C0BE-40008D43362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4130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78E17-49E3-1A21-A58A-CCA44D1ABD8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E5B2380-CE93-5065-F671-496F68710B6C}"/>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B5F2B3FA-A521-F1B1-986D-3C303E25CE0F}"/>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Opóźnienie wyzwalania</a:t>
            </a:r>
            <a:r>
              <a:rPr lang="pl-PL"/>
              <a:t>.</a:t>
            </a:r>
            <a:br>
              <a:rPr lang="pl-PL"/>
            </a:br>
            <a:r>
              <a:rPr lang="pl-PL"/>
              <a:t>Ze względu na opóźnienie wyzwalania wyróżnia się wyłączniki różnicowoprądowe:</a:t>
            </a:r>
          </a:p>
          <a:p>
            <a:pPr>
              <a:buSzPct val="100000"/>
            </a:pPr>
            <a:r>
              <a:rPr lang="pl-PL" i="1"/>
              <a:t>bezzwłoczne</a:t>
            </a:r>
            <a:r>
              <a:rPr lang="pl-PL"/>
              <a:t> – bez określonego czasu przetrzymywania,</a:t>
            </a:r>
          </a:p>
          <a:p>
            <a:pPr>
              <a:buSzPct val="100000"/>
            </a:pPr>
            <a:r>
              <a:rPr lang="pl-PL" i="1" err="1"/>
              <a:t>krótkozwłoczne</a:t>
            </a:r>
            <a:r>
              <a:rPr lang="pl-PL"/>
              <a:t> – o gwarantowanym czasie przetrzymywania co najmniej 10 ms; nadające się do obwodów odbiorczych o dużym przejściowym prądzie różnicowym, trwającym bardzo krótko (np. µs)</a:t>
            </a:r>
          </a:p>
          <a:p>
            <a:pPr>
              <a:buSzPct val="100000"/>
            </a:pPr>
            <a:r>
              <a:rPr lang="pl-PL" i="1"/>
              <a:t>zwłoczne</a:t>
            </a:r>
            <a:r>
              <a:rPr lang="pl-PL"/>
              <a:t> (selektywne) – o gwarantowanym czasie przetrzymywania co naj mniej 40 ms; zapewniające wybiorczość działania z wyłącznikami bezzwłocznymi bądź </a:t>
            </a:r>
            <a:r>
              <a:rPr lang="pl-PL" err="1"/>
              <a:t>krótkozwłocznymi</a:t>
            </a:r>
            <a:endParaRPr lang="pl-PL"/>
          </a:p>
        </p:txBody>
      </p:sp>
      <p:sp>
        <p:nvSpPr>
          <p:cNvPr id="6" name="Tytuł 1">
            <a:extLst>
              <a:ext uri="{FF2B5EF4-FFF2-40B4-BE49-F238E27FC236}">
                <a16:creationId xmlns:a16="http://schemas.microsoft.com/office/drawing/2014/main" id="{57DB0249-6EA0-F78E-7B28-471A9454CCA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1DFA4D5C-0974-EA5C-EE5E-FB3A21DD16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1ECAAC2-EEAE-B263-E658-142ED87123B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616626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F21DCF-7306-3B88-9785-0F476A3D0DA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59ACCB-0D15-83CD-A05B-62F0F6B3E3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8F87B7B-0D14-405E-802F-6D5515C9B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5887519-05DC-124B-1BA7-A10E977AA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1396E0-C458-50F6-2C41-BE39AF0540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C24EFA-E722-1364-9E4A-3453D238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70033E4-7D3F-31B3-6283-CE4FB24DE05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4FDFF4C2-6A8F-5821-8D7F-1809BE6C3331}"/>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Ogniwa HJT łączą dwie technologie w jedną jednostkę:</a:t>
            </a:r>
          </a:p>
          <a:p>
            <a:pPr algn="l">
              <a:buFont typeface="Arial" panose="020B0604020202020204" pitchFamily="34" charset="0"/>
              <a:buChar char="•"/>
            </a:pPr>
            <a:r>
              <a:rPr lang="pl-PL" b="1" i="0" u="none" strike="noStrike">
                <a:solidFill>
                  <a:srgbClr val="000000"/>
                </a:solidFill>
                <a:effectLst/>
                <a:latin typeface="Inter"/>
              </a:rPr>
              <a:t>Wielowarstwowa Struktura</a:t>
            </a:r>
            <a:r>
              <a:rPr lang="pl-PL" b="0" i="0" u="none" strike="noStrike">
                <a:solidFill>
                  <a:srgbClr val="000000"/>
                </a:solidFill>
                <a:effectLst/>
                <a:latin typeface="Inter"/>
              </a:rPr>
              <a:t>: Krystaliczne ogniwo krzemowe znajduje się między dwiema warstwami krzemu amorficznego. </a:t>
            </a:r>
          </a:p>
          <a:p>
            <a:pPr algn="l">
              <a:buFont typeface="Arial" panose="020B0604020202020204" pitchFamily="34" charset="0"/>
              <a:buChar char="•"/>
            </a:pPr>
            <a:r>
              <a:rPr lang="pl-PL" b="1" i="0" u="none" strike="noStrike">
                <a:solidFill>
                  <a:srgbClr val="000000"/>
                </a:solidFill>
                <a:effectLst/>
                <a:latin typeface="Inter"/>
              </a:rPr>
              <a:t>Absorpcja Dodatkowych Fotonów</a:t>
            </a:r>
            <a:r>
              <a:rPr lang="pl-PL" b="0" i="0" u="none" strike="noStrike">
                <a:solidFill>
                  <a:srgbClr val="000000"/>
                </a:solidFill>
                <a:effectLst/>
                <a:latin typeface="Inter"/>
              </a:rPr>
              <a:t>: Amorficzne warstwy absorbują dodatkowe fotony z promieniowania słonecznego, które w przeciwnym razie mogłyby nie zostać wykorzystane przez krystaliczny wafel.</a:t>
            </a:r>
          </a:p>
          <a:p>
            <a:pPr marL="0" indent="0" algn="l">
              <a:buNone/>
            </a:pPr>
            <a:r>
              <a:rPr lang="pl-PL" b="0" i="0" u="none" strike="noStrike">
                <a:solidFill>
                  <a:srgbClr val="000000"/>
                </a:solidFill>
                <a:effectLst/>
                <a:latin typeface="Inter"/>
              </a:rPr>
              <a:t>Dzięki temu, część promieni słonecznych przechodzi przez komórkę, a niektóre odbijają się od powierzchni górnej warstwy amorficznej, co zwiększa całkowitą ilość energii generowanej przez ogniwo.</a:t>
            </a:r>
          </a:p>
        </p:txBody>
      </p:sp>
      <p:sp>
        <p:nvSpPr>
          <p:cNvPr id="6" name="Tytuł 1">
            <a:extLst>
              <a:ext uri="{FF2B5EF4-FFF2-40B4-BE49-F238E27FC236}">
                <a16:creationId xmlns:a16="http://schemas.microsoft.com/office/drawing/2014/main" id="{76724EDD-A626-D0B5-6AEA-02BF09B6224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z krzemu amorficznego – działanie HJT</a:t>
            </a:r>
          </a:p>
        </p:txBody>
      </p:sp>
      <p:sp>
        <p:nvSpPr>
          <p:cNvPr id="7" name="Rectangle 2">
            <a:extLst>
              <a:ext uri="{FF2B5EF4-FFF2-40B4-BE49-F238E27FC236}">
                <a16:creationId xmlns:a16="http://schemas.microsoft.com/office/drawing/2014/main" id="{F7756C60-DF91-AF23-A769-7AA115DF4FE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7893606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AA6EB2-C2E8-0048-E210-FC515D1F676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7FD9ED-7211-A42A-DB3B-F9E00FAA6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1314A82-6767-994C-2E99-C583B79D36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5BAA1A7-AA85-EE1F-1DE8-66BC45FB6D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AAE3AF-F7B1-C50E-7B13-2BE54F790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5E59B8-A31B-670E-56AE-3AF19627D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93B2534-3BC2-A80F-D522-07978959EC9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878C6F88-774C-663D-691E-08AA6105A0C1}"/>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Zwiększona Efektywność</a:t>
            </a:r>
            <a:r>
              <a:rPr lang="pl-PL" b="0" i="0" u="none" strike="noStrike">
                <a:solidFill>
                  <a:srgbClr val="000000"/>
                </a:solidFill>
                <a:effectLst/>
                <a:latin typeface="Inter"/>
              </a:rPr>
              <a:t>: Warstwy amorficzne zwiększają zdolność ogniwa do absorpcji światła, co prowadzi do wyższej wydajności energetycznej.</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Lżejsza Konstrukcja</a:t>
            </a:r>
            <a:r>
              <a:rPr lang="pl-PL" b="0" i="0" u="none" strike="noStrike">
                <a:solidFill>
                  <a:srgbClr val="000000"/>
                </a:solidFill>
                <a:effectLst/>
                <a:latin typeface="Inter"/>
              </a:rPr>
              <a:t>: Cienkowarstwowe ogniwa HJT są znacznie lżejsze niż ich krystaliczne odpowiedniki, co ułatwia ich transport i instalację.</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Estetyka i Elastyczność</a:t>
            </a:r>
            <a:r>
              <a:rPr lang="pl-PL" b="0" i="0" u="none" strike="noStrike">
                <a:solidFill>
                  <a:srgbClr val="000000"/>
                </a:solidFill>
                <a:effectLst/>
                <a:latin typeface="Inter"/>
              </a:rPr>
              <a:t>: Ogniwa HJT mogą przyjmować różne kształty, co pozwala na ich zastosowanie w nietypowych projektach architektonicznych.</a:t>
            </a:r>
          </a:p>
          <a:p>
            <a:pPr marL="0" indent="0" algn="l">
              <a:buNone/>
            </a:pPr>
            <a:endParaRPr lang="pl-PL" b="0" i="0" u="none" strike="noStrike">
              <a:solidFill>
                <a:srgbClr val="000000"/>
              </a:solidFill>
              <a:effectLst/>
              <a:latin typeface="Inter"/>
            </a:endParaRPr>
          </a:p>
          <a:p>
            <a:pPr marL="0" indent="0" algn="l">
              <a:buNone/>
            </a:pPr>
            <a:r>
              <a:rPr lang="pl-PL" b="1" i="0" u="none" strike="noStrike">
                <a:solidFill>
                  <a:srgbClr val="000000"/>
                </a:solidFill>
                <a:effectLst/>
                <a:latin typeface="Inter"/>
              </a:rPr>
              <a:t>Niższe Koszty Produkcji</a:t>
            </a:r>
            <a:r>
              <a:rPr lang="pl-PL" b="0" i="0" u="none" strike="noStrike">
                <a:solidFill>
                  <a:srgbClr val="000000"/>
                </a:solidFill>
                <a:effectLst/>
                <a:latin typeface="Inter"/>
              </a:rPr>
              <a:t>: Proces produkcji ogniw HJT jest prostszy i tańszy, co może prowadzić do obniżenia kosztów energii elektrycznej z tych źródeł.</a:t>
            </a:r>
          </a:p>
        </p:txBody>
      </p:sp>
      <p:sp>
        <p:nvSpPr>
          <p:cNvPr id="6" name="Tytuł 1">
            <a:extLst>
              <a:ext uri="{FF2B5EF4-FFF2-40B4-BE49-F238E27FC236}">
                <a16:creationId xmlns:a16="http://schemas.microsoft.com/office/drawing/2014/main" id="{509EF9FD-E3FF-37A5-B23C-3ADCD6B3AB6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z krzemu amorficznego – korzyści z HJT</a:t>
            </a:r>
          </a:p>
        </p:txBody>
      </p:sp>
      <p:sp>
        <p:nvSpPr>
          <p:cNvPr id="7" name="Rectangle 2">
            <a:extLst>
              <a:ext uri="{FF2B5EF4-FFF2-40B4-BE49-F238E27FC236}">
                <a16:creationId xmlns:a16="http://schemas.microsoft.com/office/drawing/2014/main" id="{895D4101-ABFB-7902-EEFB-771FB5D2C4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989371175"/>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CF536B-8643-A3C8-DFA0-7C7D6A0B190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500AA9E-A1B2-DAAD-C58B-DE473D7D4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B211C3D-39B8-78D1-5466-F4FF7D6CE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26AD8A0-1EF0-07E2-8C69-D0F0F9F9B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427EB1E-550E-002E-29DC-06CB22603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24FEFFC-6186-9221-4681-FE6838E681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DB332FA-E7C9-B741-0EAA-92F7120419F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FD497763-FDFD-BE44-8C1A-846306BC699A}"/>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Czyszczenie i Teksturowanie</a:t>
            </a:r>
            <a:r>
              <a:rPr lang="pl-PL" b="0" i="0" u="none" strike="noStrike">
                <a:solidFill>
                  <a:srgbClr val="000000"/>
                </a:solidFill>
                <a:effectLst/>
                <a:latin typeface="Inter"/>
              </a:rPr>
              <a:t>: Wafle krzemowe są czyszczone i teksturowane, co poprawia ich zdolność do absorpcji światła.</a:t>
            </a:r>
          </a:p>
          <a:p>
            <a:pPr marL="0" indent="0" algn="l">
              <a:buNone/>
            </a:pPr>
            <a:r>
              <a:rPr lang="pl-PL" b="1" i="0" u="none" strike="noStrike">
                <a:solidFill>
                  <a:srgbClr val="000000"/>
                </a:solidFill>
                <a:effectLst/>
                <a:latin typeface="Inter"/>
              </a:rPr>
              <a:t>Osadzanie a-Si</a:t>
            </a:r>
            <a:r>
              <a:rPr lang="pl-PL" b="0" i="0" u="none" strike="noStrike">
                <a:solidFill>
                  <a:srgbClr val="000000"/>
                </a:solidFill>
                <a:effectLst/>
                <a:latin typeface="Inter"/>
              </a:rPr>
              <a:t>: Amorficzny krzem jest osadzany na waflu krzemowym metodą PECVD (</a:t>
            </a:r>
            <a:r>
              <a:rPr lang="pl-PL" b="0" i="0" u="none" strike="noStrike" err="1">
                <a:solidFill>
                  <a:srgbClr val="000000"/>
                </a:solidFill>
                <a:effectLst/>
                <a:latin typeface="Inter"/>
              </a:rPr>
              <a:t>Plasma</a:t>
            </a:r>
            <a:r>
              <a:rPr lang="pl-PL" b="0" i="0" u="none" strike="noStrike">
                <a:solidFill>
                  <a:srgbClr val="000000"/>
                </a:solidFill>
                <a:effectLst/>
                <a:latin typeface="Inter"/>
              </a:rPr>
              <a:t> </a:t>
            </a:r>
            <a:r>
              <a:rPr lang="pl-PL" b="0" i="0" u="none" strike="noStrike" err="1">
                <a:solidFill>
                  <a:srgbClr val="000000"/>
                </a:solidFill>
                <a:effectLst/>
                <a:latin typeface="Inter"/>
              </a:rPr>
              <a:t>Enhanced</a:t>
            </a:r>
            <a:r>
              <a:rPr lang="pl-PL" b="0" i="0" u="none" strike="noStrike">
                <a:solidFill>
                  <a:srgbClr val="000000"/>
                </a:solidFill>
                <a:effectLst/>
                <a:latin typeface="Inter"/>
              </a:rPr>
              <a:t> </a:t>
            </a:r>
            <a:r>
              <a:rPr lang="pl-PL" b="0" i="0" u="none" strike="noStrike" err="1">
                <a:solidFill>
                  <a:srgbClr val="000000"/>
                </a:solidFill>
                <a:effectLst/>
                <a:latin typeface="Inter"/>
              </a:rPr>
              <a:t>Chemical</a:t>
            </a:r>
            <a:r>
              <a:rPr lang="pl-PL" b="0" i="0" u="none" strike="noStrike">
                <a:solidFill>
                  <a:srgbClr val="000000"/>
                </a:solidFill>
                <a:effectLst/>
                <a:latin typeface="Inter"/>
              </a:rPr>
              <a:t> </a:t>
            </a:r>
            <a:r>
              <a:rPr lang="pl-PL" b="0" i="0" u="none" strike="noStrike" err="1">
                <a:solidFill>
                  <a:srgbClr val="000000"/>
                </a:solidFill>
                <a:effectLst/>
                <a:latin typeface="Inter"/>
              </a:rPr>
              <a:t>Vapor</a:t>
            </a:r>
            <a:r>
              <a:rPr lang="pl-PL" b="0" i="0" u="none" strike="noStrike">
                <a:solidFill>
                  <a:srgbClr val="000000"/>
                </a:solidFill>
                <a:effectLst/>
                <a:latin typeface="Inter"/>
              </a:rPr>
              <a:t> </a:t>
            </a:r>
            <a:r>
              <a:rPr lang="pl-PL" b="0" i="0" u="none" strike="noStrike" err="1">
                <a:solidFill>
                  <a:srgbClr val="000000"/>
                </a:solidFill>
                <a:effectLst/>
                <a:latin typeface="Inter"/>
              </a:rPr>
              <a:t>Deposition</a:t>
            </a:r>
            <a:r>
              <a:rPr lang="pl-PL" b="0" i="0" u="none" strike="noStrike">
                <a:solidFill>
                  <a:srgbClr val="000000"/>
                </a:solidFill>
                <a:effectLst/>
                <a:latin typeface="Inter"/>
              </a:rPr>
              <a:t>), co pozwala na precyzyjne nałożenie cienkowarstwowych warstw.</a:t>
            </a:r>
          </a:p>
          <a:p>
            <a:pPr marL="0" indent="0" algn="l">
              <a:buNone/>
            </a:pPr>
            <a:r>
              <a:rPr lang="pl-PL" b="1" i="0" u="none" strike="noStrike">
                <a:solidFill>
                  <a:srgbClr val="000000"/>
                </a:solidFill>
                <a:effectLst/>
                <a:latin typeface="Inter"/>
              </a:rPr>
              <a:t>Osadzanie Warstw TCO</a:t>
            </a:r>
            <a:r>
              <a:rPr lang="pl-PL" b="0" i="0" u="none" strike="noStrike">
                <a:solidFill>
                  <a:srgbClr val="000000"/>
                </a:solidFill>
                <a:effectLst/>
                <a:latin typeface="Inter"/>
              </a:rPr>
              <a:t>: Przezroczyste warstwy przewodzące tlenków (TCO) są nanoszone metodą PVD (</a:t>
            </a:r>
            <a:r>
              <a:rPr lang="pl-PL" b="0" i="0" u="none" strike="noStrike" err="1">
                <a:solidFill>
                  <a:srgbClr val="000000"/>
                </a:solidFill>
                <a:effectLst/>
                <a:latin typeface="Inter"/>
              </a:rPr>
              <a:t>Physical</a:t>
            </a:r>
            <a:r>
              <a:rPr lang="pl-PL" b="0" i="0" u="none" strike="noStrike">
                <a:solidFill>
                  <a:srgbClr val="000000"/>
                </a:solidFill>
                <a:effectLst/>
                <a:latin typeface="Inter"/>
              </a:rPr>
              <a:t> </a:t>
            </a:r>
            <a:r>
              <a:rPr lang="pl-PL" b="0" i="0" u="none" strike="noStrike" err="1">
                <a:solidFill>
                  <a:srgbClr val="000000"/>
                </a:solidFill>
                <a:effectLst/>
                <a:latin typeface="Inter"/>
              </a:rPr>
              <a:t>Vapor</a:t>
            </a:r>
            <a:r>
              <a:rPr lang="pl-PL" b="0" i="0" u="none" strike="noStrike">
                <a:solidFill>
                  <a:srgbClr val="000000"/>
                </a:solidFill>
                <a:effectLst/>
                <a:latin typeface="Inter"/>
              </a:rPr>
              <a:t> </a:t>
            </a:r>
            <a:r>
              <a:rPr lang="pl-PL" b="0" i="0" u="none" strike="noStrike" err="1">
                <a:solidFill>
                  <a:srgbClr val="000000"/>
                </a:solidFill>
                <a:effectLst/>
                <a:latin typeface="Inter"/>
              </a:rPr>
              <a:t>Deposition</a:t>
            </a:r>
            <a:r>
              <a:rPr lang="pl-PL" b="0" i="0" u="none" strike="noStrike">
                <a:solidFill>
                  <a:srgbClr val="000000"/>
                </a:solidFill>
                <a:effectLst/>
                <a:latin typeface="Inter"/>
              </a:rPr>
              <a:t>), co zapewnia niską rezystywność oraz wysoką przezroczystość.</a:t>
            </a:r>
          </a:p>
          <a:p>
            <a:pPr marL="0" indent="0" algn="l">
              <a:buNone/>
            </a:pPr>
            <a:r>
              <a:rPr lang="pl-PL" b="1" i="0" u="none" strike="noStrike">
                <a:solidFill>
                  <a:srgbClr val="000000"/>
                </a:solidFill>
                <a:effectLst/>
                <a:latin typeface="Inter"/>
              </a:rPr>
              <a:t>Sitodruk Srebrnych Siatek</a:t>
            </a:r>
            <a:r>
              <a:rPr lang="pl-PL" b="0" i="0" u="none" strike="noStrike">
                <a:solidFill>
                  <a:srgbClr val="000000"/>
                </a:solidFill>
                <a:effectLst/>
                <a:latin typeface="Inter"/>
              </a:rPr>
              <a:t>: Na koniec, stosuje się sitodruk do naniesienia srebrnych siatek, które zbierają ładunki elektryczne.</a:t>
            </a:r>
            <a:br>
              <a:rPr lang="pl-PL"/>
            </a:b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30048A04-0A29-0F4B-B2B6-7F35F30A9C4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Z krzemu amorficznego SHJ</a:t>
            </a:r>
          </a:p>
        </p:txBody>
      </p:sp>
      <p:sp>
        <p:nvSpPr>
          <p:cNvPr id="7" name="Rectangle 2">
            <a:extLst>
              <a:ext uri="{FF2B5EF4-FFF2-40B4-BE49-F238E27FC236}">
                <a16:creationId xmlns:a16="http://schemas.microsoft.com/office/drawing/2014/main" id="{7500B289-5E5D-A745-7518-B8BDB4479BC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93088287"/>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E0DF13-963B-F670-2834-14DB867C002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4E367C5-394A-519C-9DD6-3BB461F6B2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D62E64B-7FB2-67F1-007E-BD6539966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83E59C2-04F7-0159-1900-5307FFD16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AAF13-4430-E685-0494-1CD017789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B2CDF01-4B1E-AEA6-9ACC-B96A445CA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BE6E191-163A-E262-BD65-8B43A9F96AF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7B0179AB-135B-A695-3FE4-EDA1E7D385AF}"/>
              </a:ext>
            </a:extLst>
          </p:cNvPr>
          <p:cNvSpPr>
            <a:spLocks noGrp="1"/>
          </p:cNvSpPr>
          <p:nvPr>
            <p:ph idx="1"/>
          </p:nvPr>
        </p:nvSpPr>
        <p:spPr>
          <a:xfrm>
            <a:off x="441598" y="1754372"/>
            <a:ext cx="11291052" cy="5071615"/>
          </a:xfrm>
        </p:spPr>
        <p:txBody>
          <a:bodyPr anchor="ctr">
            <a:noAutofit/>
          </a:bodyPr>
          <a:lstStyle/>
          <a:p>
            <a:pPr algn="l">
              <a:lnSpc>
                <a:spcPct val="150000"/>
              </a:lnSpc>
              <a:buNone/>
            </a:pPr>
            <a:r>
              <a:rPr lang="pl-PL" b="0" i="0" u="none" strike="noStrike">
                <a:solidFill>
                  <a:srgbClr val="000000"/>
                </a:solidFill>
                <a:effectLst/>
                <a:latin typeface="Inter"/>
              </a:rPr>
              <a:t>Ogniwo </a:t>
            </a:r>
            <a:r>
              <a:rPr lang="pl-PL" b="0" i="0" u="none" strike="noStrike" err="1">
                <a:solidFill>
                  <a:srgbClr val="000000"/>
                </a:solidFill>
                <a:effectLst/>
                <a:latin typeface="Inter"/>
              </a:rPr>
              <a:t>TOPCon</a:t>
            </a:r>
            <a:r>
              <a:rPr lang="pl-PL" b="0" i="0" u="none" strike="noStrike">
                <a:solidFill>
                  <a:srgbClr val="000000"/>
                </a:solidFill>
                <a:effectLst/>
                <a:latin typeface="Inter"/>
              </a:rPr>
              <a:t> (</a:t>
            </a:r>
            <a:r>
              <a:rPr lang="pl-PL" b="0" i="0" u="none" strike="noStrike" err="1">
                <a:solidFill>
                  <a:srgbClr val="000000"/>
                </a:solidFill>
                <a:effectLst/>
                <a:latin typeface="Inter"/>
              </a:rPr>
              <a:t>Tunnel</a:t>
            </a:r>
            <a:r>
              <a:rPr lang="pl-PL" b="0" i="0" u="none" strike="noStrike">
                <a:solidFill>
                  <a:srgbClr val="000000"/>
                </a:solidFill>
                <a:effectLst/>
                <a:latin typeface="Inter"/>
              </a:rPr>
              <a:t> </a:t>
            </a:r>
            <a:r>
              <a:rPr lang="pl-PL" b="0" i="0" u="none" strike="noStrike" err="1">
                <a:solidFill>
                  <a:srgbClr val="000000"/>
                </a:solidFill>
                <a:effectLst/>
                <a:latin typeface="Inter"/>
              </a:rPr>
              <a:t>Oxide</a:t>
            </a:r>
            <a:r>
              <a:rPr lang="pl-PL" b="0" i="0" u="none" strike="noStrike">
                <a:solidFill>
                  <a:srgbClr val="000000"/>
                </a:solidFill>
                <a:effectLst/>
                <a:latin typeface="Inter"/>
              </a:rPr>
              <a:t> </a:t>
            </a:r>
            <a:r>
              <a:rPr lang="pl-PL" b="0" i="0" u="none" strike="noStrike" err="1">
                <a:solidFill>
                  <a:srgbClr val="000000"/>
                </a:solidFill>
                <a:effectLst/>
                <a:latin typeface="Inter"/>
              </a:rPr>
              <a:t>Passivated</a:t>
            </a:r>
            <a:r>
              <a:rPr lang="pl-PL" b="0" i="0" u="none" strike="noStrike">
                <a:solidFill>
                  <a:srgbClr val="000000"/>
                </a:solidFill>
                <a:effectLst/>
                <a:latin typeface="Inter"/>
              </a:rPr>
              <a:t> </a:t>
            </a:r>
            <a:r>
              <a:rPr lang="pl-PL" b="0" i="0" u="none" strike="noStrike" err="1">
                <a:solidFill>
                  <a:srgbClr val="000000"/>
                </a:solidFill>
                <a:effectLst/>
                <a:latin typeface="Inter"/>
              </a:rPr>
              <a:t>Contact</a:t>
            </a:r>
            <a:r>
              <a:rPr lang="pl-PL" b="0" i="0" u="none" strike="noStrike">
                <a:solidFill>
                  <a:srgbClr val="000000"/>
                </a:solidFill>
                <a:effectLst/>
                <a:latin typeface="Inter"/>
              </a:rPr>
              <a:t>) to nowoczesne rozwiązanie w technologii ogniw fotowoltaicznych, które wykorzystuje ultra cienkie tunele w warstwie krzemu. Te tunele pełnią rolę selektywnej warstwy pasywnej, co przyczynia się do poprawy efektywności ogniwa.</a:t>
            </a:r>
          </a:p>
        </p:txBody>
      </p:sp>
      <p:sp>
        <p:nvSpPr>
          <p:cNvPr id="6" name="Tytuł 1">
            <a:extLst>
              <a:ext uri="{FF2B5EF4-FFF2-40B4-BE49-F238E27FC236}">
                <a16:creationId xmlns:a16="http://schemas.microsoft.com/office/drawing/2014/main" id="{DAAD774C-69A9-AA61-A164-6AAF2DB00A9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a:t>
            </a:r>
            <a:r>
              <a:rPr lang="pl-PL" sz="3600" err="1">
                <a:solidFill>
                  <a:srgbClr val="FFFFFF"/>
                </a:solidFill>
              </a:rPr>
              <a:t>TOPCon</a:t>
            </a:r>
            <a:endParaRPr lang="pl-PL" sz="3600">
              <a:solidFill>
                <a:srgbClr val="FFFFFF"/>
              </a:solidFill>
            </a:endParaRPr>
          </a:p>
        </p:txBody>
      </p:sp>
      <p:sp>
        <p:nvSpPr>
          <p:cNvPr id="7" name="Rectangle 2">
            <a:extLst>
              <a:ext uri="{FF2B5EF4-FFF2-40B4-BE49-F238E27FC236}">
                <a16:creationId xmlns:a16="http://schemas.microsoft.com/office/drawing/2014/main" id="{06573587-DFFE-FE55-D1AB-3CF339EA68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95564531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744068-DBAE-3AE7-2C67-9291468BA5B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BB220C8-10AD-C252-34C7-B7E4BBA09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445FAF8-FD7A-3631-8C13-2B7956B34D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E9C071D-4031-F952-B0A2-306BA1BA7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F33E52-DBB1-29BF-7175-2585E2B5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EA95079-289F-15DE-EC89-FAEA591F3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E571B8B-9564-BF6A-5A3B-1C56D193F27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01C8B059-E7F9-E966-5EAB-C41F83258B4A}"/>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Ogniwo </a:t>
            </a:r>
            <a:r>
              <a:rPr lang="pl-PL" b="0" i="0" u="none" strike="noStrike" err="1">
                <a:solidFill>
                  <a:srgbClr val="000000"/>
                </a:solidFill>
                <a:effectLst/>
                <a:latin typeface="Inter"/>
              </a:rPr>
              <a:t>TOPCon</a:t>
            </a:r>
            <a:r>
              <a:rPr lang="pl-PL" b="0" i="0" u="none" strike="noStrike">
                <a:solidFill>
                  <a:srgbClr val="000000"/>
                </a:solidFill>
                <a:effectLst/>
                <a:latin typeface="Inter"/>
              </a:rPr>
              <a:t> składa się z kilku kluczowych warstw:</a:t>
            </a:r>
          </a:p>
          <a:p>
            <a:pPr algn="l">
              <a:buFont typeface="Arial" panose="020B0604020202020204" pitchFamily="34" charset="0"/>
              <a:buChar char="•"/>
            </a:pPr>
            <a:r>
              <a:rPr lang="pl-PL" b="1" i="0" u="none" strike="noStrike">
                <a:solidFill>
                  <a:srgbClr val="000000"/>
                </a:solidFill>
                <a:effectLst/>
                <a:latin typeface="Inter"/>
              </a:rPr>
              <a:t>Warstwa tlenku indu (ITO)</a:t>
            </a:r>
            <a:r>
              <a:rPr lang="pl-PL" b="0" i="0" u="none" strike="noStrike">
                <a:solidFill>
                  <a:srgbClr val="000000"/>
                </a:solidFill>
                <a:effectLst/>
                <a:latin typeface="Inter"/>
              </a:rPr>
              <a:t>: </a:t>
            </a:r>
            <a:r>
              <a:rPr lang="pl-PL" b="0" i="0" u="none" strike="noStrike" err="1">
                <a:solidFill>
                  <a:srgbClr val="000000"/>
                </a:solidFill>
                <a:effectLst/>
                <a:latin typeface="Inter"/>
              </a:rPr>
              <a:t>ultracienka</a:t>
            </a:r>
            <a:r>
              <a:rPr lang="pl-PL" b="0" i="0" u="none" strike="noStrike">
                <a:solidFill>
                  <a:srgbClr val="000000"/>
                </a:solidFill>
                <a:effectLst/>
                <a:latin typeface="Inter"/>
              </a:rPr>
              <a:t>, przezroczysta powłoka, która chroni i jest odporna na reakcje chemiczne.</a:t>
            </a:r>
          </a:p>
          <a:p>
            <a:pPr algn="l">
              <a:buFont typeface="Arial" panose="020B0604020202020204" pitchFamily="34" charset="0"/>
              <a:buChar char="•"/>
            </a:pPr>
            <a:r>
              <a:rPr lang="pl-PL" b="1" i="0" u="none" strike="noStrike">
                <a:solidFill>
                  <a:srgbClr val="000000"/>
                </a:solidFill>
                <a:effectLst/>
                <a:latin typeface="Inter"/>
              </a:rPr>
              <a:t>Polikrystaliczny krzem (</a:t>
            </a:r>
            <a:r>
              <a:rPr lang="pl-PL" b="1" i="0" u="none" strike="noStrike" err="1">
                <a:solidFill>
                  <a:srgbClr val="000000"/>
                </a:solidFill>
                <a:effectLst/>
                <a:latin typeface="Inter"/>
              </a:rPr>
              <a:t>poli</a:t>
            </a:r>
            <a:r>
              <a:rPr lang="pl-PL" b="1" i="0" u="none" strike="noStrike">
                <a:solidFill>
                  <a:srgbClr val="000000"/>
                </a:solidFill>
                <a:effectLst/>
                <a:latin typeface="Inter"/>
              </a:rPr>
              <a:t>-Si)</a:t>
            </a:r>
            <a:r>
              <a:rPr lang="pl-PL" b="0" i="0" u="none" strike="noStrike">
                <a:solidFill>
                  <a:srgbClr val="000000"/>
                </a:solidFill>
                <a:effectLst/>
                <a:latin typeface="Inter"/>
              </a:rPr>
              <a:t>: utworzony poprzez osadzanie chemiczne z fazy gazowej (PECVD) i termiczną krystalizację, domieszkowany fosforem.</a:t>
            </a:r>
          </a:p>
        </p:txBody>
      </p:sp>
      <p:sp>
        <p:nvSpPr>
          <p:cNvPr id="6" name="Tytuł 1">
            <a:extLst>
              <a:ext uri="{FF2B5EF4-FFF2-40B4-BE49-F238E27FC236}">
                <a16:creationId xmlns:a16="http://schemas.microsoft.com/office/drawing/2014/main" id="{CD0D8286-B574-541B-5B16-6BB8B9F46B9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a:t>
            </a:r>
            <a:r>
              <a:rPr lang="pl-PL" sz="3600" err="1">
                <a:solidFill>
                  <a:srgbClr val="FFFFFF"/>
                </a:solidFill>
              </a:rPr>
              <a:t>TOPCon</a:t>
            </a:r>
            <a:endParaRPr lang="pl-PL" sz="3600">
              <a:solidFill>
                <a:srgbClr val="FFFFFF"/>
              </a:solidFill>
            </a:endParaRPr>
          </a:p>
        </p:txBody>
      </p:sp>
      <p:sp>
        <p:nvSpPr>
          <p:cNvPr id="7" name="Rectangle 2">
            <a:extLst>
              <a:ext uri="{FF2B5EF4-FFF2-40B4-BE49-F238E27FC236}">
                <a16:creationId xmlns:a16="http://schemas.microsoft.com/office/drawing/2014/main" id="{36A88B96-FB2F-823D-9C16-5356B90DC09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7537788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B5B656-5C82-7971-1761-8A7F0F1CCB9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635B9EF-D321-CA8C-600D-47A1959A7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7096722-4FF7-DDBE-C519-B7FE68FBE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49FAF7D-E816-A515-BBCE-0617C97F5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E7BA9B-6863-AC96-57AE-13E5585B8E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0924C80-B4C9-A57E-F0E4-9A09D9C74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A195D31-C0CC-AD3C-5DAA-974AD11AD64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6815803-DCAA-AB31-EF8F-38E6F69E652E}"/>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Pasywacja ogniwa ma na celu:</a:t>
            </a:r>
          </a:p>
          <a:p>
            <a:pPr algn="l">
              <a:buFont typeface="Arial" panose="020B0604020202020204" pitchFamily="34" charset="0"/>
              <a:buChar char="•"/>
            </a:pPr>
            <a:r>
              <a:rPr lang="pl-PL" b="0" i="0" u="none" strike="noStrike">
                <a:solidFill>
                  <a:srgbClr val="000000"/>
                </a:solidFill>
                <a:effectLst/>
                <a:latin typeface="Inter"/>
              </a:rPr>
              <a:t>Zwiększenie wydajności poprzez poprawę absorpcji światła.</a:t>
            </a:r>
          </a:p>
          <a:p>
            <a:pPr algn="l">
              <a:buFont typeface="Arial" panose="020B0604020202020204" pitchFamily="34" charset="0"/>
              <a:buChar char="•"/>
            </a:pPr>
            <a:r>
              <a:rPr lang="pl-PL" b="0" i="0" u="none" strike="noStrike">
                <a:solidFill>
                  <a:srgbClr val="000000"/>
                </a:solidFill>
                <a:effectLst/>
                <a:latin typeface="Inter"/>
              </a:rPr>
              <a:t>Generację dodatkowego strumienia elektronów, co minimalizuje straty energii w postaci ciepła.</a:t>
            </a:r>
          </a:p>
          <a:p>
            <a:pPr algn="l">
              <a:buFont typeface="Arial" panose="020B0604020202020204" pitchFamily="34" charset="0"/>
              <a:buChar char="•"/>
            </a:pPr>
            <a:r>
              <a:rPr lang="pl-PL" b="0" i="0" u="none" strike="noStrike">
                <a:solidFill>
                  <a:srgbClr val="000000"/>
                </a:solidFill>
                <a:effectLst/>
                <a:latin typeface="Inter"/>
              </a:rPr>
              <a:t>Technologia ta zwiększa wydajność ogniw PV o około 1%.</a:t>
            </a:r>
          </a:p>
          <a:p>
            <a:pPr algn="l">
              <a:buFont typeface="Arial" panose="020B0604020202020204" pitchFamily="34" charset="0"/>
              <a:buChar char="•"/>
            </a:pPr>
            <a:endParaRPr lang="pl-PL">
              <a:solidFill>
                <a:srgbClr val="000000"/>
              </a:solidFill>
              <a:latin typeface="Inter"/>
            </a:endParaRPr>
          </a:p>
          <a:p>
            <a:pPr algn="l">
              <a:buFont typeface="Arial" panose="020B0604020202020204" pitchFamily="34" charset="0"/>
              <a:buChar char="•"/>
            </a:pPr>
            <a:r>
              <a:rPr lang="pl-PL" b="0" i="0" u="none" strike="noStrike">
                <a:solidFill>
                  <a:srgbClr val="000000"/>
                </a:solidFill>
                <a:effectLst/>
                <a:latin typeface="Inter"/>
              </a:rPr>
              <a:t>Ogniwo jest </a:t>
            </a:r>
            <a:r>
              <a:rPr lang="pl-PL" b="0" i="0" u="none" strike="noStrike" err="1">
                <a:solidFill>
                  <a:srgbClr val="000000"/>
                </a:solidFill>
                <a:effectLst/>
                <a:latin typeface="Inter"/>
              </a:rPr>
              <a:t>pasywowane</a:t>
            </a:r>
            <a:r>
              <a:rPr lang="pl-PL" b="0" i="0" u="none" strike="noStrike">
                <a:solidFill>
                  <a:srgbClr val="000000"/>
                </a:solidFill>
                <a:effectLst/>
                <a:latin typeface="Inter"/>
              </a:rPr>
              <a:t> cienką warstwą ALO (5 </a:t>
            </a:r>
            <a:r>
              <a:rPr lang="pl-PL" b="0" i="0" u="none" strike="noStrike" err="1">
                <a:solidFill>
                  <a:srgbClr val="000000"/>
                </a:solidFill>
                <a:effectLst/>
                <a:latin typeface="Inter"/>
              </a:rPr>
              <a:t>nm</a:t>
            </a:r>
            <a:r>
              <a:rPr lang="pl-PL" b="0" i="0" u="none" strike="noStrike">
                <a:solidFill>
                  <a:srgbClr val="000000"/>
                </a:solidFill>
                <a:effectLst/>
                <a:latin typeface="Inter"/>
              </a:rPr>
              <a:t>) oraz </a:t>
            </a:r>
            <a:r>
              <a:rPr lang="pl-PL" b="0" i="0" u="none" strike="noStrike" err="1">
                <a:solidFill>
                  <a:srgbClr val="000000"/>
                </a:solidFill>
                <a:effectLst/>
                <a:latin typeface="Inter"/>
              </a:rPr>
              <a:t>ultracienką</a:t>
            </a:r>
            <a:r>
              <a:rPr lang="pl-PL" b="0" i="0" u="none" strike="noStrike">
                <a:solidFill>
                  <a:srgbClr val="000000"/>
                </a:solidFill>
                <a:effectLst/>
                <a:latin typeface="Inter"/>
              </a:rPr>
              <a:t> warstwą tunelową </a:t>
            </a:r>
            <a:r>
              <a:rPr lang="pl-PL" b="0" i="0" u="none" strike="noStrike" err="1">
                <a:solidFill>
                  <a:srgbClr val="000000"/>
                </a:solidFill>
                <a:effectLst/>
                <a:latin typeface="Inter"/>
              </a:rPr>
              <a:t>SiO</a:t>
            </a:r>
            <a:r>
              <a:rPr lang="pl-PL" b="0" i="0" u="none" strike="noStrike">
                <a:solidFill>
                  <a:srgbClr val="000000"/>
                </a:solidFill>
                <a:effectLst/>
                <a:latin typeface="Inter"/>
              </a:rPr>
              <a:t>₂ (2 </a:t>
            </a:r>
            <a:r>
              <a:rPr lang="pl-PL" b="0" i="0" u="none" strike="noStrike" err="1">
                <a:solidFill>
                  <a:srgbClr val="000000"/>
                </a:solidFill>
                <a:effectLst/>
                <a:latin typeface="Inter"/>
              </a:rPr>
              <a:t>nm</a:t>
            </a:r>
            <a:r>
              <a:rPr lang="pl-PL" b="0" i="0" u="none" strike="noStrike">
                <a:solidFill>
                  <a:srgbClr val="000000"/>
                </a:solidFill>
                <a:effectLst/>
                <a:latin typeface="Inter"/>
              </a:rPr>
              <a:t>). Na powierzchni typu p znajduje się silnie domieszkowana warstwa </a:t>
            </a:r>
            <a:r>
              <a:rPr lang="pl-PL" b="0" i="0" u="none" strike="noStrike" err="1">
                <a:solidFill>
                  <a:srgbClr val="000000"/>
                </a:solidFill>
                <a:effectLst/>
                <a:latin typeface="Inter"/>
              </a:rPr>
              <a:t>polikrzemu</a:t>
            </a:r>
            <a:r>
              <a:rPr lang="pl-PL" b="0" i="0" u="none" strike="noStrike">
                <a:solidFill>
                  <a:srgbClr val="000000"/>
                </a:solidFill>
                <a:effectLst/>
                <a:latin typeface="Inter"/>
              </a:rPr>
              <a:t>, co dodatkowo poprawia jego właściwości.</a:t>
            </a:r>
          </a:p>
        </p:txBody>
      </p:sp>
      <p:sp>
        <p:nvSpPr>
          <p:cNvPr id="6" name="Tytuł 1">
            <a:extLst>
              <a:ext uri="{FF2B5EF4-FFF2-40B4-BE49-F238E27FC236}">
                <a16:creationId xmlns:a16="http://schemas.microsoft.com/office/drawing/2014/main" id="{835765CE-34C7-B673-5379-FC3F6CEAC62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a:t>
            </a:r>
            <a:r>
              <a:rPr lang="pl-PL" sz="3600" err="1">
                <a:solidFill>
                  <a:srgbClr val="FFFFFF"/>
                </a:solidFill>
              </a:rPr>
              <a:t>TOPCon</a:t>
            </a:r>
            <a:endParaRPr lang="pl-PL" sz="3600">
              <a:solidFill>
                <a:srgbClr val="FFFFFF"/>
              </a:solidFill>
            </a:endParaRPr>
          </a:p>
        </p:txBody>
      </p:sp>
      <p:sp>
        <p:nvSpPr>
          <p:cNvPr id="7" name="Rectangle 2">
            <a:extLst>
              <a:ext uri="{FF2B5EF4-FFF2-40B4-BE49-F238E27FC236}">
                <a16:creationId xmlns:a16="http://schemas.microsoft.com/office/drawing/2014/main" id="{D9259D8E-4F93-CB62-6223-E79EEFF6793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43318836"/>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53F7CF-5ECB-4061-B17E-CC21D86B29E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1E7ACC5-335A-44B8-123A-C00AB9613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A7BD8F5-3DE6-4603-D102-A58368278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8DD2DB3-9A77-3D8F-69DB-3AD1DBFBD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1810D9-DAF6-3831-ABF5-2BE0037CC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329EC6-3425-62B6-22AE-3BC89EE1F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641AB06-01C3-78FE-DD66-4D7F4F340C1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3CE883A7-1D0D-AB8B-5D08-B2B544DCD292}"/>
              </a:ext>
            </a:extLst>
          </p:cNvPr>
          <p:cNvSpPr>
            <a:spLocks noGrp="1"/>
          </p:cNvSpPr>
          <p:nvPr>
            <p:ph idx="1"/>
          </p:nvPr>
        </p:nvSpPr>
        <p:spPr>
          <a:xfrm>
            <a:off x="441598" y="1754372"/>
            <a:ext cx="11291052" cy="5071615"/>
          </a:xfrm>
        </p:spPr>
        <p:txBody>
          <a:bodyPr anchor="ctr">
            <a:noAutofit/>
          </a:bodyPr>
          <a:lstStyle/>
          <a:p>
            <a:pPr>
              <a:buNone/>
            </a:pPr>
            <a:r>
              <a:rPr lang="pl-PL" b="0" i="0" u="none" strike="noStrike">
                <a:solidFill>
                  <a:srgbClr val="000000"/>
                </a:solidFill>
                <a:effectLst/>
                <a:latin typeface="Inter"/>
              </a:rPr>
              <a:t>Nowe ogniwa firmy </a:t>
            </a:r>
            <a:r>
              <a:rPr lang="pl-PL" b="0" i="0" u="none" strike="noStrike" err="1">
                <a:solidFill>
                  <a:srgbClr val="000000"/>
                </a:solidFill>
                <a:effectLst/>
                <a:latin typeface="Inter"/>
              </a:rPr>
              <a:t>Risen</a:t>
            </a:r>
            <a:r>
              <a:rPr lang="pl-PL" b="0" i="0" u="none" strike="noStrike">
                <a:solidFill>
                  <a:srgbClr val="000000"/>
                </a:solidFill>
                <a:effectLst/>
                <a:latin typeface="Inter"/>
              </a:rPr>
              <a:t> Energy, oznaczone jako </a:t>
            </a:r>
            <a:r>
              <a:rPr lang="pl-PL" b="0" i="0" u="none" strike="noStrike" err="1">
                <a:solidFill>
                  <a:srgbClr val="000000"/>
                </a:solidFill>
                <a:effectLst/>
                <a:latin typeface="Inter"/>
              </a:rPr>
              <a:t>NewT@N</a:t>
            </a:r>
            <a:r>
              <a:rPr lang="pl-PL" b="0" i="0" u="none" strike="noStrike">
                <a:solidFill>
                  <a:srgbClr val="000000"/>
                </a:solidFill>
                <a:effectLst/>
                <a:latin typeface="Inter"/>
              </a:rPr>
              <a:t> (</a:t>
            </a:r>
            <a:r>
              <a:rPr lang="pl-PL">
                <a:solidFill>
                  <a:srgbClr val="000000"/>
                </a:solidFill>
                <a:effectLst/>
                <a:latin typeface="Helvetica" pitchFamily="2" charset="0"/>
              </a:rPr>
              <a:t>New </a:t>
            </a:r>
            <a:r>
              <a:rPr lang="pl-PL" err="1">
                <a:solidFill>
                  <a:srgbClr val="000000"/>
                </a:solidFill>
                <a:effectLst/>
                <a:latin typeface="Helvetica" pitchFamily="2" charset="0"/>
              </a:rPr>
              <a:t>Tunneling</a:t>
            </a:r>
            <a:r>
              <a:rPr lang="pl-PL">
                <a:solidFill>
                  <a:srgbClr val="000000"/>
                </a:solidFill>
                <a:effectLst/>
                <a:latin typeface="Helvetica" pitchFamily="2" charset="0"/>
              </a:rPr>
              <a:t> </a:t>
            </a:r>
            <a:r>
              <a:rPr lang="pl-PL" err="1">
                <a:solidFill>
                  <a:srgbClr val="000000"/>
                </a:solidFill>
                <a:effectLst/>
                <a:latin typeface="Helvetica" pitchFamily="2" charset="0"/>
              </a:rPr>
              <a:t>oxide</a:t>
            </a:r>
            <a:r>
              <a:rPr lang="pl-PL">
                <a:solidFill>
                  <a:srgbClr val="000000"/>
                </a:solidFill>
                <a:effectLst/>
                <a:latin typeface="Helvetica" pitchFamily="2" charset="0"/>
              </a:rPr>
              <a:t>/</a:t>
            </a:r>
            <a:r>
              <a:rPr lang="pl-PL" err="1">
                <a:solidFill>
                  <a:srgbClr val="000000"/>
                </a:solidFill>
                <a:effectLst/>
                <a:latin typeface="Helvetica" pitchFamily="2" charset="0"/>
              </a:rPr>
              <a:t>amorphous</a:t>
            </a:r>
            <a:r>
              <a:rPr lang="pl-PL">
                <a:solidFill>
                  <a:srgbClr val="000000"/>
                </a:solidFill>
                <a:latin typeface="Helvetica" pitchFamily="2" charset="0"/>
              </a:rPr>
              <a:t> </a:t>
            </a:r>
            <a:r>
              <a:rPr lang="pl-PL">
                <a:solidFill>
                  <a:srgbClr val="000000"/>
                </a:solidFill>
                <a:effectLst/>
                <a:latin typeface="Helvetica" pitchFamily="2" charset="0"/>
              </a:rPr>
              <a:t>Si @ N-</a:t>
            </a:r>
            <a:r>
              <a:rPr lang="pl-PL" err="1">
                <a:solidFill>
                  <a:srgbClr val="000000"/>
                </a:solidFill>
                <a:effectLst/>
                <a:latin typeface="Helvetica" pitchFamily="2" charset="0"/>
              </a:rPr>
              <a:t>type</a:t>
            </a:r>
            <a:r>
              <a:rPr lang="pl-PL">
                <a:solidFill>
                  <a:srgbClr val="000000"/>
                </a:solidFill>
                <a:effectLst/>
                <a:latin typeface="Helvetica" pitchFamily="2" charset="0"/>
              </a:rPr>
              <a:t> </a:t>
            </a:r>
            <a:r>
              <a:rPr lang="pl-PL" err="1">
                <a:solidFill>
                  <a:srgbClr val="000000"/>
                </a:solidFill>
                <a:effectLst/>
                <a:latin typeface="Helvetica" pitchFamily="2" charset="0"/>
              </a:rPr>
              <a:t>technology</a:t>
            </a:r>
            <a:r>
              <a:rPr lang="pl-PL">
                <a:solidFill>
                  <a:srgbClr val="000000"/>
                </a:solidFill>
                <a:effectLst/>
                <a:latin typeface="Helvetica" pitchFamily="2" charset="0"/>
              </a:rPr>
              <a:t>)</a:t>
            </a:r>
            <a:r>
              <a:rPr lang="pl-PL" b="0" i="0" u="none" strike="noStrike">
                <a:solidFill>
                  <a:srgbClr val="000000"/>
                </a:solidFill>
                <a:effectLst/>
                <a:latin typeface="Inter"/>
              </a:rPr>
              <a:t>, łączą kluczowe technologie </a:t>
            </a:r>
            <a:r>
              <a:rPr lang="pl-PL" b="0" i="0" u="none" strike="noStrike" err="1">
                <a:solidFill>
                  <a:srgbClr val="000000"/>
                </a:solidFill>
                <a:effectLst/>
                <a:latin typeface="Inter"/>
              </a:rPr>
              <a:t>TOPCon</a:t>
            </a:r>
            <a:r>
              <a:rPr lang="pl-PL" b="0" i="0" u="none" strike="noStrike">
                <a:solidFill>
                  <a:srgbClr val="000000"/>
                </a:solidFill>
                <a:effectLst/>
                <a:latin typeface="Inter"/>
              </a:rPr>
              <a:t> i HJT (</a:t>
            </a:r>
            <a:r>
              <a:rPr lang="pl-PL" b="0" i="0" u="none" strike="noStrike" err="1">
                <a:solidFill>
                  <a:srgbClr val="000000"/>
                </a:solidFill>
                <a:effectLst/>
                <a:latin typeface="Inter"/>
              </a:rPr>
              <a:t>Heterojunction</a:t>
            </a:r>
            <a:r>
              <a:rPr lang="pl-PL" b="0" i="0" u="none" strike="noStrike">
                <a:solidFill>
                  <a:srgbClr val="000000"/>
                </a:solidFill>
                <a:effectLst/>
                <a:latin typeface="Inter"/>
              </a:rPr>
              <a:t>). To innowacyjne podejście pozwala na osiągnięcie wyższej sprawności konwersji energii słonecznej w energię elektryczną.</a:t>
            </a:r>
          </a:p>
        </p:txBody>
      </p:sp>
      <p:sp>
        <p:nvSpPr>
          <p:cNvPr id="6" name="Tytuł 1">
            <a:extLst>
              <a:ext uri="{FF2B5EF4-FFF2-40B4-BE49-F238E27FC236}">
                <a16:creationId xmlns:a16="http://schemas.microsoft.com/office/drawing/2014/main" id="{28162E99-34CE-6AFA-CE05-9E2211F1345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a:t>
            </a:r>
            <a:r>
              <a:rPr lang="pl-PL" sz="3600" err="1">
                <a:solidFill>
                  <a:srgbClr val="FFFFFF"/>
                </a:solidFill>
              </a:rPr>
              <a:t>NewT@N</a:t>
            </a:r>
            <a:endParaRPr lang="pl-PL" sz="3600">
              <a:solidFill>
                <a:srgbClr val="FFFFFF"/>
              </a:solidFill>
            </a:endParaRPr>
          </a:p>
        </p:txBody>
      </p:sp>
      <p:sp>
        <p:nvSpPr>
          <p:cNvPr id="7" name="Rectangle 2">
            <a:extLst>
              <a:ext uri="{FF2B5EF4-FFF2-40B4-BE49-F238E27FC236}">
                <a16:creationId xmlns:a16="http://schemas.microsoft.com/office/drawing/2014/main" id="{2F5921F3-0F25-FBC8-9544-DD9832EA058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85279117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899DDB-96D4-DFF4-EF24-14389C70AE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EF44EB1-ECBE-74AF-7EC3-7DBF54032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ABEBB84-CE1F-A349-7908-133485F6A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1409518-8CD6-2AC5-3729-9F4F6AE5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CC7AE4E-993F-7B3A-F17A-58EE9C132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C547CB0-C68A-F41E-D01C-3AD2CEE8C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BC9C83D-E717-229B-DC14-C8762627762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1504CEC-4413-E72F-0F80-3B41238A6CAC}"/>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Warstwy:</a:t>
            </a:r>
            <a:r>
              <a:rPr lang="pl-PL" b="0" i="0" u="none" strike="noStrike">
                <a:solidFill>
                  <a:srgbClr val="000000"/>
                </a:solidFill>
                <a:effectLst/>
                <a:latin typeface="Inter"/>
              </a:rPr>
              <a:t> Nowe ogniwa wykorzystują zarówno krzem krystaliczny, jak i krzem amorficzny, co zwiększa ich efektywność.</a:t>
            </a:r>
          </a:p>
          <a:p>
            <a:pPr algn="l">
              <a:buFont typeface="Arial" panose="020B0604020202020204" pitchFamily="34" charset="0"/>
              <a:buChar char="•"/>
            </a:pPr>
            <a:r>
              <a:rPr lang="pl-PL" b="1" i="0" u="none" strike="noStrike">
                <a:solidFill>
                  <a:srgbClr val="000000"/>
                </a:solidFill>
                <a:effectLst/>
                <a:latin typeface="Inter"/>
              </a:rPr>
              <a:t>Długość boku ogniwa:</a:t>
            </a:r>
            <a:r>
              <a:rPr lang="pl-PL" b="0" i="0" u="none" strike="noStrike">
                <a:solidFill>
                  <a:srgbClr val="000000"/>
                </a:solidFill>
                <a:effectLst/>
                <a:latin typeface="Inter"/>
              </a:rPr>
              <a:t> 210 mm, co sprzyja lepszej integracji w systemach fotowoltaicznych.</a:t>
            </a:r>
          </a:p>
          <a:p>
            <a:pPr algn="l">
              <a:buFont typeface="Arial" panose="020B0604020202020204" pitchFamily="34" charset="0"/>
              <a:buChar char="•"/>
            </a:pPr>
            <a:r>
              <a:rPr lang="pl-PL" b="1" i="0" u="none" strike="noStrike">
                <a:solidFill>
                  <a:srgbClr val="000000"/>
                </a:solidFill>
                <a:effectLst/>
                <a:latin typeface="Inter"/>
              </a:rPr>
              <a:t>Moc modułu:</a:t>
            </a:r>
            <a:r>
              <a:rPr lang="pl-PL" b="0" i="0" u="none" strike="noStrike">
                <a:solidFill>
                  <a:srgbClr val="000000"/>
                </a:solidFill>
                <a:effectLst/>
                <a:latin typeface="Inter"/>
              </a:rPr>
              <a:t> 721 </a:t>
            </a:r>
            <a:r>
              <a:rPr lang="pl-PL" b="0" i="0" u="none" strike="noStrike" err="1">
                <a:solidFill>
                  <a:srgbClr val="000000"/>
                </a:solidFill>
                <a:effectLst/>
                <a:latin typeface="Inter"/>
              </a:rPr>
              <a:t>Wp</a:t>
            </a:r>
            <a:r>
              <a:rPr lang="pl-PL" b="0" i="0" u="none" strike="noStrike">
                <a:solidFill>
                  <a:srgbClr val="000000"/>
                </a:solidFill>
                <a:effectLst/>
                <a:latin typeface="Inter"/>
              </a:rPr>
              <a:t>, co czyni je jednymi z najbardziej wydajnych na rynku.</a:t>
            </a:r>
          </a:p>
          <a:p>
            <a:pPr algn="l">
              <a:buFont typeface="Arial" panose="020B0604020202020204" pitchFamily="34" charset="0"/>
              <a:buChar char="•"/>
            </a:pPr>
            <a:r>
              <a:rPr lang="pl-PL" b="1" i="0" u="none" strike="noStrike">
                <a:solidFill>
                  <a:srgbClr val="000000"/>
                </a:solidFill>
                <a:effectLst/>
                <a:latin typeface="Inter"/>
              </a:rPr>
              <a:t>Sprawność:</a:t>
            </a:r>
            <a:r>
              <a:rPr lang="pl-PL" b="0" i="0" u="none" strike="noStrike">
                <a:solidFill>
                  <a:srgbClr val="000000"/>
                </a:solidFill>
                <a:effectLst/>
                <a:latin typeface="Inter"/>
              </a:rPr>
              <a:t> 22,5%, co stanowi znaczący krok w kierunku efektywniejszego wykorzystania energii słonecznej.</a:t>
            </a:r>
          </a:p>
        </p:txBody>
      </p:sp>
      <p:sp>
        <p:nvSpPr>
          <p:cNvPr id="6" name="Tytuł 1">
            <a:extLst>
              <a:ext uri="{FF2B5EF4-FFF2-40B4-BE49-F238E27FC236}">
                <a16:creationId xmlns:a16="http://schemas.microsoft.com/office/drawing/2014/main" id="{B2E0BA37-2179-11FE-43DB-5D19F1C10E6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a:t>
            </a:r>
            <a:r>
              <a:rPr lang="pl-PL" sz="3600" err="1">
                <a:solidFill>
                  <a:srgbClr val="FFFFFF"/>
                </a:solidFill>
              </a:rPr>
              <a:t>NewT@N</a:t>
            </a:r>
            <a:endParaRPr lang="pl-PL" sz="3600">
              <a:solidFill>
                <a:srgbClr val="FFFFFF"/>
              </a:solidFill>
            </a:endParaRPr>
          </a:p>
        </p:txBody>
      </p:sp>
      <p:sp>
        <p:nvSpPr>
          <p:cNvPr id="7" name="Rectangle 2">
            <a:extLst>
              <a:ext uri="{FF2B5EF4-FFF2-40B4-BE49-F238E27FC236}">
                <a16:creationId xmlns:a16="http://schemas.microsoft.com/office/drawing/2014/main" id="{C3B1F8F9-B829-0D43-1417-25FB20A6033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84707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5A7C42-3DFC-97FA-6378-200994ABC08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B3461E5-2226-1C1B-6CF8-83F37F5B6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0B3BE4B-A930-549C-1FD1-1E20CF6F3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51FA606-1B68-9C95-32D2-439AD0733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889FE9-18A8-CD9B-8A39-75C158565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94F0DB9-F056-D497-5D5B-EC87BCB0C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7A9A784-3D08-25F4-C9B9-21D44958DF7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CBDA44B6-1214-468B-CB74-80284F63BF71}"/>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Redukcja powierzchni:</a:t>
            </a:r>
            <a:r>
              <a:rPr lang="pl-PL" b="0" i="0" u="none" strike="noStrike">
                <a:solidFill>
                  <a:srgbClr val="000000"/>
                </a:solidFill>
                <a:effectLst/>
                <a:latin typeface="Inter"/>
              </a:rPr>
              <a:t> Zastosowanie technologii </a:t>
            </a:r>
            <a:r>
              <a:rPr lang="pl-PL" b="0" i="0" u="none" strike="noStrike" err="1">
                <a:solidFill>
                  <a:srgbClr val="000000"/>
                </a:solidFill>
                <a:effectLst/>
                <a:latin typeface="Inter"/>
              </a:rPr>
              <a:t>NewTQQN</a:t>
            </a:r>
            <a:r>
              <a:rPr lang="pl-PL" b="0" i="0" u="none" strike="noStrike">
                <a:solidFill>
                  <a:srgbClr val="000000"/>
                </a:solidFill>
                <a:effectLst/>
                <a:latin typeface="Inter"/>
              </a:rPr>
              <a:t> pozwala na zredukowanie wymaganej powierzchni o 6,6% w porównaniu do ogniw o długości boku 182 mm.</a:t>
            </a:r>
          </a:p>
          <a:p>
            <a:pPr algn="l">
              <a:buFont typeface="Arial" panose="020B0604020202020204" pitchFamily="34" charset="0"/>
              <a:buChar char="•"/>
            </a:pPr>
            <a:r>
              <a:rPr lang="pl-PL" b="1" i="0" u="none" strike="noStrike">
                <a:solidFill>
                  <a:srgbClr val="000000"/>
                </a:solidFill>
                <a:effectLst/>
                <a:latin typeface="Inter"/>
              </a:rPr>
              <a:t>Niższe koszty:</a:t>
            </a:r>
            <a:r>
              <a:rPr lang="pl-PL" b="0" i="0" u="none" strike="noStrike">
                <a:solidFill>
                  <a:srgbClr val="000000"/>
                </a:solidFill>
                <a:effectLst/>
                <a:latin typeface="Inter"/>
              </a:rPr>
              <a:t> Osiągnięcie takiej samej mocy pozwala na obniżenie kosztów dodatkowych komponentów elektrowni PV średnio o około 8%.</a:t>
            </a:r>
          </a:p>
        </p:txBody>
      </p:sp>
      <p:sp>
        <p:nvSpPr>
          <p:cNvPr id="6" name="Tytuł 1">
            <a:extLst>
              <a:ext uri="{FF2B5EF4-FFF2-40B4-BE49-F238E27FC236}">
                <a16:creationId xmlns:a16="http://schemas.microsoft.com/office/drawing/2014/main" id="{6B780750-7176-9405-FB60-928545723AB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a:t>
            </a:r>
            <a:r>
              <a:rPr lang="pl-PL" sz="3600" err="1">
                <a:solidFill>
                  <a:srgbClr val="FFFFFF"/>
                </a:solidFill>
              </a:rPr>
              <a:t>NewT@N</a:t>
            </a:r>
            <a:endParaRPr lang="pl-PL" sz="3600">
              <a:solidFill>
                <a:srgbClr val="FFFFFF"/>
              </a:solidFill>
            </a:endParaRPr>
          </a:p>
        </p:txBody>
      </p:sp>
      <p:sp>
        <p:nvSpPr>
          <p:cNvPr id="7" name="Rectangle 2">
            <a:extLst>
              <a:ext uri="{FF2B5EF4-FFF2-40B4-BE49-F238E27FC236}">
                <a16:creationId xmlns:a16="http://schemas.microsoft.com/office/drawing/2014/main" id="{60AF6BCE-5EE1-0C1D-7142-35552960B6D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64740957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28E526-B563-123F-F5E8-F3587BC2A6E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24489CA-A602-E291-A137-BB082AFFB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B48B4AC-7F80-463B-84F5-DA49F3228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037C068-8185-97B5-B444-4273A2C7B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9BA35A4-A499-6301-3C8E-08BD8A6F6D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BBC240-66B4-9C2E-EA26-EA8A52276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09F70BD-88BF-A99B-CB5A-047C8EA7B0D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F957F10C-B48F-4A13-1B20-459D8809046F}"/>
              </a:ext>
            </a:extLst>
          </p:cNvPr>
          <p:cNvSpPr>
            <a:spLocks noGrp="1"/>
          </p:cNvSpPr>
          <p:nvPr>
            <p:ph idx="1"/>
          </p:nvPr>
        </p:nvSpPr>
        <p:spPr>
          <a:xfrm>
            <a:off x="441598" y="1754372"/>
            <a:ext cx="11291052" cy="5071615"/>
          </a:xfrm>
        </p:spPr>
        <p:txBody>
          <a:bodyPr anchor="ctr">
            <a:noAutofit/>
          </a:bodyPr>
          <a:lstStyle/>
          <a:p>
            <a:pPr marL="179388" indent="-179388" algn="l">
              <a:lnSpc>
                <a:spcPct val="150000"/>
              </a:lnSpc>
              <a:buNone/>
            </a:pPr>
            <a:r>
              <a:rPr lang="pl-PL" b="0" i="0" u="none" strike="noStrike">
                <a:solidFill>
                  <a:srgbClr val="000000"/>
                </a:solidFill>
                <a:effectLst/>
                <a:latin typeface="Inter"/>
              </a:rPr>
              <a:t>Ogniwa cienkowarstwowe z krzemu amorficznego, znane jako „bezkształtne”, stanowią innowacyjne rozwiązanie w technologii fotowoltaicznej. Produkowane są z krzemu amorficznego dyfundowanego wodorem, co przyczynia się do ich unikalnych właściwości.</a:t>
            </a:r>
          </a:p>
        </p:txBody>
      </p:sp>
      <p:sp>
        <p:nvSpPr>
          <p:cNvPr id="6" name="Tytuł 1">
            <a:extLst>
              <a:ext uri="{FF2B5EF4-FFF2-40B4-BE49-F238E27FC236}">
                <a16:creationId xmlns:a16="http://schemas.microsoft.com/office/drawing/2014/main" id="{6D8E2745-062C-CDB4-CEB4-27602982464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krzemu amorficznego</a:t>
            </a:r>
          </a:p>
        </p:txBody>
      </p:sp>
      <p:sp>
        <p:nvSpPr>
          <p:cNvPr id="7" name="Rectangle 2">
            <a:extLst>
              <a:ext uri="{FF2B5EF4-FFF2-40B4-BE49-F238E27FC236}">
                <a16:creationId xmlns:a16="http://schemas.microsoft.com/office/drawing/2014/main" id="{A8AF4DFD-EE84-B908-F06D-3FE1499F3C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068902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87E77-D682-9D42-004B-F2C302BC610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AA5D1E-8B1C-50E2-709D-5F9B8DC14B69}"/>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1E117E83-B72E-4C2B-CBEA-4DC7D1EDEC3E}"/>
              </a:ext>
            </a:extLst>
          </p:cNvPr>
          <p:cNvSpPr>
            <a:spLocks noGrp="1"/>
          </p:cNvSpPr>
          <p:nvPr>
            <p:ph idx="4294967295"/>
          </p:nvPr>
        </p:nvSpPr>
        <p:spPr>
          <a:xfrm>
            <a:off x="0" y="1771650"/>
            <a:ext cx="11887200" cy="717550"/>
          </a:xfrm>
          <a:prstGeom prst="rect">
            <a:avLst/>
          </a:prstGeom>
        </p:spPr>
        <p:txBody>
          <a:bodyPr anchor="ctr">
            <a:noAutofit/>
          </a:bodyPr>
          <a:lstStyle/>
          <a:p>
            <a:pPr marL="0" indent="0">
              <a:buNone/>
            </a:pPr>
            <a:r>
              <a:rPr lang="pl-PL"/>
              <a:t>Przykładowe charakterystyki czasowo-prądowe wyłączników różnicowoprądowych </a:t>
            </a:r>
          </a:p>
        </p:txBody>
      </p:sp>
      <p:sp>
        <p:nvSpPr>
          <p:cNvPr id="6" name="Tytuł 1">
            <a:extLst>
              <a:ext uri="{FF2B5EF4-FFF2-40B4-BE49-F238E27FC236}">
                <a16:creationId xmlns:a16="http://schemas.microsoft.com/office/drawing/2014/main" id="{216B6B34-2758-07CF-BA04-60A6CFE53A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Wyłączniki różnicowoprądowe</a:t>
            </a:r>
          </a:p>
        </p:txBody>
      </p:sp>
      <p:sp>
        <p:nvSpPr>
          <p:cNvPr id="7" name="Rectangle 2">
            <a:extLst>
              <a:ext uri="{FF2B5EF4-FFF2-40B4-BE49-F238E27FC236}">
                <a16:creationId xmlns:a16="http://schemas.microsoft.com/office/drawing/2014/main" id="{59521B4A-6C19-4F16-0C22-CBD26FBE371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ECF38A4-CF90-DDAB-B00D-306537B79D2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pole tekstowe 3">
            <a:extLst>
              <a:ext uri="{FF2B5EF4-FFF2-40B4-BE49-F238E27FC236}">
                <a16:creationId xmlns:a16="http://schemas.microsoft.com/office/drawing/2014/main" id="{18E401D3-8703-E6CB-38E6-15FCA0B2E2DF}"/>
              </a:ext>
            </a:extLst>
          </p:cNvPr>
          <p:cNvSpPr txBox="1"/>
          <p:nvPr/>
        </p:nvSpPr>
        <p:spPr>
          <a:xfrm>
            <a:off x="11887200" y="-825500"/>
            <a:ext cx="184731" cy="369332"/>
          </a:xfrm>
          <a:prstGeom prst="rect">
            <a:avLst/>
          </a:prstGeom>
          <a:noFill/>
        </p:spPr>
        <p:txBody>
          <a:bodyPr wrap="none" rtlCol="0">
            <a:spAutoFit/>
          </a:bodyPr>
          <a:lstStyle/>
          <a:p>
            <a:endParaRPr lang="pl-PL"/>
          </a:p>
        </p:txBody>
      </p:sp>
      <p:pic>
        <p:nvPicPr>
          <p:cNvPr id="5" name="Obraz 4">
            <a:extLst>
              <a:ext uri="{FF2B5EF4-FFF2-40B4-BE49-F238E27FC236}">
                <a16:creationId xmlns:a16="http://schemas.microsoft.com/office/drawing/2014/main" id="{7EC27278-3EDC-D49D-EBFF-F182FCFFB8AB}"/>
              </a:ext>
            </a:extLst>
          </p:cNvPr>
          <p:cNvPicPr/>
          <p:nvPr/>
        </p:nvPicPr>
        <p:blipFill>
          <a:blip r:embed="rId3"/>
          <a:stretch>
            <a:fillRect/>
          </a:stretch>
        </p:blipFill>
        <p:spPr>
          <a:xfrm>
            <a:off x="152396" y="2462107"/>
            <a:ext cx="3425288" cy="4395893"/>
          </a:xfrm>
          <a:prstGeom prst="rect">
            <a:avLst/>
          </a:prstGeom>
        </p:spPr>
      </p:pic>
      <p:pic>
        <p:nvPicPr>
          <p:cNvPr id="9" name="Obraz 8">
            <a:extLst>
              <a:ext uri="{FF2B5EF4-FFF2-40B4-BE49-F238E27FC236}">
                <a16:creationId xmlns:a16="http://schemas.microsoft.com/office/drawing/2014/main" id="{42773D9B-48DB-B4CA-8C6B-635AD034E444}"/>
              </a:ext>
            </a:extLst>
          </p:cNvPr>
          <p:cNvPicPr/>
          <p:nvPr/>
        </p:nvPicPr>
        <p:blipFill>
          <a:blip r:embed="rId4"/>
          <a:stretch>
            <a:fillRect/>
          </a:stretch>
        </p:blipFill>
        <p:spPr>
          <a:xfrm>
            <a:off x="4624427" y="2471957"/>
            <a:ext cx="3402492" cy="4395893"/>
          </a:xfrm>
          <a:prstGeom prst="rect">
            <a:avLst/>
          </a:prstGeom>
        </p:spPr>
      </p:pic>
      <p:pic>
        <p:nvPicPr>
          <p:cNvPr id="11" name="Obraz 10">
            <a:extLst>
              <a:ext uri="{FF2B5EF4-FFF2-40B4-BE49-F238E27FC236}">
                <a16:creationId xmlns:a16="http://schemas.microsoft.com/office/drawing/2014/main" id="{B53F556C-2978-80C8-105C-C550CD1D142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9010746" y="2471957"/>
            <a:ext cx="3181250" cy="4395893"/>
          </a:xfrm>
          <a:prstGeom prst="rect">
            <a:avLst/>
          </a:prstGeom>
        </p:spPr>
      </p:pic>
    </p:spTree>
    <p:extLst>
      <p:ext uri="{BB962C8B-B14F-4D97-AF65-F5344CB8AC3E}">
        <p14:creationId xmlns:p14="http://schemas.microsoft.com/office/powerpoint/2010/main" val="3909939090"/>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F5DE73-1ECF-FE82-5773-60E2C6F9EE4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AF5C4C3-1037-41BA-63AB-A3003E432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13F14A7-60CE-0C05-CF51-F1A75977A0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886C6E0-581E-EB94-D935-6C0828B29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8F83D6B-063B-000F-60E5-943583B42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18E136-50E0-2518-0F30-CA795CC26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D8CD5E5-BE44-F04A-5B53-C427FCD9337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D11ECFB-0C8C-8A09-D994-7D5F8BD6AE73}"/>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Materiał:</a:t>
            </a:r>
            <a:r>
              <a:rPr lang="pl-PL" b="0" i="0" u="none" strike="noStrike">
                <a:solidFill>
                  <a:srgbClr val="000000"/>
                </a:solidFill>
                <a:effectLst/>
                <a:latin typeface="Inter"/>
              </a:rPr>
              <a:t> Krzem amorficzny (</a:t>
            </a:r>
            <a:r>
              <a:rPr lang="pl-PL" b="0" i="0" u="none" strike="noStrike" err="1">
                <a:solidFill>
                  <a:srgbClr val="000000"/>
                </a:solidFill>
                <a:effectLst/>
                <a:latin typeface="Inter"/>
              </a:rPr>
              <a:t>a-Si:H</a:t>
            </a:r>
            <a:r>
              <a:rPr lang="pl-PL" b="0" i="0" u="none" strike="noStrike">
                <a:solidFill>
                  <a:srgbClr val="000000"/>
                </a:solidFill>
                <a:effectLst/>
                <a:latin typeface="Inter"/>
              </a:rPr>
              <a:t>) z zawartością 8-12% atomów wodoru.</a:t>
            </a:r>
          </a:p>
          <a:p>
            <a:pPr algn="l">
              <a:buFont typeface="Arial" panose="020B0604020202020204" pitchFamily="34" charset="0"/>
              <a:buChar char="•"/>
            </a:pPr>
            <a:r>
              <a:rPr lang="pl-PL" b="1" i="0" u="none" strike="noStrike">
                <a:solidFill>
                  <a:srgbClr val="000000"/>
                </a:solidFill>
                <a:effectLst/>
                <a:latin typeface="Inter"/>
              </a:rPr>
              <a:t>Proces produkcji:</a:t>
            </a:r>
            <a:r>
              <a:rPr lang="pl-PL" b="0" i="0" u="none" strike="noStrike">
                <a:solidFill>
                  <a:srgbClr val="000000"/>
                </a:solidFill>
                <a:effectLst/>
                <a:latin typeface="Inter"/>
              </a:rPr>
              <a:t> Nakładanie cienkich warstw na szkło, stal nierdzewną lub tworzywa sztuczne. Proces jest szybki, prosty i łatwy do zautomatyzowania.</a:t>
            </a:r>
          </a:p>
          <a:p>
            <a:pPr algn="l">
              <a:buFont typeface="Arial" panose="020B0604020202020204" pitchFamily="34" charset="0"/>
              <a:buChar char="•"/>
            </a:pPr>
            <a:r>
              <a:rPr lang="pl-PL" b="0" i="0" u="none" strike="noStrike">
                <a:solidFill>
                  <a:srgbClr val="000000"/>
                </a:solidFill>
                <a:effectLst/>
                <a:latin typeface="Inter"/>
              </a:rPr>
              <a:t>Początkowa sprawność ogniw z krzemu amorficznego wynosi około 5%, co jest wynikiem działania promieniowania słonecznego.</a:t>
            </a:r>
          </a:p>
          <a:p>
            <a:pPr algn="l">
              <a:buFont typeface="Arial" panose="020B0604020202020204" pitchFamily="34" charset="0"/>
              <a:buChar char="•"/>
            </a:pPr>
            <a:r>
              <a:rPr lang="pl-PL" b="0" i="0" u="none" strike="noStrike">
                <a:solidFill>
                  <a:srgbClr val="000000"/>
                </a:solidFill>
                <a:effectLst/>
                <a:latin typeface="Inter"/>
              </a:rPr>
              <a:t>Wprowadzenie konstrukcji </a:t>
            </a:r>
            <a:r>
              <a:rPr lang="pl-PL" b="0" i="0" u="none" strike="noStrike" err="1">
                <a:solidFill>
                  <a:srgbClr val="000000"/>
                </a:solidFill>
                <a:effectLst/>
                <a:latin typeface="Inter"/>
              </a:rPr>
              <a:t>wielozłączowych</a:t>
            </a:r>
            <a:r>
              <a:rPr lang="pl-PL" b="0" i="0" u="none" strike="noStrike">
                <a:solidFill>
                  <a:srgbClr val="000000"/>
                </a:solidFill>
                <a:effectLst/>
                <a:latin typeface="Inter"/>
              </a:rPr>
              <a:t> pozwala na zwiększenie sprawności do poziomu około 11%.</a:t>
            </a:r>
            <a:br>
              <a:rPr lang="pl-PL"/>
            </a:b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B86C7057-CDF2-7C28-C0D4-759EF51537C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krzemu amorficznego</a:t>
            </a:r>
          </a:p>
        </p:txBody>
      </p:sp>
      <p:sp>
        <p:nvSpPr>
          <p:cNvPr id="7" name="Rectangle 2">
            <a:extLst>
              <a:ext uri="{FF2B5EF4-FFF2-40B4-BE49-F238E27FC236}">
                <a16:creationId xmlns:a16="http://schemas.microsoft.com/office/drawing/2014/main" id="{8398DD24-D204-FB81-8B83-5C4B4476D34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12351053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1C78D7-90E2-C8F9-AD1A-3CB1427C65B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B663685-DE21-AE34-A7C9-08EFD2A95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54C06E7-1585-155C-DBC4-032BABF98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7A2A69F-2E12-061E-FD8A-A7852DC1B3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53D1B8-FC19-6575-54A9-913C8C2712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0A6394-720F-29EE-18A1-AD73A07C8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5FE31DB-34A8-AACA-21AB-134BEC68127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00453385-4A50-1A27-B6F0-7C2F85D7B259}"/>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0" i="0" u="none" strike="noStrike">
                <a:solidFill>
                  <a:srgbClr val="000000"/>
                </a:solidFill>
                <a:effectLst/>
                <a:latin typeface="Inter"/>
              </a:rPr>
              <a:t>W 2021 roku udział rynku </a:t>
            </a:r>
            <a:r>
              <a:rPr lang="pl-PL" b="0" i="0" u="none" strike="noStrike" err="1">
                <a:solidFill>
                  <a:srgbClr val="000000"/>
                </a:solidFill>
                <a:effectLst/>
                <a:latin typeface="Inter"/>
              </a:rPr>
              <a:t>wielozłączowych</a:t>
            </a:r>
            <a:r>
              <a:rPr lang="pl-PL" b="0" i="0" u="none" strike="noStrike">
                <a:solidFill>
                  <a:srgbClr val="000000"/>
                </a:solidFill>
                <a:effectLst/>
                <a:latin typeface="Inter"/>
              </a:rPr>
              <a:t> ogniw cienkowarstwowych z krzemu amorficznego wyniósł około 17%.</a:t>
            </a:r>
          </a:p>
          <a:p>
            <a:pPr algn="l">
              <a:buFont typeface="Arial" panose="020B0604020202020204" pitchFamily="34" charset="0"/>
              <a:buChar char="•"/>
            </a:pPr>
            <a:r>
              <a:rPr lang="pl-PL" b="0" i="0" u="none" strike="noStrike">
                <a:solidFill>
                  <a:srgbClr val="000000"/>
                </a:solidFill>
                <a:effectLst/>
                <a:latin typeface="Inter"/>
              </a:rPr>
              <a:t>Cienkowarstwowe ogniwa są szczególnie stosowane w dużych systemach dachowych.</a:t>
            </a:r>
          </a:p>
          <a:p>
            <a:pPr algn="l">
              <a:buFont typeface="Arial" panose="020B0604020202020204" pitchFamily="34" charset="0"/>
              <a:buChar char="•"/>
            </a:pPr>
            <a:r>
              <a:rPr lang="pl-PL" b="0" i="0" u="none" strike="noStrike">
                <a:solidFill>
                  <a:srgbClr val="000000"/>
                </a:solidFill>
                <a:effectLst/>
                <a:latin typeface="Inter"/>
              </a:rPr>
              <a:t>Produkcja ogniw z krzemu amorficznego jest mniej energochłonna niż ogniw krystalicznych, co obniża koszty produkcji.</a:t>
            </a:r>
          </a:p>
          <a:p>
            <a:pPr algn="l">
              <a:buFont typeface="Arial" panose="020B0604020202020204" pitchFamily="34" charset="0"/>
              <a:buChar char="•"/>
            </a:pPr>
            <a:r>
              <a:rPr lang="pl-PL" b="0" i="0" u="none" strike="noStrike">
                <a:solidFill>
                  <a:srgbClr val="000000"/>
                </a:solidFill>
                <a:effectLst/>
                <a:latin typeface="Inter"/>
              </a:rPr>
              <a:t>Dzięki tym właściwościom, ogniwa te stają się bardziej konkurencyjne cenowo na rynku.</a:t>
            </a:r>
            <a:br>
              <a:rPr lang="pl-PL"/>
            </a:b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411A3F0B-6AB5-81AC-64BD-8587A5190F8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krzemu amorficznego</a:t>
            </a:r>
          </a:p>
        </p:txBody>
      </p:sp>
      <p:sp>
        <p:nvSpPr>
          <p:cNvPr id="7" name="Rectangle 2">
            <a:extLst>
              <a:ext uri="{FF2B5EF4-FFF2-40B4-BE49-F238E27FC236}">
                <a16:creationId xmlns:a16="http://schemas.microsoft.com/office/drawing/2014/main" id="{FE17509E-C240-9A2E-67DE-CDDC9D5BC8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843506590"/>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6068D6-2C45-3C24-A0FE-3EB0FDD3A28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028304B-DCD3-A7CC-C471-45CA006D3F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10D6890-C84F-221F-34BA-9F94E8F3CC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0E61FB1-89AA-31F5-7381-58D5933B0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8CEA552-F087-EC43-F0D5-0851AC7F1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E9D3628-66E5-D7BD-C3BC-45D22351E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55E046F-D09D-E1A0-E053-D32E667ED98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graphicFrame>
        <p:nvGraphicFramePr>
          <p:cNvPr id="4" name="Symbol zastępczy zawartości 3">
            <a:extLst>
              <a:ext uri="{FF2B5EF4-FFF2-40B4-BE49-F238E27FC236}">
                <a16:creationId xmlns:a16="http://schemas.microsoft.com/office/drawing/2014/main" id="{84D93016-2CE0-3FE6-9F0D-F6554EDFCC01}"/>
              </a:ext>
            </a:extLst>
          </p:cNvPr>
          <p:cNvGraphicFramePr>
            <a:graphicFrameLocks noGrp="1"/>
          </p:cNvGraphicFramePr>
          <p:nvPr>
            <p:ph idx="1"/>
            <p:extLst>
              <p:ext uri="{D42A27DB-BD31-4B8C-83A1-F6EECF244321}">
                <p14:modId xmlns:p14="http://schemas.microsoft.com/office/powerpoint/2010/main" val="3857239453"/>
              </p:ext>
            </p:extLst>
          </p:nvPr>
        </p:nvGraphicFramePr>
        <p:xfrm>
          <a:off x="1539067" y="1642996"/>
          <a:ext cx="9113862" cy="5169440"/>
        </p:xfrm>
        <a:graphic>
          <a:graphicData uri="http://schemas.openxmlformats.org/drawingml/2006/table">
            <a:tbl>
              <a:tblPr>
                <a:tableStyleId>{D113A9D2-9D6B-4929-AA2D-F23B5EE8CBE7}</a:tableStyleId>
              </a:tblPr>
              <a:tblGrid>
                <a:gridCol w="4556931">
                  <a:extLst>
                    <a:ext uri="{9D8B030D-6E8A-4147-A177-3AD203B41FA5}">
                      <a16:colId xmlns:a16="http://schemas.microsoft.com/office/drawing/2014/main" val="94548466"/>
                    </a:ext>
                  </a:extLst>
                </a:gridCol>
                <a:gridCol w="4556931">
                  <a:extLst>
                    <a:ext uri="{9D8B030D-6E8A-4147-A177-3AD203B41FA5}">
                      <a16:colId xmlns:a16="http://schemas.microsoft.com/office/drawing/2014/main" val="1173443342"/>
                    </a:ext>
                  </a:extLst>
                </a:gridCol>
              </a:tblGrid>
              <a:tr h="317004">
                <a:tc>
                  <a:txBody>
                    <a:bodyPr/>
                    <a:lstStyle/>
                    <a:p>
                      <a:r>
                        <a:rPr lang="pl-PL" sz="1600" b="1">
                          <a:effectLst/>
                        </a:rPr>
                        <a:t>Parametr</a:t>
                      </a:r>
                      <a:endParaRPr lang="pl-PL" sz="1600">
                        <a:effectLst/>
                      </a:endParaRP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b="1">
                          <a:effectLst/>
                        </a:rPr>
                        <a:t>Wartość</a:t>
                      </a:r>
                      <a:endParaRPr lang="pl-PL" sz="1600">
                        <a:effectLst/>
                      </a:endParaRP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470907"/>
                  </a:ext>
                </a:extLst>
              </a:tr>
              <a:tr h="317004">
                <a:tc>
                  <a:txBody>
                    <a:bodyPr/>
                    <a:lstStyle/>
                    <a:p>
                      <a:r>
                        <a:rPr lang="pl-PL" sz="1600">
                          <a:effectLst/>
                        </a:rPr>
                        <a:t>Moc znamionowa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&gt; 100 W</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169556"/>
                  </a:ext>
                </a:extLst>
              </a:tr>
              <a:tr h="317004">
                <a:tc>
                  <a:txBody>
                    <a:bodyPr/>
                    <a:lstStyle/>
                    <a:p>
                      <a:r>
                        <a:rPr lang="pl-PL" sz="1600">
                          <a:effectLst/>
                        </a:rPr>
                        <a:t>Napięcie znamionowe</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17.5V</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48120"/>
                  </a:ext>
                </a:extLst>
              </a:tr>
              <a:tr h="317004">
                <a:tc>
                  <a:txBody>
                    <a:bodyPr/>
                    <a:lstStyle/>
                    <a:p>
                      <a:r>
                        <a:rPr lang="pl-PL" sz="1600">
                          <a:effectLst/>
                        </a:rPr>
                        <a:t>Prąd znamionowy</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5.71A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1732324"/>
                  </a:ext>
                </a:extLst>
              </a:tr>
              <a:tr h="317004">
                <a:tc>
                  <a:txBody>
                    <a:bodyPr/>
                    <a:lstStyle/>
                    <a:p>
                      <a:r>
                        <a:rPr lang="pl-PL" sz="1600">
                          <a:effectLst/>
                        </a:rPr>
                        <a:t>Napięcie bez obciążenia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23,8 V</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3318109"/>
                  </a:ext>
                </a:extLst>
              </a:tr>
              <a:tr h="317004">
                <a:tc>
                  <a:txBody>
                    <a:bodyPr/>
                    <a:lstStyle/>
                    <a:p>
                      <a:r>
                        <a:rPr lang="pl-PL" sz="1600">
                          <a:effectLst/>
                        </a:rPr>
                        <a:t>Prąd zwarcia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6,79 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2400290"/>
                  </a:ext>
                </a:extLst>
              </a:tr>
              <a:tr h="317004">
                <a:tc>
                  <a:txBody>
                    <a:bodyPr/>
                    <a:lstStyle/>
                    <a:p>
                      <a:r>
                        <a:rPr lang="pl-PL" sz="1600">
                          <a:effectLst/>
                        </a:rPr>
                        <a:t>Napięcie systemu</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1000 V DC</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2653755"/>
                  </a:ext>
                </a:extLst>
              </a:tr>
              <a:tr h="317004">
                <a:tc>
                  <a:txBody>
                    <a:bodyPr/>
                    <a:lstStyle/>
                    <a:p>
                      <a:r>
                        <a:rPr lang="pl-PL" sz="1600">
                          <a:effectLst/>
                        </a:rPr>
                        <a:t>Maksymalny prąd obwodu</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15 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8599904"/>
                  </a:ext>
                </a:extLst>
              </a:tr>
              <a:tr h="317004">
                <a:tc>
                  <a:txBody>
                    <a:bodyPr/>
                    <a:lstStyle/>
                    <a:p>
                      <a:r>
                        <a:rPr lang="pl-PL" sz="1600">
                          <a:effectLst/>
                        </a:rPr>
                        <a:t>Temperatura pracy modułu</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-40 ... +85 °C</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655806"/>
                  </a:ext>
                </a:extLst>
              </a:tr>
              <a:tr h="317004">
                <a:tc>
                  <a:txBody>
                    <a:bodyPr/>
                    <a:lstStyle/>
                    <a:p>
                      <a:r>
                        <a:rPr lang="pl-PL" sz="1600">
                          <a:effectLst/>
                        </a:rPr>
                        <a:t>Waga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18 kg</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622399"/>
                  </a:ext>
                </a:extLst>
              </a:tr>
              <a:tr h="317004">
                <a:tc>
                  <a:txBody>
                    <a:bodyPr/>
                    <a:lstStyle/>
                    <a:p>
                      <a:r>
                        <a:rPr lang="pl-PL" sz="1600">
                          <a:effectLst/>
                        </a:rPr>
                        <a:t>Wymiary</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1108 x 1308 x 50 mm</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82308046"/>
                  </a:ext>
                </a:extLst>
              </a:tr>
              <a:tr h="317004">
                <a:tc>
                  <a:txBody>
                    <a:bodyPr/>
                    <a:lstStyle/>
                    <a:p>
                      <a:r>
                        <a:rPr lang="pl-PL" sz="1600">
                          <a:effectLst/>
                        </a:rPr>
                        <a:t>Obciążenie max.</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245 kg/m²</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7250409"/>
                  </a:ext>
                </a:extLst>
              </a:tr>
              <a:tr h="317004">
                <a:tc>
                  <a:txBody>
                    <a:bodyPr/>
                    <a:lstStyle/>
                    <a:p>
                      <a:r>
                        <a:rPr lang="pl-PL" sz="1600">
                          <a:effectLst/>
                        </a:rPr>
                        <a:t>Sprawność</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6,9%</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9614041"/>
                  </a:ext>
                </a:extLst>
              </a:tr>
              <a:tr h="317004">
                <a:tc>
                  <a:txBody>
                    <a:bodyPr/>
                    <a:lstStyle/>
                    <a:p>
                      <a:r>
                        <a:rPr lang="pl-PL" sz="1600">
                          <a:effectLst/>
                        </a:rPr>
                        <a:t>Certyfikaty</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IEC 61215; II klasa ochrony</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8697871"/>
                  </a:ext>
                </a:extLst>
              </a:tr>
              <a:tr h="317004">
                <a:tc>
                  <a:txBody>
                    <a:bodyPr/>
                    <a:lstStyle/>
                    <a:p>
                      <a:r>
                        <a:rPr lang="pl-PL" sz="1600">
                          <a:effectLst/>
                        </a:rPr>
                        <a:t>Gwarancja</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5 lat</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6899577"/>
                  </a:ext>
                </a:extLst>
              </a:tr>
              <a:tr h="317004">
                <a:tc>
                  <a:txBody>
                    <a:bodyPr/>
                    <a:lstStyle/>
                    <a:p>
                      <a:r>
                        <a:rPr lang="pl-PL" sz="1600">
                          <a:effectLst/>
                        </a:rPr>
                        <a:t>Gwarancja wydajności</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600">
                          <a:effectLst/>
                        </a:rPr>
                        <a:t>25 lat (min. 80% mocy znamionowej)</a:t>
                      </a:r>
                    </a:p>
                  </a:txBody>
                  <a:tcPr marL="79251" marR="79251" marT="39625" marB="39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1327782"/>
                  </a:ext>
                </a:extLst>
              </a:tr>
            </a:tbl>
          </a:graphicData>
        </a:graphic>
      </p:graphicFrame>
      <p:sp>
        <p:nvSpPr>
          <p:cNvPr id="6" name="Tytuł 1">
            <a:extLst>
              <a:ext uri="{FF2B5EF4-FFF2-40B4-BE49-F238E27FC236}">
                <a16:creationId xmlns:a16="http://schemas.microsoft.com/office/drawing/2014/main" id="{6FA927E8-2506-27BC-8DDC-E1E8281557F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krzemu amorficznego</a:t>
            </a:r>
          </a:p>
        </p:txBody>
      </p:sp>
      <p:sp>
        <p:nvSpPr>
          <p:cNvPr id="7" name="Rectangle 2">
            <a:extLst>
              <a:ext uri="{FF2B5EF4-FFF2-40B4-BE49-F238E27FC236}">
                <a16:creationId xmlns:a16="http://schemas.microsoft.com/office/drawing/2014/main" id="{0BCC1723-C1BD-FAC3-71FB-D442BF9C363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837880159"/>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FCABD6-7251-AD9F-085B-3AF1D0E92D1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22FA7F4-72E4-B13F-EB31-97E88B68AC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F8F8CE3-E335-44C0-CFD1-C8FA99D0C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B536B73-0B2E-B0D5-9298-98F4911ED9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185AEB-0D12-3FCD-5D68-9A2339E436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FFCA5B-45CB-EC08-5E17-1242DDBEA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765D8EA-957D-4F3A-751D-37F9982B212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78100E4-E163-A4C7-E1A0-6C66061E255F}"/>
              </a:ext>
            </a:extLst>
          </p:cNvPr>
          <p:cNvSpPr>
            <a:spLocks noGrp="1"/>
          </p:cNvSpPr>
          <p:nvPr>
            <p:ph idx="1"/>
          </p:nvPr>
        </p:nvSpPr>
        <p:spPr>
          <a:xfrm>
            <a:off x="441598" y="1754372"/>
            <a:ext cx="11291052" cy="5071615"/>
          </a:xfrm>
        </p:spPr>
        <p:txBody>
          <a:bodyPr anchor="ctr">
            <a:noAutofit/>
          </a:bodyPr>
          <a:lstStyle/>
          <a:p>
            <a:pPr marL="231775" indent="-231775" algn="l">
              <a:lnSpc>
                <a:spcPct val="150000"/>
              </a:lnSpc>
              <a:buNone/>
            </a:pPr>
            <a:r>
              <a:rPr lang="pl-PL" b="0" i="0" u="none" strike="noStrike">
                <a:solidFill>
                  <a:srgbClr val="000000"/>
                </a:solidFill>
                <a:effectLst/>
                <a:latin typeface="Inter"/>
              </a:rPr>
              <a:t>Organiczne ogniwa fotowoltaiczne (PV) składają się z warstw stałych materiałów organicznych lub ich mieszanin. Wykorzystują pigmenty organiczne i polimery półprzewodnikowe jako donorów i akceptorów elektronów, co pozwala na konwersję energii słonecznej na energię elektryczną.</a:t>
            </a:r>
          </a:p>
        </p:txBody>
      </p:sp>
      <p:sp>
        <p:nvSpPr>
          <p:cNvPr id="6" name="Tytuł 1">
            <a:extLst>
              <a:ext uri="{FF2B5EF4-FFF2-40B4-BE49-F238E27FC236}">
                <a16:creationId xmlns:a16="http://schemas.microsoft.com/office/drawing/2014/main" id="{DDC12307-82DA-C74A-705D-99E7DD86893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materiałów organicznych</a:t>
            </a:r>
          </a:p>
        </p:txBody>
      </p:sp>
      <p:sp>
        <p:nvSpPr>
          <p:cNvPr id="7" name="Rectangle 2">
            <a:extLst>
              <a:ext uri="{FF2B5EF4-FFF2-40B4-BE49-F238E27FC236}">
                <a16:creationId xmlns:a16="http://schemas.microsoft.com/office/drawing/2014/main" id="{809D7D7D-D61B-C830-F3F5-E6390E7032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60966484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FDFC1A-C8AE-67CA-145E-793C3C55B0A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736D213-689C-6505-42F2-9D6EBD155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C41C913-21A8-2AFB-D463-E3C5A6E6F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257CC3D-8C06-A9A8-80A2-7353B7F5D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0188FD3-CC4D-A756-E94F-3E407CD9A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33E50B6-2D6A-32CB-9079-59030E7CF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5B7DCE0-FF99-6F84-1DF4-89FCCC20C1E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DC493ECB-7EF3-C708-55F7-F67D064637A8}"/>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Struktura:</a:t>
            </a:r>
            <a:r>
              <a:rPr lang="pl-PL" b="0" i="0" u="none" strike="noStrike">
                <a:solidFill>
                  <a:srgbClr val="000000"/>
                </a:solidFill>
                <a:effectLst/>
                <a:latin typeface="Inter"/>
              </a:rPr>
              <a:t> Ogniwa budowane są w formie </a:t>
            </a:r>
            <a:r>
              <a:rPr lang="pl-PL" b="0" i="0" u="none" strike="noStrike" err="1">
                <a:solidFill>
                  <a:srgbClr val="000000"/>
                </a:solidFill>
                <a:effectLst/>
                <a:latin typeface="Inter"/>
              </a:rPr>
              <a:t>heterozłącza</a:t>
            </a:r>
            <a:r>
              <a:rPr lang="pl-PL" b="0" i="0" u="none" strike="noStrike">
                <a:solidFill>
                  <a:srgbClr val="000000"/>
                </a:solidFill>
                <a:effectLst/>
                <a:latin typeface="Inter"/>
              </a:rPr>
              <a:t> donorowo-akceptorowego, co tworzy silne pole elektryczne, umożliwiające rozdział nośników ładunku.</a:t>
            </a:r>
          </a:p>
          <a:p>
            <a:pPr algn="l">
              <a:buFont typeface="Arial" panose="020B0604020202020204" pitchFamily="34" charset="0"/>
              <a:buChar char="•"/>
            </a:pPr>
            <a:r>
              <a:rPr lang="pl-PL" b="1" i="0" u="none" strike="noStrike">
                <a:solidFill>
                  <a:srgbClr val="000000"/>
                </a:solidFill>
                <a:effectLst/>
                <a:latin typeface="Inter"/>
              </a:rPr>
              <a:t>Mechanizmy:</a:t>
            </a:r>
            <a:r>
              <a:rPr lang="pl-PL" b="0" i="0" u="none" strike="noStrike">
                <a:solidFill>
                  <a:srgbClr val="000000"/>
                </a:solidFill>
                <a:effectLst/>
                <a:latin typeface="Inter"/>
              </a:rPr>
              <a:t> Ruchliwość nośników w półprzewodnikach organicznych jest mniejsza w porównaniu do nieorganicznych, co wpływa na ich sprawność.</a:t>
            </a:r>
          </a:p>
          <a:p>
            <a:pPr algn="l">
              <a:buFont typeface="Arial" panose="020B0604020202020204" pitchFamily="34" charset="0"/>
              <a:buChar char="•"/>
            </a:pPr>
            <a:r>
              <a:rPr lang="pl-PL" b="1" i="0" u="none" strike="noStrike">
                <a:solidFill>
                  <a:srgbClr val="000000"/>
                </a:solidFill>
                <a:effectLst/>
                <a:latin typeface="Inter"/>
              </a:rPr>
              <a:t>Sprawność:</a:t>
            </a:r>
            <a:r>
              <a:rPr lang="pl-PL" b="0" i="0" u="none" strike="noStrike">
                <a:solidFill>
                  <a:srgbClr val="000000"/>
                </a:solidFill>
                <a:effectLst/>
                <a:latin typeface="Inter"/>
              </a:rPr>
              <a:t> Ogniwa organiczne osiągają sprawność na poziomie około 12%, co jest niższe niż w przypadku ogniw krzemowych (około 21%).</a:t>
            </a:r>
          </a:p>
          <a:p>
            <a:pPr algn="l">
              <a:buFont typeface="Arial" panose="020B0604020202020204" pitchFamily="34" charset="0"/>
              <a:buChar char="•"/>
            </a:pPr>
            <a:r>
              <a:rPr lang="pl-PL" b="1" i="0" u="none" strike="noStrike">
                <a:solidFill>
                  <a:srgbClr val="000000"/>
                </a:solidFill>
                <a:effectLst/>
                <a:latin typeface="Inter"/>
              </a:rPr>
              <a:t>Innowacje:</a:t>
            </a:r>
            <a:r>
              <a:rPr lang="pl-PL" b="0" i="0" u="none" strike="noStrike">
                <a:solidFill>
                  <a:srgbClr val="000000"/>
                </a:solidFill>
                <a:effectLst/>
                <a:latin typeface="Inter"/>
              </a:rPr>
              <a:t> Wykorzystanie blendy materiałów i </a:t>
            </a:r>
            <a:r>
              <a:rPr lang="pl-PL" b="0" i="0" u="none" strike="noStrike" err="1">
                <a:solidFill>
                  <a:srgbClr val="000000"/>
                </a:solidFill>
                <a:effectLst/>
                <a:latin typeface="Inter"/>
              </a:rPr>
              <a:t>heterozłączy</a:t>
            </a:r>
            <a:r>
              <a:rPr lang="pl-PL" b="0" i="0" u="none" strike="noStrike">
                <a:solidFill>
                  <a:srgbClr val="000000"/>
                </a:solidFill>
                <a:effectLst/>
                <a:latin typeface="Inter"/>
              </a:rPr>
              <a:t> polimerowych z </a:t>
            </a:r>
            <a:r>
              <a:rPr lang="pl-PL" b="0" i="0" u="none" strike="noStrike" err="1">
                <a:solidFill>
                  <a:srgbClr val="000000"/>
                </a:solidFill>
                <a:effectLst/>
                <a:latin typeface="Inter"/>
              </a:rPr>
              <a:t>nanokryształami</a:t>
            </a:r>
            <a:r>
              <a:rPr lang="pl-PL" b="0" i="0" u="none" strike="noStrike">
                <a:solidFill>
                  <a:srgbClr val="000000"/>
                </a:solidFill>
                <a:effectLst/>
                <a:latin typeface="Inter"/>
              </a:rPr>
              <a:t> zwiększa wydajność do około 10%.</a:t>
            </a:r>
          </a:p>
          <a:p>
            <a:pPr marL="0" indent="0" algn="l">
              <a:buNone/>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AC048CA3-1118-97D2-BD5C-8E8982AD78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materiałów organicznych</a:t>
            </a:r>
          </a:p>
        </p:txBody>
      </p:sp>
      <p:sp>
        <p:nvSpPr>
          <p:cNvPr id="7" name="Rectangle 2">
            <a:extLst>
              <a:ext uri="{FF2B5EF4-FFF2-40B4-BE49-F238E27FC236}">
                <a16:creationId xmlns:a16="http://schemas.microsoft.com/office/drawing/2014/main" id="{E4DE45E6-F9AB-D4E7-46AA-E27F65587BD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29345240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0D33D3-6C29-FC62-03A0-C443481BE91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0F97278-4EBA-7E35-531F-A290E6C6C3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06FEC53-4D79-380C-991C-27CF70070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D75CBAF-5A18-3B00-FC07-630D77B39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B47BB95-12DE-A0E7-B5FA-1A9F50324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6CAAB3D-726F-3664-EDBF-4AD5A0D99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BFEA5E1-9A88-C0C1-693D-389006C340B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21F8DD21-C3E9-B788-A5D1-7BEA478E1366}"/>
              </a:ext>
            </a:extLst>
          </p:cNvPr>
          <p:cNvSpPr>
            <a:spLocks noGrp="1"/>
          </p:cNvSpPr>
          <p:nvPr>
            <p:ph idx="1"/>
          </p:nvPr>
        </p:nvSpPr>
        <p:spPr>
          <a:xfrm>
            <a:off x="441598" y="1754372"/>
            <a:ext cx="11291052" cy="5071615"/>
          </a:xfrm>
        </p:spPr>
        <p:txBody>
          <a:bodyPr anchor="ctr">
            <a:noAutofit/>
          </a:bodyPr>
          <a:lstStyle/>
          <a:p>
            <a:pPr algn="l">
              <a:buNone/>
            </a:pPr>
            <a:r>
              <a:rPr lang="pl-PL" b="1" i="0" u="none" strike="noStrike">
                <a:solidFill>
                  <a:srgbClr val="000000"/>
                </a:solidFill>
                <a:effectLst/>
                <a:latin typeface="Inter"/>
              </a:rPr>
              <a:t>Budowa na podłożu polimerowym</a:t>
            </a:r>
          </a:p>
          <a:p>
            <a:pPr marL="0" indent="0" algn="l">
              <a:buNone/>
            </a:pPr>
            <a:r>
              <a:rPr lang="pl-PL" b="0" i="0" u="none" strike="noStrike">
                <a:solidFill>
                  <a:srgbClr val="000000"/>
                </a:solidFill>
                <a:effectLst/>
                <a:latin typeface="Inter"/>
              </a:rPr>
              <a:t>Ogniwa elastyczne składają się z pięciu warstw, w tym amorficznego krzemu i domieszkowanego krzemu, z przezroczystą folią ze stali nierdzewnej jako elektrodą ujemną.</a:t>
            </a:r>
          </a:p>
          <a:p>
            <a:pPr marL="0" indent="0" algn="l">
              <a:buNone/>
            </a:pPr>
            <a:endParaRPr lang="pl-PL" b="1" i="0" u="none" strike="noStrike">
              <a:solidFill>
                <a:srgbClr val="000000"/>
              </a:solidFill>
              <a:effectLst/>
              <a:latin typeface="Inter"/>
            </a:endParaRPr>
          </a:p>
          <a:p>
            <a:pPr marL="0" indent="0" algn="l">
              <a:buNone/>
            </a:pPr>
            <a:r>
              <a:rPr lang="pl-PL" b="1" i="0" u="none" strike="noStrike">
                <a:solidFill>
                  <a:srgbClr val="000000"/>
                </a:solidFill>
                <a:effectLst/>
                <a:latin typeface="Inter"/>
              </a:rPr>
              <a:t>Zalety:</a:t>
            </a:r>
            <a:r>
              <a:rPr lang="pl-PL" b="0" i="0" u="none" strike="noStrike">
                <a:solidFill>
                  <a:srgbClr val="000000"/>
                </a:solidFill>
                <a:effectLst/>
                <a:latin typeface="Inter"/>
              </a:rPr>
              <a:t> Wysoka trwałość, możliwość absorpcji promieniowania rozproszonego, a także wyższa wydajność przy niskim natężeniu światła.</a:t>
            </a:r>
          </a:p>
        </p:txBody>
      </p:sp>
      <p:sp>
        <p:nvSpPr>
          <p:cNvPr id="6" name="Tytuł 1">
            <a:extLst>
              <a:ext uri="{FF2B5EF4-FFF2-40B4-BE49-F238E27FC236}">
                <a16:creationId xmlns:a16="http://schemas.microsoft.com/office/drawing/2014/main" id="{873E4C88-D170-B921-3148-F83F2C0115B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materiałów organicznych</a:t>
            </a:r>
          </a:p>
        </p:txBody>
      </p:sp>
      <p:sp>
        <p:nvSpPr>
          <p:cNvPr id="7" name="Rectangle 2">
            <a:extLst>
              <a:ext uri="{FF2B5EF4-FFF2-40B4-BE49-F238E27FC236}">
                <a16:creationId xmlns:a16="http://schemas.microsoft.com/office/drawing/2014/main" id="{24673357-5B9B-C0AA-DBA1-F0F3FB515E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745369134"/>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6F6F09-501B-5073-D80B-75364B02A0A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B207338-7FC0-E60F-8D2B-E348A92E0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89303D0-86EF-7C9D-0F0E-81F7013C4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C35177F-D3C6-7F9E-1B6D-3E2B9045C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734285-DE03-E332-C1E1-BF8CF8D04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D1ACED7-0C12-A69E-D9E0-B7176D026D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6C05349-7D54-6DCC-AFEA-561A860113B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1D405882-13E6-5C4A-A70B-DC05E169C96E}"/>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Produkcja:</a:t>
            </a:r>
            <a:r>
              <a:rPr lang="pl-PL" b="0" i="0" u="none" strike="noStrike">
                <a:solidFill>
                  <a:srgbClr val="000000"/>
                </a:solidFill>
                <a:effectLst/>
                <a:latin typeface="Inter"/>
              </a:rPr>
              <a:t> Możliwość masowej produkcji poprzez nanoszenie warstw półprzewodzących w formie nadruku, co obniża koszty.</a:t>
            </a:r>
          </a:p>
          <a:p>
            <a:pPr algn="l">
              <a:buFont typeface="Arial" panose="020B0604020202020204" pitchFamily="34" charset="0"/>
              <a:buChar char="•"/>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Montaż:</a:t>
            </a:r>
            <a:r>
              <a:rPr lang="pl-PL" b="0" i="0" u="none" strike="noStrike">
                <a:solidFill>
                  <a:srgbClr val="000000"/>
                </a:solidFill>
                <a:effectLst/>
                <a:latin typeface="Inter"/>
              </a:rPr>
              <a:t> Elastyczne ogniwa mogą być instalowane na dachach płaskich, zapewniając ochronę budynków i konwersję energii słonecznej. Wymagają odpowiedniego zabezpieczenia przed wiatrem i śniegiem.</a:t>
            </a:r>
          </a:p>
        </p:txBody>
      </p:sp>
      <p:sp>
        <p:nvSpPr>
          <p:cNvPr id="6" name="Tytuł 1">
            <a:extLst>
              <a:ext uri="{FF2B5EF4-FFF2-40B4-BE49-F238E27FC236}">
                <a16:creationId xmlns:a16="http://schemas.microsoft.com/office/drawing/2014/main" id="{A177D61D-39AB-459F-FCBD-E53D926200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III generacji </a:t>
            </a:r>
          </a:p>
          <a:p>
            <a:r>
              <a:rPr lang="pl-PL" sz="3600">
                <a:solidFill>
                  <a:srgbClr val="FFFFFF"/>
                </a:solidFill>
              </a:rPr>
              <a:t>Ogniwa z materiałów organicznych</a:t>
            </a:r>
          </a:p>
        </p:txBody>
      </p:sp>
      <p:sp>
        <p:nvSpPr>
          <p:cNvPr id="7" name="Rectangle 2">
            <a:extLst>
              <a:ext uri="{FF2B5EF4-FFF2-40B4-BE49-F238E27FC236}">
                <a16:creationId xmlns:a16="http://schemas.microsoft.com/office/drawing/2014/main" id="{36B29044-CD2F-AD18-33F0-7DEB0AD9EA1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8252899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F37F60-D8C3-B802-1FDA-814BCEE1841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9700D20-73FD-C09B-9DFB-D72570DB3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4FB5D0E-6C0B-96C0-DD92-59754DB7E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B5116EA-C9E6-33E7-8849-31CE13D7F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B86CA2-1B56-AE21-04CF-48B41A46A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A82C66-B53D-83D4-1A4A-35ED4B655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386D70C-67F8-840E-81AB-619BACFE5AD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03A56F2D-3C9E-F737-6F60-83522FF3708F}"/>
              </a:ext>
            </a:extLst>
          </p:cNvPr>
          <p:cNvSpPr>
            <a:spLocks noGrp="1"/>
          </p:cNvSpPr>
          <p:nvPr>
            <p:ph idx="1"/>
          </p:nvPr>
        </p:nvSpPr>
        <p:spPr>
          <a:xfrm>
            <a:off x="441598" y="1754372"/>
            <a:ext cx="11291052" cy="5071615"/>
          </a:xfrm>
        </p:spPr>
        <p:txBody>
          <a:bodyPr anchor="ctr">
            <a:noAutofit/>
          </a:bodyPr>
          <a:lstStyle/>
          <a:p>
            <a:pPr marL="179388" indent="-179388" algn="l">
              <a:lnSpc>
                <a:spcPct val="150000"/>
              </a:lnSpc>
              <a:buNone/>
            </a:pPr>
            <a:r>
              <a:rPr lang="pl-PL" b="0" i="0" u="none" strike="noStrike">
                <a:solidFill>
                  <a:srgbClr val="000000"/>
                </a:solidFill>
                <a:effectLst/>
                <a:latin typeface="Inter"/>
              </a:rPr>
              <a:t>Organiczne ogniwa fotowoltaiczne (OPV) to nowoczesne urządzenia IV generacji, które wykorzystują materiały organiczne do absorpcji promieniowania słonecznego i transportu ładunków. Charakteryzują się elastycznością i niską wagą, co czyni je idealnym rozwiązaniem dla różnych zastosowań, w tym w trudnych lokalizacjach, takich jak namioty czy zadaszenia.</a:t>
            </a:r>
          </a:p>
        </p:txBody>
      </p:sp>
      <p:sp>
        <p:nvSpPr>
          <p:cNvPr id="6" name="Tytuł 1">
            <a:extLst>
              <a:ext uri="{FF2B5EF4-FFF2-40B4-BE49-F238E27FC236}">
                <a16:creationId xmlns:a16="http://schemas.microsoft.com/office/drawing/2014/main" id="{ACF08355-A9A8-6C0C-0197-11CCDAEBC57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OPV</a:t>
            </a:r>
          </a:p>
        </p:txBody>
      </p:sp>
      <p:sp>
        <p:nvSpPr>
          <p:cNvPr id="7" name="Rectangle 2">
            <a:extLst>
              <a:ext uri="{FF2B5EF4-FFF2-40B4-BE49-F238E27FC236}">
                <a16:creationId xmlns:a16="http://schemas.microsoft.com/office/drawing/2014/main" id="{91940B4D-470A-5AC6-C585-D0B5EEC0866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23048816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B360E3-560F-FC5B-4D34-C18900730EB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DB09067-2F65-BC58-5C43-1818A71BC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F1AD93C-C27A-707B-3DBF-64E254BEF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DA82095-CA93-00AB-09C9-E2590CE60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8F7E17-BA5C-7521-9C74-368F79017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48561A-9EFE-CA07-AABF-02E4C6007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A0E5DD0-022E-1DE4-EBDB-1BA5BBB9AB3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FF4BCAF4-1D7D-C77E-DE2D-2FF9AC536795}"/>
              </a:ext>
            </a:extLst>
          </p:cNvPr>
          <p:cNvSpPr>
            <a:spLocks noGrp="1"/>
          </p:cNvSpPr>
          <p:nvPr>
            <p:ph idx="1"/>
          </p:nvPr>
        </p:nvSpPr>
        <p:spPr>
          <a:xfrm>
            <a:off x="441598" y="1754372"/>
            <a:ext cx="11291052" cy="5071615"/>
          </a:xfrm>
        </p:spPr>
        <p:txBody>
          <a:bodyPr anchor="ctr">
            <a:noAutofit/>
          </a:bodyPr>
          <a:lstStyle/>
          <a:p>
            <a:pPr marL="0" indent="0" algn="l">
              <a:buNone/>
            </a:pPr>
            <a:r>
              <a:rPr lang="pl-PL" b="1" i="0" u="none" strike="noStrike">
                <a:solidFill>
                  <a:srgbClr val="000000"/>
                </a:solidFill>
                <a:effectLst/>
                <a:latin typeface="Inter"/>
              </a:rPr>
              <a:t>Materiały:</a:t>
            </a:r>
            <a:r>
              <a:rPr lang="pl-PL" b="0" i="0" u="none" strike="noStrike">
                <a:solidFill>
                  <a:srgbClr val="000000"/>
                </a:solidFill>
                <a:effectLst/>
                <a:latin typeface="Inter"/>
              </a:rPr>
              <a:t> Ogniwa OPV składają się z polimerów i małych organicznych molekuł, które mają zdolność do absorpcji światła i przewodzenia elektryczności.</a:t>
            </a:r>
          </a:p>
          <a:p>
            <a:pPr marL="0" indent="0" algn="l">
              <a:buNone/>
            </a:pPr>
            <a:r>
              <a:rPr lang="pl-PL" b="1" i="0" u="none" strike="noStrike">
                <a:solidFill>
                  <a:srgbClr val="000000"/>
                </a:solidFill>
                <a:effectLst/>
                <a:latin typeface="Inter"/>
              </a:rPr>
              <a:t>Przykłady materiałów:</a:t>
            </a:r>
            <a:r>
              <a:rPr lang="pl-PL" b="0" i="0" u="none" strike="noStrike">
                <a:solidFill>
                  <a:srgbClr val="000000"/>
                </a:solidFill>
                <a:effectLst/>
                <a:latin typeface="Inter"/>
              </a:rPr>
              <a:t> </a:t>
            </a:r>
            <a:r>
              <a:rPr lang="pl-PL" b="0" i="0" u="none" strike="noStrike" err="1">
                <a:solidFill>
                  <a:srgbClr val="000000"/>
                </a:solidFill>
                <a:effectLst/>
                <a:latin typeface="Inter"/>
              </a:rPr>
              <a:t>Polianilina</a:t>
            </a:r>
            <a:r>
              <a:rPr lang="pl-PL" b="0" i="0" u="none" strike="noStrike">
                <a:solidFill>
                  <a:srgbClr val="000000"/>
                </a:solidFill>
                <a:effectLst/>
                <a:latin typeface="Inter"/>
              </a:rPr>
              <a:t> jest przykładem polimeru przewodzącego, który przewodzi prąd elektryczny po częściowym utlenieniu, co generuje ładunki dodatnie, które są kompensowane przez aniony.</a:t>
            </a:r>
          </a:p>
        </p:txBody>
      </p:sp>
      <p:sp>
        <p:nvSpPr>
          <p:cNvPr id="6" name="Tytuł 1">
            <a:extLst>
              <a:ext uri="{FF2B5EF4-FFF2-40B4-BE49-F238E27FC236}">
                <a16:creationId xmlns:a16="http://schemas.microsoft.com/office/drawing/2014/main" id="{FCEE15B2-3CC5-0E21-1F16-55AA9B4B9AA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OPV</a:t>
            </a:r>
          </a:p>
        </p:txBody>
      </p:sp>
      <p:sp>
        <p:nvSpPr>
          <p:cNvPr id="7" name="Rectangle 2">
            <a:extLst>
              <a:ext uri="{FF2B5EF4-FFF2-40B4-BE49-F238E27FC236}">
                <a16:creationId xmlns:a16="http://schemas.microsoft.com/office/drawing/2014/main" id="{7F222725-B2E5-8855-CD26-0CF7AC7AAE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60318542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50149E-F6CB-3330-0BE9-DE2836B846A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5B9D0FC-BF3F-8E1C-3155-D0F38CC6E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E592CC1-118B-D864-5231-D6B88579F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0FA0E18-4E49-BECA-9472-2A311AA7F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A6EE9FE-53DF-761E-CB32-DF783AC28C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E035DD-FC03-807B-FE1C-520FB1B96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5A7589A-B680-18DA-DDE1-7749CB44E37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4E9D32F9-E27D-0D1A-C07E-B02529888FC0}"/>
              </a:ext>
            </a:extLst>
          </p:cNvPr>
          <p:cNvSpPr>
            <a:spLocks noGrp="1"/>
          </p:cNvSpPr>
          <p:nvPr>
            <p:ph idx="1"/>
          </p:nvPr>
        </p:nvSpPr>
        <p:spPr>
          <a:xfrm>
            <a:off x="441598" y="1754372"/>
            <a:ext cx="11291052" cy="5071615"/>
          </a:xfrm>
        </p:spPr>
        <p:txBody>
          <a:bodyPr anchor="ctr">
            <a:noAutofit/>
          </a:bodyPr>
          <a:lstStyle/>
          <a:p>
            <a:pPr marL="0" indent="0" algn="l">
              <a:buNone/>
            </a:pPr>
            <a:r>
              <a:rPr lang="pl-PL">
                <a:solidFill>
                  <a:srgbClr val="000000"/>
                </a:solidFill>
                <a:latin typeface="Inter"/>
              </a:rPr>
              <a:t>Proces domieszkowania:</a:t>
            </a:r>
          </a:p>
          <a:p>
            <a:pPr marL="0" indent="0" algn="l">
              <a:buNone/>
            </a:pPr>
            <a:r>
              <a:rPr lang="pl-PL" b="0" i="0" u="none" strike="noStrike">
                <a:solidFill>
                  <a:srgbClr val="000000"/>
                </a:solidFill>
                <a:effectLst/>
                <a:latin typeface="Inter"/>
              </a:rPr>
              <a:t>Proces wprowadzenia anionów do struktury polimeru, zwany domieszkowaniem, ma kluczowe znaczenie dla poprawy przewodnictwa elektrycznego.</a:t>
            </a:r>
          </a:p>
          <a:p>
            <a:pPr marL="0" indent="0" algn="l">
              <a:buNone/>
            </a:pPr>
            <a:r>
              <a:rPr lang="pl-PL" b="0" i="0" u="none" strike="noStrike">
                <a:solidFill>
                  <a:srgbClr val="000000"/>
                </a:solidFill>
                <a:effectLst/>
                <a:latin typeface="Inter"/>
              </a:rPr>
              <a:t>Aniony pochodzą zazwyczaj z elektrolitu podstawowego, co pozwala na efektywne przenoszenie ładunków.</a:t>
            </a:r>
          </a:p>
        </p:txBody>
      </p:sp>
      <p:sp>
        <p:nvSpPr>
          <p:cNvPr id="6" name="Tytuł 1">
            <a:extLst>
              <a:ext uri="{FF2B5EF4-FFF2-40B4-BE49-F238E27FC236}">
                <a16:creationId xmlns:a16="http://schemas.microsoft.com/office/drawing/2014/main" id="{80C308D2-F834-C82D-DF4A-D9722881303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OPV</a:t>
            </a:r>
          </a:p>
        </p:txBody>
      </p:sp>
      <p:sp>
        <p:nvSpPr>
          <p:cNvPr id="7" name="Rectangle 2">
            <a:extLst>
              <a:ext uri="{FF2B5EF4-FFF2-40B4-BE49-F238E27FC236}">
                <a16:creationId xmlns:a16="http://schemas.microsoft.com/office/drawing/2014/main" id="{8C3FE365-9BBD-8C83-0A48-310E760D800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18948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5FFD8-5B43-7735-9795-151B0BF29A9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607CAB-6F58-60FF-4868-2751AE41AB70}"/>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E0D408DE-E9A9-3DB3-9664-A9ED904B712D}"/>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Przepływ prądu elektrycznego przez ciało ludzkie może powodować zaburzenia funkcjonowania wielu układów a w szczególności: nerwowego, oddechowego i krwionośnego. Każde takie zaburzenie powoduje zagrożenie dla zdrowia i życia człowieka.</a:t>
            </a:r>
          </a:p>
          <a:p>
            <a:pPr marL="0" indent="0">
              <a:buNone/>
            </a:pPr>
            <a:r>
              <a:rPr lang="pl-PL"/>
              <a:t>Skutki przepływu prądu przez ciało człowieka zależne są od: rodzaju prądu (stały czy przemienny), wartości płynącego prądu, czasu a także drogi przepływy tegoż prądu.</a:t>
            </a:r>
          </a:p>
        </p:txBody>
      </p:sp>
      <p:sp>
        <p:nvSpPr>
          <p:cNvPr id="6" name="Tytuł 1">
            <a:extLst>
              <a:ext uri="{FF2B5EF4-FFF2-40B4-BE49-F238E27FC236}">
                <a16:creationId xmlns:a16="http://schemas.microsoft.com/office/drawing/2014/main" id="{FBD8E279-6379-1F92-D0AF-7FB3E9262DE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Wstęp</a:t>
            </a:r>
          </a:p>
        </p:txBody>
      </p:sp>
      <p:sp>
        <p:nvSpPr>
          <p:cNvPr id="7" name="Rectangle 2">
            <a:extLst>
              <a:ext uri="{FF2B5EF4-FFF2-40B4-BE49-F238E27FC236}">
                <a16:creationId xmlns:a16="http://schemas.microsoft.com/office/drawing/2014/main" id="{EA0F8E8E-18D4-1E50-5778-4AE024D204E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8BD2C74-D55F-87BB-35EE-143D870BCAF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973652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CB1EF8-F123-7ECD-A2D2-B04B9BD6E26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71C060-E2C6-026D-DADC-13AF87485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939437A-314A-B7D5-036E-3FB695AF6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98D7332-C352-DBF0-2602-5252AD905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8029988-5ECC-737B-CD43-22BBDB29CE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22EF721-020E-7128-3B5A-A52838598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652C7E7-7AC4-61AD-DA32-9434D8CA0CB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3D579A27-D125-E1AD-5B77-2E95D8EFDE37}"/>
              </a:ext>
            </a:extLst>
          </p:cNvPr>
          <p:cNvSpPr>
            <a:spLocks noGrp="1"/>
          </p:cNvSpPr>
          <p:nvPr>
            <p:ph idx="1"/>
          </p:nvPr>
        </p:nvSpPr>
        <p:spPr>
          <a:xfrm>
            <a:off x="441598" y="1754372"/>
            <a:ext cx="11291052" cy="5071615"/>
          </a:xfrm>
        </p:spPr>
        <p:txBody>
          <a:bodyPr anchor="ctr">
            <a:noAutofit/>
          </a:bodyPr>
          <a:lstStyle/>
          <a:p>
            <a:pPr marL="0" indent="0" algn="l">
              <a:buNone/>
            </a:pPr>
            <a:r>
              <a:rPr lang="pl-PL">
                <a:solidFill>
                  <a:srgbClr val="000000"/>
                </a:solidFill>
                <a:latin typeface="Inter"/>
              </a:rPr>
              <a:t>Produkcja OPV:</a:t>
            </a:r>
          </a:p>
          <a:p>
            <a:pPr algn="l">
              <a:buFont typeface="Arial" panose="020B0604020202020204" pitchFamily="34" charset="0"/>
              <a:buChar char="•"/>
            </a:pPr>
            <a:r>
              <a:rPr lang="pl-PL" b="1" i="0" u="none" strike="noStrike">
                <a:solidFill>
                  <a:srgbClr val="000000"/>
                </a:solidFill>
                <a:effectLst/>
                <a:latin typeface="Inter"/>
              </a:rPr>
              <a:t>Technika </a:t>
            </a:r>
            <a:r>
              <a:rPr lang="pl-PL" b="1" i="0" u="none" strike="noStrike" err="1">
                <a:solidFill>
                  <a:srgbClr val="000000"/>
                </a:solidFill>
                <a:effectLst/>
                <a:latin typeface="Inter"/>
              </a:rPr>
              <a:t>roll</a:t>
            </a:r>
            <a:r>
              <a:rPr lang="pl-PL" b="1" i="0" u="none" strike="noStrike">
                <a:solidFill>
                  <a:srgbClr val="000000"/>
                </a:solidFill>
                <a:effectLst/>
                <a:latin typeface="Inter"/>
              </a:rPr>
              <a:t>-to-</a:t>
            </a:r>
            <a:r>
              <a:rPr lang="pl-PL" b="1" i="0" u="none" strike="noStrike" err="1">
                <a:solidFill>
                  <a:srgbClr val="000000"/>
                </a:solidFill>
                <a:effectLst/>
                <a:latin typeface="Inter"/>
              </a:rPr>
              <a:t>roll</a:t>
            </a:r>
            <a:r>
              <a:rPr lang="pl-PL" b="1" i="0" u="none" strike="noStrike">
                <a:solidFill>
                  <a:srgbClr val="000000"/>
                </a:solidFill>
                <a:effectLst/>
                <a:latin typeface="Inter"/>
              </a:rPr>
              <a:t>:</a:t>
            </a:r>
            <a:r>
              <a:rPr lang="pl-PL" b="0" i="0" u="none" strike="noStrike">
                <a:solidFill>
                  <a:srgbClr val="000000"/>
                </a:solidFill>
                <a:effectLst/>
                <a:latin typeface="Inter"/>
              </a:rPr>
              <a:t> Innowacyjny proces produkcji, który umożliwia szybkie i tanie formowanie ogniw na elastycznym materiale.</a:t>
            </a:r>
          </a:p>
          <a:p>
            <a:pPr algn="l">
              <a:buFont typeface="Arial" panose="020B0604020202020204" pitchFamily="34" charset="0"/>
              <a:buChar char="•"/>
            </a:pPr>
            <a:r>
              <a:rPr lang="pl-PL" b="1" i="0" u="none" strike="noStrike">
                <a:solidFill>
                  <a:srgbClr val="000000"/>
                </a:solidFill>
                <a:effectLst/>
                <a:latin typeface="Inter"/>
              </a:rPr>
              <a:t>Inżynieria molekularna:</a:t>
            </a:r>
            <a:r>
              <a:rPr lang="pl-PL" b="0" i="0" u="none" strike="noStrike">
                <a:solidFill>
                  <a:srgbClr val="000000"/>
                </a:solidFill>
                <a:effectLst/>
                <a:latin typeface="Inter"/>
              </a:rPr>
              <a:t> Skład związków organicznych może być łatwo modyfikowany, co pozwala na dostosowanie właściwości polimerów do określonych potrzeb.</a:t>
            </a:r>
          </a:p>
        </p:txBody>
      </p:sp>
      <p:sp>
        <p:nvSpPr>
          <p:cNvPr id="6" name="Tytuł 1">
            <a:extLst>
              <a:ext uri="{FF2B5EF4-FFF2-40B4-BE49-F238E27FC236}">
                <a16:creationId xmlns:a16="http://schemas.microsoft.com/office/drawing/2014/main" id="{DA08072B-D50A-D3EE-40A6-90C254C64B0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OPV</a:t>
            </a:r>
          </a:p>
        </p:txBody>
      </p:sp>
      <p:sp>
        <p:nvSpPr>
          <p:cNvPr id="7" name="Rectangle 2">
            <a:extLst>
              <a:ext uri="{FF2B5EF4-FFF2-40B4-BE49-F238E27FC236}">
                <a16:creationId xmlns:a16="http://schemas.microsoft.com/office/drawing/2014/main" id="{4BEF8B6C-39D1-B4AA-3FBD-BD8AB733C22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065206627"/>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2527D6-206C-EFA9-FC72-6E450F49952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C98AA9A-B0FB-3F17-0A91-3788B8D53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BECA431-7DE4-7CB3-434A-6D88D8F98C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F70A2CD-7507-67FE-936E-BBC25545F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193E6D-513F-DDC6-6A01-99DEEC080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2A446FC-1AF4-6FD2-83F9-044583B7B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6D916F5-FC6E-FF67-3991-C812EF6DA31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3654EF73-6395-000C-2437-0F153E75AE51}"/>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Wydajność:</a:t>
            </a:r>
            <a:r>
              <a:rPr lang="pl-PL" b="0" i="0" u="none" strike="noStrike">
                <a:solidFill>
                  <a:srgbClr val="000000"/>
                </a:solidFill>
                <a:effectLst/>
                <a:latin typeface="Inter"/>
              </a:rPr>
              <a:t> Mimo postępów, sprawność organicznych ogniw PV rzadko przekracza 10%, co jest niższe w porównaniu do ogniw krzemowych (około 21%).</a:t>
            </a:r>
          </a:p>
          <a:p>
            <a:pPr algn="l">
              <a:buFont typeface="Arial" panose="020B0604020202020204" pitchFamily="34" charset="0"/>
              <a:buChar char="•"/>
            </a:pPr>
            <a:r>
              <a:rPr lang="pl-PL" b="1" i="0" u="none" strike="noStrike">
                <a:solidFill>
                  <a:srgbClr val="000000"/>
                </a:solidFill>
                <a:effectLst/>
                <a:latin typeface="Inter"/>
              </a:rPr>
              <a:t>Stabilność:</a:t>
            </a:r>
            <a:r>
              <a:rPr lang="pl-PL" b="0" i="0" u="none" strike="noStrike">
                <a:solidFill>
                  <a:srgbClr val="000000"/>
                </a:solidFill>
                <a:effectLst/>
                <a:latin typeface="Inter"/>
              </a:rPr>
              <a:t> Ogniwa organiczne charakteryzują się niską stabilnością pracy i krótkim czasem życia, co stanowi wyzwanie dla ich zastosowania w dłuższej perspektywie.</a:t>
            </a:r>
            <a:endParaRPr lang="pl-PL">
              <a:solidFill>
                <a:srgbClr val="000000"/>
              </a:solidFill>
              <a:latin typeface="Inter"/>
            </a:endParaRPr>
          </a:p>
          <a:p>
            <a:pPr algn="l">
              <a:buFont typeface="Arial" panose="020B0604020202020204" pitchFamily="34" charset="0"/>
              <a:buChar char="•"/>
            </a:pPr>
            <a:r>
              <a:rPr lang="pl-PL" b="1" i="0" u="none" strike="noStrike">
                <a:solidFill>
                  <a:srgbClr val="000000"/>
                </a:solidFill>
                <a:effectLst/>
                <a:latin typeface="Inter"/>
              </a:rPr>
              <a:t>Elastyczność:</a:t>
            </a:r>
            <a:r>
              <a:rPr lang="pl-PL" b="0" i="0" u="none" strike="noStrike">
                <a:solidFill>
                  <a:srgbClr val="000000"/>
                </a:solidFill>
                <a:effectLst/>
                <a:latin typeface="Inter"/>
              </a:rPr>
              <a:t> Dzięki niewielkiej wadze i elastycznym materiałom, ogniwa OPV mogą być instalowane w miejscach, gdzie tradycyjne moduły krzemowe są niepraktyczne.</a:t>
            </a:r>
          </a:p>
          <a:p>
            <a:pPr algn="l">
              <a:buFont typeface="Arial" panose="020B0604020202020204" pitchFamily="34" charset="0"/>
              <a:buChar char="•"/>
            </a:pPr>
            <a:r>
              <a:rPr lang="pl-PL" b="1" i="0" u="none" strike="noStrike">
                <a:solidFill>
                  <a:srgbClr val="000000"/>
                </a:solidFill>
                <a:effectLst/>
                <a:latin typeface="Inter"/>
              </a:rPr>
              <a:t>Przykłady zastosowań:</a:t>
            </a:r>
            <a:r>
              <a:rPr lang="pl-PL" b="0" i="0" u="none" strike="noStrike">
                <a:solidFill>
                  <a:srgbClr val="000000"/>
                </a:solidFill>
                <a:effectLst/>
                <a:latin typeface="Inter"/>
              </a:rPr>
              <a:t> Mogą być używane na namiotach, zadaszeniach parkingów, balkonach oraz jako pokrycia dachów płaskich.</a:t>
            </a:r>
          </a:p>
        </p:txBody>
      </p:sp>
      <p:sp>
        <p:nvSpPr>
          <p:cNvPr id="6" name="Tytuł 1">
            <a:extLst>
              <a:ext uri="{FF2B5EF4-FFF2-40B4-BE49-F238E27FC236}">
                <a16:creationId xmlns:a16="http://schemas.microsoft.com/office/drawing/2014/main" id="{DD8CE63D-A538-87F4-DF1F-8E33463F9B1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OPV</a:t>
            </a:r>
          </a:p>
        </p:txBody>
      </p:sp>
      <p:sp>
        <p:nvSpPr>
          <p:cNvPr id="7" name="Rectangle 2">
            <a:extLst>
              <a:ext uri="{FF2B5EF4-FFF2-40B4-BE49-F238E27FC236}">
                <a16:creationId xmlns:a16="http://schemas.microsoft.com/office/drawing/2014/main" id="{FB96EAD1-97D0-3E80-D9F1-4EC4B9F833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331201913"/>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9D4BCA-DB29-25BA-2F91-704A815CB01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3762571-54EC-140B-56B9-1A6DF42EF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FEFC615-DE73-48DB-D72A-993981017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30B68F0-6955-9C42-A14A-B94382095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7C6411-4777-6D0F-EB23-3D8B692C9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93B104-FCB3-A41B-33B5-D728796A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5268325-78E1-AC10-D5DE-03088EDE7D5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86A256AB-2639-8817-59A2-0A91B4095CB8}"/>
              </a:ext>
            </a:extLst>
          </p:cNvPr>
          <p:cNvSpPr>
            <a:spLocks noGrp="1"/>
          </p:cNvSpPr>
          <p:nvPr>
            <p:ph idx="1"/>
          </p:nvPr>
        </p:nvSpPr>
        <p:spPr>
          <a:xfrm>
            <a:off x="441598" y="1754372"/>
            <a:ext cx="11291052" cy="5071615"/>
          </a:xfrm>
        </p:spPr>
        <p:txBody>
          <a:bodyPr anchor="ctr">
            <a:noAutofit/>
          </a:bodyPr>
          <a:lstStyle/>
          <a:p>
            <a:pPr marL="271463" indent="-261938" algn="l">
              <a:buNone/>
            </a:pPr>
            <a:r>
              <a:rPr lang="pl-PL" b="0" i="0" u="none" strike="noStrike">
                <a:solidFill>
                  <a:srgbClr val="000000"/>
                </a:solidFill>
                <a:effectLst/>
                <a:latin typeface="Inter"/>
              </a:rPr>
              <a:t>Ogniwa </a:t>
            </a:r>
            <a:r>
              <a:rPr lang="pl-PL" b="0" i="0" u="none" strike="noStrike" err="1">
                <a:solidFill>
                  <a:srgbClr val="000000"/>
                </a:solidFill>
                <a:effectLst/>
                <a:latin typeface="Inter"/>
              </a:rPr>
              <a:t>perowskitowe</a:t>
            </a:r>
            <a:r>
              <a:rPr lang="pl-PL" b="0" i="0" u="none" strike="noStrike">
                <a:solidFill>
                  <a:srgbClr val="000000"/>
                </a:solidFill>
                <a:effectLst/>
                <a:latin typeface="Inter"/>
              </a:rPr>
              <a:t> są nowoczesnym rozwiązaniem w technologii fotowoltaicznej, wykorzystującym krystaliczny minerał tytanianu wapnia (</a:t>
            </a:r>
            <a:r>
              <a:rPr lang="pl-PL" b="0" i="0" u="none" strike="noStrike" err="1">
                <a:solidFill>
                  <a:srgbClr val="000000"/>
                </a:solidFill>
                <a:effectLst/>
                <a:latin typeface="Inter"/>
              </a:rPr>
              <a:t>CaTiO</a:t>
            </a:r>
            <a:r>
              <a:rPr lang="pl-PL" b="0" i="0" u="none" strike="noStrike">
                <a:solidFill>
                  <a:srgbClr val="000000"/>
                </a:solidFill>
                <a:effectLst/>
                <a:latin typeface="Inter"/>
              </a:rPr>
              <a:t>₃). W Polsce, perowskit występuje sporadycznie w trzeciorzędowych bazaltach Dolnego Śląska.</a:t>
            </a:r>
          </a:p>
        </p:txBody>
      </p:sp>
      <p:sp>
        <p:nvSpPr>
          <p:cNvPr id="6" name="Tytuł 1">
            <a:extLst>
              <a:ext uri="{FF2B5EF4-FFF2-40B4-BE49-F238E27FC236}">
                <a16:creationId xmlns:a16="http://schemas.microsoft.com/office/drawing/2014/main" id="{829EBD6F-CC72-D782-6DC7-513A11E4D35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a:t>
            </a:r>
            <a:r>
              <a:rPr lang="pl-PL" sz="3600" err="1">
                <a:solidFill>
                  <a:srgbClr val="FFFFFF"/>
                </a:solidFill>
              </a:rPr>
              <a:t>Perowskitowe</a:t>
            </a:r>
            <a:endParaRPr lang="pl-PL" sz="3600">
              <a:solidFill>
                <a:srgbClr val="FFFFFF"/>
              </a:solidFill>
            </a:endParaRPr>
          </a:p>
        </p:txBody>
      </p:sp>
      <p:sp>
        <p:nvSpPr>
          <p:cNvPr id="7" name="Rectangle 2">
            <a:extLst>
              <a:ext uri="{FF2B5EF4-FFF2-40B4-BE49-F238E27FC236}">
                <a16:creationId xmlns:a16="http://schemas.microsoft.com/office/drawing/2014/main" id="{88BDA148-35AC-4DE3-3A7A-B7108F8936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71812847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276CD8-07B5-A8F6-D9C7-82ACC61E1A4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4BBA62-5445-004D-32DB-2B6F0C80A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5674D67-7020-BEE8-B421-89A7BC235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CA46162-106C-209C-185F-60DEB0B20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A0D705-F9C1-8729-D265-E281B2FD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451A9B-0689-371B-BF72-03BDE4185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A2DC091-D433-7AD6-E45E-3B4190B76A7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F778783E-B980-8E9E-DACB-9C5E68F72BA7}"/>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Dr Olga </a:t>
            </a:r>
            <a:r>
              <a:rPr lang="pl-PL" b="0" i="0" u="none" strike="noStrike" err="1">
                <a:solidFill>
                  <a:srgbClr val="000000"/>
                </a:solidFill>
                <a:effectLst/>
                <a:latin typeface="Inter"/>
              </a:rPr>
              <a:t>Malinkiewicz</a:t>
            </a:r>
            <a:r>
              <a:rPr lang="pl-PL" b="0" i="0" u="none" strike="noStrike">
                <a:solidFill>
                  <a:srgbClr val="000000"/>
                </a:solidFill>
                <a:effectLst/>
                <a:latin typeface="Inter"/>
              </a:rPr>
              <a:t>, założycielka </a:t>
            </a:r>
            <a:r>
              <a:rPr lang="pl-PL" b="0" i="0" u="none" strike="noStrike" err="1">
                <a:solidFill>
                  <a:srgbClr val="000000"/>
                </a:solidFill>
                <a:effectLst/>
                <a:latin typeface="Inter"/>
              </a:rPr>
              <a:t>Saule</a:t>
            </a:r>
            <a:r>
              <a:rPr lang="pl-PL" b="0" i="0" u="none" strike="noStrike">
                <a:solidFill>
                  <a:srgbClr val="000000"/>
                </a:solidFill>
                <a:effectLst/>
                <a:latin typeface="Inter"/>
              </a:rPr>
              <a:t> Technologies, opracowała efektywną metodę nanoszenia materiału </a:t>
            </a:r>
            <a:r>
              <a:rPr lang="pl-PL" b="0" i="0" u="none" strike="noStrike" err="1">
                <a:solidFill>
                  <a:srgbClr val="000000"/>
                </a:solidFill>
                <a:effectLst/>
                <a:latin typeface="Inter"/>
              </a:rPr>
              <a:t>perowskitowego</a:t>
            </a:r>
            <a:r>
              <a:rPr lang="pl-PL" b="0" i="0" u="none" strike="noStrike">
                <a:solidFill>
                  <a:srgbClr val="000000"/>
                </a:solidFill>
                <a:effectLst/>
                <a:latin typeface="Inter"/>
              </a:rPr>
              <a:t> na cienkie folie PET.</a:t>
            </a:r>
          </a:p>
          <a:p>
            <a:pPr marL="0" indent="0" algn="l">
              <a:buNone/>
            </a:pPr>
            <a:r>
              <a:rPr lang="pl-PL" b="0" i="0" u="none" strike="noStrike">
                <a:solidFill>
                  <a:srgbClr val="000000"/>
                </a:solidFill>
                <a:effectLst/>
                <a:latin typeface="Inter"/>
              </a:rPr>
              <a:t>Ogniwa </a:t>
            </a:r>
            <a:r>
              <a:rPr lang="pl-PL" b="0" i="0" u="none" strike="noStrike" err="1">
                <a:solidFill>
                  <a:srgbClr val="000000"/>
                </a:solidFill>
                <a:effectLst/>
                <a:latin typeface="Inter"/>
              </a:rPr>
              <a:t>perowskitowe</a:t>
            </a:r>
            <a:r>
              <a:rPr lang="pl-PL" b="0" i="0" u="none" strike="noStrike">
                <a:solidFill>
                  <a:srgbClr val="000000"/>
                </a:solidFill>
                <a:effectLst/>
                <a:latin typeface="Inter"/>
              </a:rPr>
              <a:t> osiągają wydajność na poziomie około 12% w procesie </a:t>
            </a:r>
            <a:r>
              <a:rPr lang="pl-PL" b="0" i="0" u="none" strike="noStrike" err="1">
                <a:solidFill>
                  <a:srgbClr val="000000"/>
                </a:solidFill>
                <a:effectLst/>
                <a:latin typeface="Inter"/>
              </a:rPr>
              <a:t>roll</a:t>
            </a:r>
            <a:r>
              <a:rPr lang="pl-PL" b="0" i="0" u="none" strike="noStrike">
                <a:solidFill>
                  <a:srgbClr val="000000"/>
                </a:solidFill>
                <a:effectLst/>
                <a:latin typeface="Inter"/>
              </a:rPr>
              <a:t>-to-</a:t>
            </a:r>
            <a:r>
              <a:rPr lang="pl-PL" b="0" i="0" u="none" strike="noStrike" err="1">
                <a:solidFill>
                  <a:srgbClr val="000000"/>
                </a:solidFill>
                <a:effectLst/>
                <a:latin typeface="Inter"/>
              </a:rPr>
              <a:t>roll</a:t>
            </a:r>
            <a:r>
              <a:rPr lang="pl-PL" b="0" i="0" u="none" strike="noStrike">
                <a:solidFill>
                  <a:srgbClr val="000000"/>
                </a:solidFill>
                <a:effectLst/>
                <a:latin typeface="Inter"/>
              </a:rPr>
              <a:t> (R2R), porównywalną z ogniwami drugiej generacji, takimi jak </a:t>
            </a:r>
            <a:r>
              <a:rPr lang="pl-PL" b="0" i="0" u="none" strike="noStrike" err="1">
                <a:solidFill>
                  <a:srgbClr val="000000"/>
                </a:solidFill>
                <a:effectLst/>
                <a:latin typeface="Inter"/>
              </a:rPr>
              <a:t>CdTe</a:t>
            </a:r>
            <a:r>
              <a:rPr lang="pl-PL" b="0" i="0" u="none" strike="noStrike">
                <a:solidFill>
                  <a:srgbClr val="000000"/>
                </a:solidFill>
                <a:effectLst/>
                <a:latin typeface="Inter"/>
              </a:rPr>
              <a:t> i CIGS.</a:t>
            </a:r>
          </a:p>
        </p:txBody>
      </p:sp>
      <p:sp>
        <p:nvSpPr>
          <p:cNvPr id="6" name="Tytuł 1">
            <a:extLst>
              <a:ext uri="{FF2B5EF4-FFF2-40B4-BE49-F238E27FC236}">
                <a16:creationId xmlns:a16="http://schemas.microsoft.com/office/drawing/2014/main" id="{79CA2A46-AB96-A21F-3814-1BC6657B42C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a:t>
            </a:r>
            <a:r>
              <a:rPr lang="pl-PL" sz="3600" err="1">
                <a:solidFill>
                  <a:srgbClr val="FFFFFF"/>
                </a:solidFill>
              </a:rPr>
              <a:t>Perowskitowe</a:t>
            </a:r>
            <a:endParaRPr lang="pl-PL" sz="3600">
              <a:solidFill>
                <a:srgbClr val="FFFFFF"/>
              </a:solidFill>
            </a:endParaRPr>
          </a:p>
        </p:txBody>
      </p:sp>
      <p:sp>
        <p:nvSpPr>
          <p:cNvPr id="7" name="Rectangle 2">
            <a:extLst>
              <a:ext uri="{FF2B5EF4-FFF2-40B4-BE49-F238E27FC236}">
                <a16:creationId xmlns:a16="http://schemas.microsoft.com/office/drawing/2014/main" id="{6D4DFE8C-4D5C-9329-B2DB-829E97A2E5D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886790695"/>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931867-200A-AD29-B851-59AE772B963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80442E7-6BD3-FA3E-68E7-8216D156F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9F11C8A-E307-D773-80D4-A9F023000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4F8741A-6347-5907-8D13-88CBBB483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C79BF33-ABCA-4AE2-0122-305A26288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0E732EB-E9A2-475C-5DD9-E4167EC7DC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C159A17-CCC7-BF52-E05E-ABC2B6C0D9D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B582EEEC-8B05-F4C7-BB67-C2DF5D5F3F40}"/>
              </a:ext>
            </a:extLst>
          </p:cNvPr>
          <p:cNvSpPr>
            <a:spLocks noGrp="1"/>
          </p:cNvSpPr>
          <p:nvPr>
            <p:ph idx="1"/>
          </p:nvPr>
        </p:nvSpPr>
        <p:spPr>
          <a:xfrm>
            <a:off x="441598" y="1754372"/>
            <a:ext cx="11291052" cy="5071615"/>
          </a:xfrm>
        </p:spPr>
        <p:txBody>
          <a:bodyPr anchor="ctr">
            <a:noAutofit/>
          </a:bodyPr>
          <a:lstStyle/>
          <a:p>
            <a:pPr algn="l">
              <a:buNone/>
            </a:pPr>
            <a:r>
              <a:rPr lang="pl-PL" b="1" i="0" u="none" strike="noStrike">
                <a:solidFill>
                  <a:srgbClr val="000000"/>
                </a:solidFill>
                <a:effectLst/>
                <a:latin typeface="Inter"/>
              </a:rPr>
              <a:t>Zalety ogniw </a:t>
            </a:r>
            <a:r>
              <a:rPr lang="pl-PL" b="1" i="0" u="none" strike="noStrike" err="1">
                <a:solidFill>
                  <a:srgbClr val="000000"/>
                </a:solidFill>
                <a:effectLst/>
                <a:latin typeface="Inter"/>
              </a:rPr>
              <a:t>perowskitowych</a:t>
            </a:r>
            <a:endParaRPr lang="pl-PL" b="1" i="0" u="none" strike="noStrike">
              <a:solidFill>
                <a:srgbClr val="000000"/>
              </a:solidFill>
              <a:effectLst/>
              <a:latin typeface="Inter"/>
            </a:endParaRPr>
          </a:p>
          <a:p>
            <a:pPr algn="l">
              <a:buNone/>
            </a:pPr>
            <a:endParaRPr lang="pl-PL" b="0" i="0" u="none" strike="noStrike">
              <a:solidFill>
                <a:srgbClr val="000000"/>
              </a:solidFill>
              <a:effectLst/>
              <a:latin typeface="Inter"/>
            </a:endParaRPr>
          </a:p>
          <a:p>
            <a:pPr algn="l">
              <a:buFont typeface="Arial" panose="020B0604020202020204" pitchFamily="34" charset="0"/>
              <a:buChar char="•"/>
            </a:pPr>
            <a:r>
              <a:rPr lang="pl-PL" b="1" i="0" u="none" strike="noStrike">
                <a:solidFill>
                  <a:srgbClr val="000000"/>
                </a:solidFill>
                <a:effectLst/>
                <a:latin typeface="Inter"/>
              </a:rPr>
              <a:t>Elastyczność:</a:t>
            </a:r>
            <a:r>
              <a:rPr lang="pl-PL" b="0" i="0" u="none" strike="noStrike">
                <a:solidFill>
                  <a:srgbClr val="000000"/>
                </a:solidFill>
                <a:effectLst/>
                <a:latin typeface="Inter"/>
              </a:rPr>
              <a:t> Możliwość zastosowania w różnych kształtach i miejscach.</a:t>
            </a:r>
          </a:p>
          <a:p>
            <a:pPr algn="l">
              <a:buFont typeface="Arial" panose="020B0604020202020204" pitchFamily="34" charset="0"/>
              <a:buChar char="•"/>
            </a:pPr>
            <a:r>
              <a:rPr lang="pl-PL" b="1" i="0" u="none" strike="noStrike">
                <a:solidFill>
                  <a:srgbClr val="000000"/>
                </a:solidFill>
                <a:effectLst/>
                <a:latin typeface="Inter"/>
              </a:rPr>
              <a:t>Półprzezroczystość:</a:t>
            </a:r>
            <a:r>
              <a:rPr lang="pl-PL" b="0" i="0" u="none" strike="noStrike">
                <a:solidFill>
                  <a:srgbClr val="000000"/>
                </a:solidFill>
                <a:effectLst/>
                <a:latin typeface="Inter"/>
              </a:rPr>
              <a:t> Umożliwia zastosowanie w budynkach bez konieczności zasłaniania widoku.</a:t>
            </a:r>
          </a:p>
          <a:p>
            <a:pPr algn="l">
              <a:buFont typeface="Arial" panose="020B0604020202020204" pitchFamily="34" charset="0"/>
              <a:buChar char="•"/>
            </a:pPr>
            <a:r>
              <a:rPr lang="pl-PL" b="1" i="0" u="none" strike="noStrike">
                <a:solidFill>
                  <a:srgbClr val="000000"/>
                </a:solidFill>
                <a:effectLst/>
                <a:latin typeface="Inter"/>
              </a:rPr>
              <a:t>Niskie koszty:</a:t>
            </a:r>
            <a:r>
              <a:rPr lang="pl-PL" b="0" i="0" u="none" strike="noStrike">
                <a:solidFill>
                  <a:srgbClr val="000000"/>
                </a:solidFill>
                <a:effectLst/>
                <a:latin typeface="Inter"/>
              </a:rPr>
              <a:t> Materiały i proces produkcji są tańsze w porównaniu do tradycyjnych technologii.</a:t>
            </a:r>
          </a:p>
          <a:p>
            <a:pPr algn="l">
              <a:buFont typeface="Arial" panose="020B0604020202020204" pitchFamily="34" charset="0"/>
              <a:buChar char="•"/>
            </a:pPr>
            <a:endParaRPr lang="pl-PL">
              <a:solidFill>
                <a:srgbClr val="000000"/>
              </a:solidFill>
              <a:latin typeface="Inter"/>
            </a:endParaRPr>
          </a:p>
          <a:p>
            <a:pPr marL="0" indent="0" algn="l">
              <a:buNone/>
            </a:pPr>
            <a:r>
              <a:rPr lang="pl-PL" b="0" i="0" u="none" strike="noStrike">
                <a:solidFill>
                  <a:srgbClr val="000000"/>
                </a:solidFill>
                <a:effectLst/>
                <a:latin typeface="Inter"/>
              </a:rPr>
              <a:t>Ogniwa </a:t>
            </a:r>
            <a:r>
              <a:rPr lang="pl-PL" b="0" i="0" u="none" strike="noStrike" err="1">
                <a:solidFill>
                  <a:srgbClr val="000000"/>
                </a:solidFill>
                <a:effectLst/>
                <a:latin typeface="Inter"/>
              </a:rPr>
              <a:t>perowskitowe</a:t>
            </a:r>
            <a:r>
              <a:rPr lang="pl-PL" b="0" i="0" u="none" strike="noStrike">
                <a:solidFill>
                  <a:srgbClr val="000000"/>
                </a:solidFill>
                <a:effectLst/>
                <a:latin typeface="Inter"/>
              </a:rPr>
              <a:t> mają zdolność do </a:t>
            </a:r>
            <a:r>
              <a:rPr lang="pl-PL" b="0" i="0" u="none" strike="noStrike" err="1">
                <a:solidFill>
                  <a:srgbClr val="000000"/>
                </a:solidFill>
                <a:effectLst/>
                <a:latin typeface="Inter"/>
              </a:rPr>
              <a:t>reabsorpcji</a:t>
            </a:r>
            <a:r>
              <a:rPr lang="pl-PL" b="0" i="0" u="none" strike="noStrike">
                <a:solidFill>
                  <a:srgbClr val="000000"/>
                </a:solidFill>
                <a:effectLst/>
                <a:latin typeface="Inter"/>
              </a:rPr>
              <a:t> wygenerowanych fotonów, co zwiększa ich wydajność poprzez proces znany jako "recykling fotonów".</a:t>
            </a:r>
          </a:p>
        </p:txBody>
      </p:sp>
      <p:sp>
        <p:nvSpPr>
          <p:cNvPr id="6" name="Tytuł 1">
            <a:extLst>
              <a:ext uri="{FF2B5EF4-FFF2-40B4-BE49-F238E27FC236}">
                <a16:creationId xmlns:a16="http://schemas.microsoft.com/office/drawing/2014/main" id="{571392CA-EE36-EEB5-F786-D441FD29D40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a:t>
            </a:r>
            <a:r>
              <a:rPr lang="pl-PL" sz="3600" err="1">
                <a:solidFill>
                  <a:srgbClr val="FFFFFF"/>
                </a:solidFill>
              </a:rPr>
              <a:t>Perowskitowe</a:t>
            </a:r>
            <a:endParaRPr lang="pl-PL" sz="3600">
              <a:solidFill>
                <a:srgbClr val="FFFFFF"/>
              </a:solidFill>
            </a:endParaRPr>
          </a:p>
        </p:txBody>
      </p:sp>
      <p:sp>
        <p:nvSpPr>
          <p:cNvPr id="7" name="Rectangle 2">
            <a:extLst>
              <a:ext uri="{FF2B5EF4-FFF2-40B4-BE49-F238E27FC236}">
                <a16:creationId xmlns:a16="http://schemas.microsoft.com/office/drawing/2014/main" id="{6CC3728D-CA29-3014-7D99-26AE7BE78E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17813605"/>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2A0001-440A-1AB9-9109-70F91539DC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9537BDB-31BB-BFF5-6C0C-74610AFB3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9696C49-51B8-8F84-0EBE-A7430ABA2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EA88916-88BB-8E10-2C3F-E68C04C07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9235FB-C80D-5C5C-A945-2A0025C64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0A8A79-FF8D-AC7D-6A44-E902BFF9B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B6432DB-CD10-8CC5-C95B-678896FBA2E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Ogniwa PV</a:t>
            </a:r>
          </a:p>
        </p:txBody>
      </p:sp>
      <p:sp>
        <p:nvSpPr>
          <p:cNvPr id="3" name="Symbol zastępczy zawartości 2">
            <a:extLst>
              <a:ext uri="{FF2B5EF4-FFF2-40B4-BE49-F238E27FC236}">
                <a16:creationId xmlns:a16="http://schemas.microsoft.com/office/drawing/2014/main" id="{49E593E0-5A90-0D27-39AD-12AF5477E4CE}"/>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Polski producent modułów fotowoltaicznych, firma </a:t>
            </a:r>
            <a:r>
              <a:rPr lang="pl-PL" b="0" i="0" u="none" strike="noStrike" err="1">
                <a:solidFill>
                  <a:srgbClr val="000000"/>
                </a:solidFill>
                <a:effectLst/>
                <a:latin typeface="Inter"/>
              </a:rPr>
              <a:t>Freevolt</a:t>
            </a:r>
            <a:r>
              <a:rPr lang="pl-PL" b="0" i="0" u="none" strike="noStrike">
                <a:solidFill>
                  <a:srgbClr val="000000"/>
                </a:solidFill>
                <a:effectLst/>
                <a:latin typeface="Inter"/>
              </a:rPr>
              <a:t>, opracował technologię PVGRAF, wykorzystującą warstwę </a:t>
            </a:r>
            <a:r>
              <a:rPr lang="pl-PL" b="0" i="0" u="none" strike="noStrike" err="1">
                <a:solidFill>
                  <a:srgbClr val="000000"/>
                </a:solidFill>
                <a:effectLst/>
                <a:latin typeface="Inter"/>
              </a:rPr>
              <a:t>grafenową</a:t>
            </a:r>
            <a:r>
              <a:rPr lang="pl-PL" b="0" i="0" u="none" strike="noStrike">
                <a:solidFill>
                  <a:srgbClr val="000000"/>
                </a:solidFill>
                <a:effectLst/>
                <a:latin typeface="Inter"/>
              </a:rPr>
              <a:t> w modułach fotowoltaicznych. Celem zastosowania grafenu jest zwiększenie wydajności oraz odporności modułów, co ma prowadzić do znaczącego obniżenia kosztów produkcji energii słonecznej.</a:t>
            </a:r>
          </a:p>
          <a:p>
            <a:pPr marL="177800" indent="-177800" algn="l">
              <a:buNone/>
            </a:pPr>
            <a:r>
              <a:rPr lang="pl-PL" b="0" i="0" u="none" strike="noStrike">
                <a:solidFill>
                  <a:srgbClr val="000000"/>
                </a:solidFill>
                <a:effectLst/>
                <a:latin typeface="Inter"/>
              </a:rPr>
              <a:t>Dodatkowa warstwa </a:t>
            </a:r>
            <a:r>
              <a:rPr lang="pl-PL" b="0" i="0" u="none" strike="noStrike" err="1">
                <a:solidFill>
                  <a:srgbClr val="000000"/>
                </a:solidFill>
                <a:effectLst/>
                <a:latin typeface="Inter"/>
              </a:rPr>
              <a:t>grafenowa</a:t>
            </a:r>
            <a:r>
              <a:rPr lang="pl-PL" b="0" i="0" u="none" strike="noStrike">
                <a:solidFill>
                  <a:srgbClr val="000000"/>
                </a:solidFill>
                <a:effectLst/>
                <a:latin typeface="Inter"/>
              </a:rPr>
              <a:t> ma przyczynić się do wyższych uzysków energii oraz mniejszej degradacji. Potwierdzona w procesie certyfikacji niska degradacja wynosząca poniżej 0,1% rocznie.</a:t>
            </a:r>
          </a:p>
          <a:p>
            <a:pPr algn="l">
              <a:buNone/>
            </a:pP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DE780BCB-4438-54CB-6DF4-955FB08B593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Ogniwa IV generacji </a:t>
            </a:r>
          </a:p>
          <a:p>
            <a:r>
              <a:rPr lang="pl-PL" sz="3600">
                <a:solidFill>
                  <a:srgbClr val="FFFFFF"/>
                </a:solidFill>
              </a:rPr>
              <a:t>Ogniwa z warstwą </a:t>
            </a:r>
            <a:r>
              <a:rPr lang="pl-PL" sz="3600" err="1">
                <a:solidFill>
                  <a:srgbClr val="FFFFFF"/>
                </a:solidFill>
              </a:rPr>
              <a:t>grafenową</a:t>
            </a:r>
            <a:endParaRPr lang="pl-PL" sz="3600">
              <a:solidFill>
                <a:srgbClr val="FFFFFF"/>
              </a:solidFill>
            </a:endParaRPr>
          </a:p>
        </p:txBody>
      </p:sp>
      <p:sp>
        <p:nvSpPr>
          <p:cNvPr id="7" name="Rectangle 2">
            <a:extLst>
              <a:ext uri="{FF2B5EF4-FFF2-40B4-BE49-F238E27FC236}">
                <a16:creationId xmlns:a16="http://schemas.microsoft.com/office/drawing/2014/main" id="{E7290B65-F7AB-4305-C706-F776FC17049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12882466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135EE1-15D8-D848-28A1-D2E16554904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C919C6B-281F-B8C6-7E92-80C0B5C7D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E39F92D-F2D0-E1A6-8FD6-454C297C0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90D68F4-4B47-5FA3-7903-A9C134C09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B97474C-9576-CAE4-5483-F53A5E6839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2F80A94-FF8D-7984-50E5-7EB9B4043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3A4BA35-BD3F-96FF-F16F-C133161A507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44B3C04A-6C58-1494-4C0E-7CEF6185768A}"/>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Hybrydowe panele słoneczne łączą funkcje klasycznych paneli fotowoltaicznych (PV) oraz kolektorów słonecznych (PVT), co pozwala na jednoczesną produkcję energii elektrycznej oraz ciepłej wody. </a:t>
            </a:r>
          </a:p>
          <a:p>
            <a:pPr algn="l">
              <a:buNone/>
            </a:pPr>
            <a:r>
              <a:rPr lang="pl-PL" b="0" i="0" u="none" strike="noStrike">
                <a:solidFill>
                  <a:srgbClr val="000000"/>
                </a:solidFill>
                <a:effectLst/>
                <a:latin typeface="Inter"/>
              </a:rPr>
              <a:t>Wydajność ogniw PV spada o około 0,5% na każdy stopień Celsjusza wzrostu temperatury.</a:t>
            </a:r>
            <a:endParaRPr lang="pl-PL">
              <a:solidFill>
                <a:srgbClr val="000000"/>
              </a:solidFill>
              <a:latin typeface="Inter"/>
            </a:endParaRPr>
          </a:p>
          <a:p>
            <a:pPr algn="l">
              <a:buNone/>
            </a:pPr>
            <a:r>
              <a:rPr lang="pl-PL" b="0" i="0" u="none" strike="noStrike">
                <a:solidFill>
                  <a:srgbClr val="000000"/>
                </a:solidFill>
                <a:effectLst/>
                <a:latin typeface="Inter"/>
              </a:rPr>
              <a:t>Hybrydowe panele są wyposażone w system rurek, przez które przepływa woda, co umożliwia efektywne chłodzenie ogniwa.</a:t>
            </a:r>
          </a:p>
          <a:p>
            <a:pPr algn="l">
              <a:buNone/>
            </a:pPr>
            <a:r>
              <a:rPr lang="pl-PL" b="0" i="0" u="none" strike="noStrike">
                <a:solidFill>
                  <a:srgbClr val="000000"/>
                </a:solidFill>
                <a:effectLst/>
                <a:latin typeface="Inter"/>
              </a:rPr>
              <a:t>Zintegrowane systemy PVT pozwalają na uzyskiwanie do 60% energii z promieniowania słonecznego.</a:t>
            </a:r>
          </a:p>
        </p:txBody>
      </p:sp>
      <p:sp>
        <p:nvSpPr>
          <p:cNvPr id="6" name="Tytuł 1">
            <a:extLst>
              <a:ext uri="{FF2B5EF4-FFF2-40B4-BE49-F238E27FC236}">
                <a16:creationId xmlns:a16="http://schemas.microsoft.com/office/drawing/2014/main" id="{3B7C7821-6D3A-8FB1-71A0-4A0238D0355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Panele hybrydowe</a:t>
            </a:r>
          </a:p>
        </p:txBody>
      </p:sp>
      <p:sp>
        <p:nvSpPr>
          <p:cNvPr id="7" name="Rectangle 2">
            <a:extLst>
              <a:ext uri="{FF2B5EF4-FFF2-40B4-BE49-F238E27FC236}">
                <a16:creationId xmlns:a16="http://schemas.microsoft.com/office/drawing/2014/main" id="{63C4F23F-CCFE-A763-462F-9A578F5D271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818827464"/>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AD997B-5509-4AF0-745D-05552BABF3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348AFE-9C8D-3EFB-B66B-D8B94EFD3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05D10FD-D5EC-3CF5-0E20-876C81296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BD4F3A8-DEFC-E6D2-DDEE-764C7C5C6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FE57BF-80AA-4607-39E0-974277CAE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230F1D5-BDB0-CD31-EE40-8B0AAF0AE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EAAE23B-7577-905F-747D-92C30B6BF05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B6484F59-042D-09B5-2EA2-6BED2CC9C29A}"/>
              </a:ext>
            </a:extLst>
          </p:cNvPr>
          <p:cNvSpPr>
            <a:spLocks noGrp="1"/>
          </p:cNvSpPr>
          <p:nvPr>
            <p:ph idx="1"/>
          </p:nvPr>
        </p:nvSpPr>
        <p:spPr>
          <a:xfrm>
            <a:off x="441598" y="1754372"/>
            <a:ext cx="11291052" cy="5071615"/>
          </a:xfrm>
        </p:spPr>
        <p:txBody>
          <a:bodyPr anchor="ctr">
            <a:noAutofit/>
          </a:bodyPr>
          <a:lstStyle/>
          <a:p>
            <a:pPr algn="l">
              <a:buFont typeface="Arial" panose="020B0604020202020204" pitchFamily="34" charset="0"/>
              <a:buChar char="•"/>
            </a:pPr>
            <a:r>
              <a:rPr lang="pl-PL" b="1" i="0" u="none" strike="noStrike">
                <a:solidFill>
                  <a:srgbClr val="000000"/>
                </a:solidFill>
                <a:effectLst/>
                <a:latin typeface="Inter"/>
              </a:rPr>
              <a:t>Produkcja Energii</a:t>
            </a:r>
            <a:r>
              <a:rPr lang="pl-PL" b="0" i="0" u="none" strike="noStrike">
                <a:solidFill>
                  <a:srgbClr val="000000"/>
                </a:solidFill>
                <a:effectLst/>
                <a:latin typeface="Inter"/>
              </a:rPr>
              <a:t>: Hybrydowy system osiąga około 15% efektywności w produkcji energii elektrycznej i 60% w produkcji ciepła.</a:t>
            </a:r>
          </a:p>
          <a:p>
            <a:pPr algn="l">
              <a:buFont typeface="Arial" panose="020B0604020202020204" pitchFamily="34" charset="0"/>
              <a:buChar char="•"/>
            </a:pPr>
            <a:r>
              <a:rPr lang="pl-PL" b="1" i="0" u="none" strike="noStrike">
                <a:solidFill>
                  <a:srgbClr val="000000"/>
                </a:solidFill>
                <a:effectLst/>
                <a:latin typeface="Inter"/>
              </a:rPr>
              <a:t>Potencjał Energetyczny</a:t>
            </a:r>
            <a:r>
              <a:rPr lang="pl-PL" b="0" i="0" u="none" strike="noStrike">
                <a:solidFill>
                  <a:srgbClr val="000000"/>
                </a:solidFill>
                <a:effectLst/>
                <a:latin typeface="Inter"/>
              </a:rPr>
              <a:t>: Przy odpowiednim chłodzeniu, ogniwo PV może zwiększyć swoją moc elektryczną o 25%. </a:t>
            </a:r>
          </a:p>
          <a:p>
            <a:pPr algn="l">
              <a:buFont typeface="Arial" panose="020B0604020202020204" pitchFamily="34" charset="0"/>
              <a:buChar char="•"/>
            </a:pPr>
            <a:endParaRPr lang="pl-PL">
              <a:solidFill>
                <a:srgbClr val="000000"/>
              </a:solidFill>
              <a:latin typeface="Inter"/>
            </a:endParaRPr>
          </a:p>
          <a:p>
            <a:pPr algn="l">
              <a:buFont typeface="Arial" panose="020B0604020202020204" pitchFamily="34" charset="0"/>
              <a:buChar char="•"/>
            </a:pPr>
            <a:r>
              <a:rPr lang="pl-PL" b="0" i="0" u="none" strike="noStrike">
                <a:solidFill>
                  <a:srgbClr val="000000"/>
                </a:solidFill>
                <a:effectLst/>
                <a:latin typeface="Inter"/>
              </a:rPr>
              <a:t>Przykład: Panel PV o mocy 1 kW może dostarczyć około 1000 kWh energii elektrycznej rocznie, podczas gdy system PVT może dostarczyć 1250 kWh. Dodatkowo uzyskiwana jest energia cieplna.</a:t>
            </a:r>
          </a:p>
        </p:txBody>
      </p:sp>
      <p:sp>
        <p:nvSpPr>
          <p:cNvPr id="6" name="Tytuł 1">
            <a:extLst>
              <a:ext uri="{FF2B5EF4-FFF2-40B4-BE49-F238E27FC236}">
                <a16:creationId xmlns:a16="http://schemas.microsoft.com/office/drawing/2014/main" id="{7CE67375-1328-6BF7-C936-16CCB807EDD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Panele hybrydowe</a:t>
            </a:r>
          </a:p>
        </p:txBody>
      </p:sp>
      <p:sp>
        <p:nvSpPr>
          <p:cNvPr id="7" name="Rectangle 2">
            <a:extLst>
              <a:ext uri="{FF2B5EF4-FFF2-40B4-BE49-F238E27FC236}">
                <a16:creationId xmlns:a16="http://schemas.microsoft.com/office/drawing/2014/main" id="{76CFCE77-DF73-ABFC-F2BD-2B9A8D19306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342985082"/>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9EEAB0-56A6-C743-C697-4137B0A448C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297677A-E6B3-647A-D518-5C583C7AB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249442C-48A9-205F-500B-D13636FE5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957D1E9-2E4C-4233-2D21-FCEDE350A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F86C85E-DAD5-1C9F-3F4E-98F2C4A9E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B135C4A-A7EC-EAAD-565B-DD92CDF45C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8B8855C-44B1-26A6-5256-100150F6994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1FA840E3-7231-D391-9344-470A98418D17}"/>
              </a:ext>
            </a:extLst>
          </p:cNvPr>
          <p:cNvSpPr>
            <a:spLocks noGrp="1"/>
          </p:cNvSpPr>
          <p:nvPr>
            <p:ph idx="1"/>
          </p:nvPr>
        </p:nvSpPr>
        <p:spPr>
          <a:xfrm>
            <a:off x="441598" y="1754372"/>
            <a:ext cx="11291052" cy="5071615"/>
          </a:xfrm>
        </p:spPr>
        <p:txBody>
          <a:bodyPr anchor="ctr">
            <a:noAutofit/>
          </a:bodyPr>
          <a:lstStyle/>
          <a:p>
            <a:pPr algn="l">
              <a:buNone/>
            </a:pPr>
            <a:r>
              <a:rPr lang="pl-PL" b="1" i="0" u="none" strike="noStrike">
                <a:solidFill>
                  <a:srgbClr val="000000"/>
                </a:solidFill>
                <a:effectLst/>
                <a:latin typeface="Inter"/>
              </a:rPr>
              <a:t>Zastosowania Systemów PVT</a:t>
            </a:r>
          </a:p>
          <a:p>
            <a:pPr algn="l">
              <a:buFont typeface="Arial" panose="020B0604020202020204" pitchFamily="34" charset="0"/>
              <a:buChar char="•"/>
            </a:pPr>
            <a:r>
              <a:rPr lang="pl-PL" b="0" i="0" u="none" strike="noStrike">
                <a:solidFill>
                  <a:srgbClr val="000000"/>
                </a:solidFill>
                <a:effectLst/>
                <a:latin typeface="Inter"/>
              </a:rPr>
              <a:t>Ogrzewanie wody basenowej, </a:t>
            </a:r>
          </a:p>
          <a:p>
            <a:pPr algn="l">
              <a:buFont typeface="Arial" panose="020B0604020202020204" pitchFamily="34" charset="0"/>
              <a:buChar char="•"/>
            </a:pPr>
            <a:r>
              <a:rPr lang="pl-PL" b="0" i="0" u="none" strike="noStrike">
                <a:solidFill>
                  <a:srgbClr val="000000"/>
                </a:solidFill>
                <a:effectLst/>
                <a:latin typeface="Inter"/>
              </a:rPr>
              <a:t>wspomaganie ogrzewania budynków,</a:t>
            </a:r>
          </a:p>
          <a:p>
            <a:pPr algn="l">
              <a:buFont typeface="Arial" panose="020B0604020202020204" pitchFamily="34" charset="0"/>
              <a:buChar char="•"/>
            </a:pPr>
            <a:r>
              <a:rPr lang="pl-PL" b="0" i="0" u="none" strike="noStrike">
                <a:solidFill>
                  <a:srgbClr val="000000"/>
                </a:solidFill>
                <a:effectLst/>
                <a:latin typeface="Inter"/>
              </a:rPr>
              <a:t>dolne źródło dla pomp ciepła,</a:t>
            </a:r>
          </a:p>
          <a:p>
            <a:pPr algn="l">
              <a:buFont typeface="Arial" panose="020B0604020202020204" pitchFamily="34" charset="0"/>
              <a:buChar char="•"/>
            </a:pPr>
            <a:r>
              <a:rPr lang="pl-PL" b="0" i="0" u="none" strike="noStrike">
                <a:solidFill>
                  <a:srgbClr val="000000"/>
                </a:solidFill>
                <a:effectLst/>
                <a:latin typeface="Inter"/>
              </a:rPr>
              <a:t>do ogrzewania gleby i powietrza w szklarniach.</a:t>
            </a:r>
          </a:p>
        </p:txBody>
      </p:sp>
      <p:sp>
        <p:nvSpPr>
          <p:cNvPr id="6" name="Tytuł 1">
            <a:extLst>
              <a:ext uri="{FF2B5EF4-FFF2-40B4-BE49-F238E27FC236}">
                <a16:creationId xmlns:a16="http://schemas.microsoft.com/office/drawing/2014/main" id="{F6CCF9A6-7825-1922-0026-E999A451D82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Panele hybrydowe</a:t>
            </a:r>
          </a:p>
        </p:txBody>
      </p:sp>
      <p:sp>
        <p:nvSpPr>
          <p:cNvPr id="7" name="Rectangle 2">
            <a:extLst>
              <a:ext uri="{FF2B5EF4-FFF2-40B4-BE49-F238E27FC236}">
                <a16:creationId xmlns:a16="http://schemas.microsoft.com/office/drawing/2014/main" id="{EE55B1E2-3FFF-18C1-AE91-3C76DC44C2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86818232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A25F27-7B91-3BD8-EFF4-89B6FDDF50C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4EF5E18-510B-4CE8-8C32-9155C0449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ED203D8-22A6-C330-3558-C9CE76759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26F6B8F-D53C-6C29-F79F-D2938FD2B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EB7086-9C3F-14A3-4518-395DF114D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25A285D-CD87-5007-9DD4-5E248F728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8D71F75-F54D-3AED-9DED-572F251006E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D2E907B4-94BA-9E00-3A24-2ED687C8B793}"/>
              </a:ext>
            </a:extLst>
          </p:cNvPr>
          <p:cNvSpPr>
            <a:spLocks noGrp="1"/>
          </p:cNvSpPr>
          <p:nvPr>
            <p:ph idx="1"/>
          </p:nvPr>
        </p:nvSpPr>
        <p:spPr>
          <a:xfrm>
            <a:off x="441598" y="1754372"/>
            <a:ext cx="11291052" cy="5071615"/>
          </a:xfrm>
        </p:spPr>
        <p:txBody>
          <a:bodyPr anchor="ctr">
            <a:noAutofit/>
          </a:bodyPr>
          <a:lstStyle/>
          <a:p>
            <a:pPr algn="l">
              <a:buNone/>
            </a:pPr>
            <a:r>
              <a:rPr lang="pl-PL" b="0" i="0" u="none" strike="noStrike">
                <a:solidFill>
                  <a:srgbClr val="000000"/>
                </a:solidFill>
                <a:effectLst/>
                <a:latin typeface="Inter"/>
              </a:rPr>
              <a:t>Dwustronne moduły fotowoltaiczne to nowoczesne rozwiązanie, które potrafi </a:t>
            </a:r>
            <a:r>
              <a:rPr lang="pl-PL" b="0" i="0" u="none" strike="noStrike" err="1">
                <a:solidFill>
                  <a:srgbClr val="000000"/>
                </a:solidFill>
                <a:effectLst/>
                <a:latin typeface="Inter"/>
              </a:rPr>
              <a:t>absorbowac</a:t>
            </a:r>
            <a:r>
              <a:rPr lang="pl-PL" b="0" i="0" u="none" strike="noStrike">
                <a:solidFill>
                  <a:srgbClr val="000000"/>
                </a:solidFill>
                <a:effectLst/>
                <a:latin typeface="Inter"/>
              </a:rPr>
              <a:t> promieniowanie słoneczne zarówno z przodu, jak i z tyłu, co zwiększa efektywność ich działania.</a:t>
            </a:r>
          </a:p>
          <a:p>
            <a:pPr algn="l">
              <a:buNone/>
            </a:pPr>
            <a:r>
              <a:rPr lang="pl-PL">
                <a:solidFill>
                  <a:srgbClr val="000000"/>
                </a:solidFill>
                <a:latin typeface="Inter"/>
              </a:rPr>
              <a:t>Główną zaletą jest fakt że efekt uzyskano nie poprzez montaż ogniw z obu stron panelu, ale zastosowanie ogniw działających z obu stron. Dzięki temu koszty produkcyjne nie wzrosły.</a:t>
            </a:r>
          </a:p>
          <a:p>
            <a:pPr algn="l">
              <a:buNone/>
            </a:pPr>
            <a:r>
              <a:rPr lang="pl-PL" b="0" i="0" u="none" strike="noStrike">
                <a:solidFill>
                  <a:srgbClr val="000000"/>
                </a:solidFill>
                <a:effectLst/>
                <a:latin typeface="Inter"/>
              </a:rPr>
              <a:t>Mogą być stosowane jako ogrodzenia, ekrany dźwiękochłonne oraz elewacje budynków.</a:t>
            </a:r>
          </a:p>
        </p:txBody>
      </p:sp>
      <p:sp>
        <p:nvSpPr>
          <p:cNvPr id="6" name="Tytuł 1">
            <a:extLst>
              <a:ext uri="{FF2B5EF4-FFF2-40B4-BE49-F238E27FC236}">
                <a16:creationId xmlns:a16="http://schemas.microsoft.com/office/drawing/2014/main" id="{3AEF32AA-203C-6258-3264-826CB53FEC7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Panele dwustronne</a:t>
            </a:r>
          </a:p>
        </p:txBody>
      </p:sp>
      <p:sp>
        <p:nvSpPr>
          <p:cNvPr id="7" name="Rectangle 2">
            <a:extLst>
              <a:ext uri="{FF2B5EF4-FFF2-40B4-BE49-F238E27FC236}">
                <a16:creationId xmlns:a16="http://schemas.microsoft.com/office/drawing/2014/main" id="{50EDBCCB-E6B4-D38F-234F-03A1381827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392996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D3C39-5F03-CC67-E2E8-32ECAC6BBB4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651825F-FB2C-1339-E368-C0CB51110D5D}"/>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C265D51A-4E1B-5D0B-6FEF-9DF6F7A3EC6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Skutki przepływu prądu przez ciało człowieka można podzielić na:</a:t>
            </a:r>
          </a:p>
          <a:p>
            <a:pPr marL="0" indent="0">
              <a:buNone/>
            </a:pPr>
            <a:r>
              <a:rPr lang="pl-PL"/>
              <a:t>Fizyczne (np. zablokowanie pracy płuc, skurcze mięśni, migotanie komór sercowych, zatrzymanie akcji serca, niedotlenienie mózgu, upadek z wysokości na wskutek działania prądu, uszkodzenie wzroku).</a:t>
            </a:r>
          </a:p>
          <a:p>
            <a:pPr marL="0" indent="0">
              <a:buNone/>
            </a:pPr>
            <a:r>
              <a:rPr lang="pl-PL"/>
              <a:t>Chemiczne (np. ścinanie się białka w wyniku wzrostu temperatury).</a:t>
            </a:r>
          </a:p>
          <a:p>
            <a:pPr marL="0" indent="0">
              <a:buNone/>
            </a:pPr>
            <a:r>
              <a:rPr lang="pl-PL"/>
              <a:t>Biologiczne (np. wydzielanie się w nerkach niepożądanego płynu mającego negatywny wpływ na działanie organu).</a:t>
            </a:r>
          </a:p>
        </p:txBody>
      </p:sp>
      <p:sp>
        <p:nvSpPr>
          <p:cNvPr id="6" name="Tytuł 1">
            <a:extLst>
              <a:ext uri="{FF2B5EF4-FFF2-40B4-BE49-F238E27FC236}">
                <a16:creationId xmlns:a16="http://schemas.microsoft.com/office/drawing/2014/main" id="{B246DDF7-7418-D233-1EA7-0B81AF61C2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Skutki przepływu przez ciało człowieka</a:t>
            </a:r>
          </a:p>
        </p:txBody>
      </p:sp>
      <p:sp>
        <p:nvSpPr>
          <p:cNvPr id="7" name="Rectangle 2">
            <a:extLst>
              <a:ext uri="{FF2B5EF4-FFF2-40B4-BE49-F238E27FC236}">
                <a16:creationId xmlns:a16="http://schemas.microsoft.com/office/drawing/2014/main" id="{72BE8895-CFAD-63FB-F230-0735B3F14A6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C507AFD-7330-3A58-4B01-5D298CBEA26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3714666"/>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6B6C32-6153-2E6C-9649-E8C222692CA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3693437-8F59-83D8-19D6-6933CD2BE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C574AF4-B836-CADF-EDC9-0018A3D91B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49DDDCA-1D34-8A79-671B-ADB138661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A3B5408-AB5C-C8D4-0B73-C799B183D7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4B650D-47EE-5B0F-6E3C-946B26610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7101437-38EB-8723-2E99-2521BE86336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058CC166-A93A-8EA8-920F-ED67985EA18F}"/>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Dzięki wydajności tylnej strony modułu, przy montażu na gruncie, uzyskuje się wzrost efektywności o około 10%.</a:t>
            </a:r>
          </a:p>
          <a:p>
            <a:pPr marL="0" indent="0" algn="l">
              <a:buNone/>
            </a:pPr>
            <a:endParaRPr lang="pl-PL" b="0" i="0" u="none" strike="noStrike">
              <a:solidFill>
                <a:srgbClr val="000000"/>
              </a:solidFill>
              <a:effectLst/>
              <a:latin typeface="Inter"/>
            </a:endParaRPr>
          </a:p>
          <a:p>
            <a:pPr marL="0" indent="0" algn="l">
              <a:buNone/>
            </a:pPr>
            <a:r>
              <a:rPr lang="pl-PL" b="0" i="0" u="none" strike="noStrike">
                <a:solidFill>
                  <a:srgbClr val="000000"/>
                </a:solidFill>
                <a:effectLst/>
                <a:latin typeface="Inter"/>
              </a:rPr>
              <a:t>Badania wykazały, że tylna szyba modułu przyczynia się do skuteczniejszego chłodzenia paneli, co pozytywnie wpływa na ich wydajność.</a:t>
            </a:r>
          </a:p>
        </p:txBody>
      </p:sp>
      <p:sp>
        <p:nvSpPr>
          <p:cNvPr id="6" name="Tytuł 1">
            <a:extLst>
              <a:ext uri="{FF2B5EF4-FFF2-40B4-BE49-F238E27FC236}">
                <a16:creationId xmlns:a16="http://schemas.microsoft.com/office/drawing/2014/main" id="{2356BF43-6544-6A46-EF80-ADA4BCA157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Panele dwustronne</a:t>
            </a:r>
          </a:p>
        </p:txBody>
      </p:sp>
      <p:sp>
        <p:nvSpPr>
          <p:cNvPr id="7" name="Rectangle 2">
            <a:extLst>
              <a:ext uri="{FF2B5EF4-FFF2-40B4-BE49-F238E27FC236}">
                <a16:creationId xmlns:a16="http://schemas.microsoft.com/office/drawing/2014/main" id="{A0D07F76-837D-F4DA-D7B1-67CCD9E9EC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14498153"/>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D6AC20-FAE5-59CC-E9CD-FE92CE575B0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7D5A95D-7BC5-D077-DA48-4D916FDE0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D15E9BE-9902-39A9-4495-329A59698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8E98C1C-830F-416C-1DC1-2840B5DFF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069234E-5196-F8CA-587A-39524067C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9B1C351-5AB2-2965-5DA6-2036D0829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13F3504-5C20-D93E-344A-CBF3D22A234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C9C1EB03-D0C0-963A-AD96-55109FABE653}"/>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Panele fotowoltaiczne z czasem tracą swoją moc. W zależności od technologii wykonani ogniw szacuje się utratę na poziomie od 0,5% do 1,5% w ciągu roku.</a:t>
            </a:r>
          </a:p>
          <a:p>
            <a:pPr marL="0" indent="0" algn="l">
              <a:buNone/>
            </a:pPr>
            <a:r>
              <a:rPr lang="pl-PL">
                <a:solidFill>
                  <a:srgbClr val="000000"/>
                </a:solidFill>
                <a:latin typeface="Inter"/>
              </a:rPr>
              <a:t>Największy spadek następuje jednak w pierwszym roku pracy i może wynieść nawet 5%</a:t>
            </a:r>
          </a:p>
          <a:p>
            <a:pPr marL="0" indent="0" algn="l">
              <a:buNone/>
            </a:pPr>
            <a:r>
              <a:rPr lang="pl-PL" b="0" i="0" u="none" strike="noStrike">
                <a:solidFill>
                  <a:srgbClr val="000000"/>
                </a:solidFill>
                <a:effectLst/>
                <a:latin typeface="Inter"/>
              </a:rPr>
              <a:t>Większość prod</a:t>
            </a:r>
            <a:r>
              <a:rPr lang="pl-PL">
                <a:solidFill>
                  <a:srgbClr val="000000"/>
                </a:solidFill>
                <a:latin typeface="Inter"/>
              </a:rPr>
              <a:t>ucentów ogniw zakłada 10% straty w pierwszych 10 latach pracy i 20% przez 25 lat.</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93BE126D-4E42-C770-A53A-C7BDF69AEF5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Utrata mocy</a:t>
            </a:r>
          </a:p>
        </p:txBody>
      </p:sp>
      <p:sp>
        <p:nvSpPr>
          <p:cNvPr id="7" name="Rectangle 2">
            <a:extLst>
              <a:ext uri="{FF2B5EF4-FFF2-40B4-BE49-F238E27FC236}">
                <a16:creationId xmlns:a16="http://schemas.microsoft.com/office/drawing/2014/main" id="{04CE1D30-9F9A-8DCF-EF99-AEA797C4AF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528307969"/>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7E80E3-A5D7-5584-27FA-030459B8A1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56C7CB4-3337-58B5-7B0D-57C0DBD0F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C964B66-7ADE-AF88-97A9-8EBEB37A9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EB5BC0E-B1FB-0B3B-8C8B-B5B31ABD3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36DC23-4393-D4F7-B75D-38543D335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AF99D3-B711-A3F2-5844-ADD0B1EE0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6BCB1F6-E73F-B451-5610-264EF5A4CBB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A1A5C7EB-AC56-E4A0-195A-B8C410D80C92}"/>
              </a:ext>
            </a:extLst>
          </p:cNvPr>
          <p:cNvSpPr>
            <a:spLocks noGrp="1"/>
          </p:cNvSpPr>
          <p:nvPr>
            <p:ph idx="1"/>
          </p:nvPr>
        </p:nvSpPr>
        <p:spPr>
          <a:xfrm>
            <a:off x="441598" y="1754372"/>
            <a:ext cx="11291052" cy="5071615"/>
          </a:xfrm>
        </p:spPr>
        <p:txBody>
          <a:bodyPr anchor="ctr">
            <a:noAutofit/>
          </a:bodyPr>
          <a:lstStyle/>
          <a:p>
            <a:pPr marL="177800" indent="-177800" algn="l">
              <a:buNone/>
            </a:pPr>
            <a:r>
              <a:rPr lang="pl-PL" b="0" i="0" u="none" strike="noStrike">
                <a:solidFill>
                  <a:srgbClr val="000000"/>
                </a:solidFill>
                <a:effectLst/>
                <a:latin typeface="Inter"/>
              </a:rPr>
              <a:t>Najczęściej występującą przyczyną utraty mocy w instalacjach fotowoltaicznych jest nieprawidłowe rozmieszczenie modułów na dachu. Zacienienie spowodowane przez obiekty takie jak kominy, drzewa czy konstrukcje dachowe może znacząco wpłynąć na wydajność systemu.</a:t>
            </a:r>
          </a:p>
          <a:p>
            <a:pPr marL="0" indent="0" algn="l">
              <a:buNone/>
            </a:pPr>
            <a:r>
              <a:rPr lang="pl-PL" b="0" i="0" u="none" strike="noStrike">
                <a:solidFill>
                  <a:srgbClr val="000000"/>
                </a:solidFill>
                <a:effectLst/>
                <a:latin typeface="Inter"/>
              </a:rPr>
              <a:t>Fotoogniwo gdy jest zacienione, zmniejsza natężenie prądu, oraz napięcie indukowane. </a:t>
            </a:r>
          </a:p>
        </p:txBody>
      </p:sp>
      <p:sp>
        <p:nvSpPr>
          <p:cNvPr id="6" name="Tytuł 1">
            <a:extLst>
              <a:ext uri="{FF2B5EF4-FFF2-40B4-BE49-F238E27FC236}">
                <a16:creationId xmlns:a16="http://schemas.microsoft.com/office/drawing/2014/main" id="{F7B8CCCA-CDAA-2DE7-01DE-4EDA932B409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Dioda by-pass</a:t>
            </a:r>
          </a:p>
        </p:txBody>
      </p:sp>
      <p:sp>
        <p:nvSpPr>
          <p:cNvPr id="7" name="Rectangle 2">
            <a:extLst>
              <a:ext uri="{FF2B5EF4-FFF2-40B4-BE49-F238E27FC236}">
                <a16:creationId xmlns:a16="http://schemas.microsoft.com/office/drawing/2014/main" id="{E9FF07D8-B924-384D-B912-16D3F0D0EFD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508915936"/>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1FD7B5-0933-B165-DFAC-47F8074FE9A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BA51914-8850-9136-0B99-38A8CF66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FB63433-973C-C6A8-51CF-F1DBACCB5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BCA2056-978B-D9CB-5E1C-AB4ED6F44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1F62470-E3CD-A409-A819-E3352CB908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4DA825-EA89-9DE9-E57D-C9EA4E105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50F5F1D-81A4-EF9C-73D5-F78E49469E1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8ECA1021-3972-2563-D40D-7DAD2F2CE865}"/>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Moduły fotowoltaiczne są dzielone na trzy niezależne sekcje połączone szeregowo. Dioda bocznikująca jest wlutowana równolegle do sekcji składającej się z około 20 ogniw, co pozwala na omijanie zacienionych sekcji.</a:t>
            </a:r>
          </a:p>
          <a:p>
            <a:pPr marL="0" indent="0" algn="l">
              <a:buNone/>
            </a:pPr>
            <a:r>
              <a:rPr lang="pl-PL" b="0" i="0" u="none" strike="noStrike">
                <a:solidFill>
                  <a:srgbClr val="000000"/>
                </a:solidFill>
                <a:effectLst/>
                <a:latin typeface="Inter"/>
              </a:rPr>
              <a:t>Gdy jedna sekcja jest całkowicie zacieniona, staje się opornikiem, a prąd z pozostałych sekcji przebiega przez diodę, omijając sekcję zacienioną</a:t>
            </a:r>
          </a:p>
          <a:p>
            <a:pPr marL="0" indent="0" algn="l">
              <a:buNone/>
            </a:pPr>
            <a:r>
              <a:rPr lang="pl-PL" b="0" i="0" u="none" strike="noStrike">
                <a:solidFill>
                  <a:srgbClr val="000000"/>
                </a:solidFill>
                <a:effectLst/>
                <a:latin typeface="Inter"/>
              </a:rPr>
              <a:t>Dzięki zastosowaniu diod, każda sekcja modułu działa jako niezależny obwód elektryczny, co pozwala na minimalizację strat energii</a:t>
            </a:r>
            <a:r>
              <a:rPr lang="pl-PL">
                <a:solidFill>
                  <a:srgbClr val="000000"/>
                </a:solidFill>
                <a:latin typeface="Inter"/>
              </a:rPr>
              <a:t>.</a:t>
            </a:r>
          </a:p>
        </p:txBody>
      </p:sp>
      <p:sp>
        <p:nvSpPr>
          <p:cNvPr id="6" name="Tytuł 1">
            <a:extLst>
              <a:ext uri="{FF2B5EF4-FFF2-40B4-BE49-F238E27FC236}">
                <a16:creationId xmlns:a16="http://schemas.microsoft.com/office/drawing/2014/main" id="{8AFB4393-0940-CA23-616D-9D1F9D0033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Dioda by-pass</a:t>
            </a:r>
          </a:p>
        </p:txBody>
      </p:sp>
      <p:sp>
        <p:nvSpPr>
          <p:cNvPr id="7" name="Rectangle 2">
            <a:extLst>
              <a:ext uri="{FF2B5EF4-FFF2-40B4-BE49-F238E27FC236}">
                <a16:creationId xmlns:a16="http://schemas.microsoft.com/office/drawing/2014/main" id="{0DFE50D0-AC27-D982-7EEF-AD79C8C9621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895500500"/>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3540B6-684E-3C39-4E24-B729E3D0212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0245257-8B38-E4A0-958C-DE0001A40F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31DA975-302B-A427-B55A-3FE6A5F8C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60DE013-E858-EC0B-11D6-F7E9481B8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FF9E25-040F-653C-8396-AC818B30EA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22C7B06-6386-D7EE-4389-09B08025A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C80AA9C-7EEE-17F1-0F33-3F79CCC144D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9DFD67D4-875A-E7F3-E38C-EA0596F2376B}"/>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W najnowszych rozwiązaniach technicznych paneli PV zrezygnowano z podziału paneli na 3 sekcje ze względu na niską skuteczność rozwiązania w typowych scenariuszach. Obecnie stosuje się diody  by-pass dla każdego ogniwa. </a:t>
            </a:r>
            <a:r>
              <a:rPr lang="pl-PL">
                <a:solidFill>
                  <a:srgbClr val="000000"/>
                </a:solidFill>
                <a:latin typeface="Inter"/>
              </a:rPr>
              <a:t>Czyli panel posiadający np. 60 ogniw, zainstalowane ma 60 diod. Pozawala to na znacznie skuteczniejsze eliminowanie negatywnych efektów zaciemnienia.</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ED2A2432-8AA6-7472-C630-07229958B5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Dioda by-pass</a:t>
            </a:r>
          </a:p>
        </p:txBody>
      </p:sp>
      <p:sp>
        <p:nvSpPr>
          <p:cNvPr id="7" name="Rectangle 2">
            <a:extLst>
              <a:ext uri="{FF2B5EF4-FFF2-40B4-BE49-F238E27FC236}">
                <a16:creationId xmlns:a16="http://schemas.microsoft.com/office/drawing/2014/main" id="{FBCA8985-C926-2638-8583-306EF25D532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844474598"/>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2F613F-B0E3-7821-07CC-B8433FB6BB1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086F04-F417-E3E0-67FC-C5C78D5BF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7F15E09-3424-E423-DABD-683B489C66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93AC6D-1A27-8F7B-37DD-8F2C2FFE3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0017769-3473-945E-CF51-E49FD8939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47E586-3961-0F7D-187C-C0D77ED1E0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7AC3ACC-6302-14F8-E047-6C3B37DA958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5180FB69-23D7-4DF8-38B5-439AFDEED477}"/>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Optymalizatory mogą być montowane bezpośrednio w lub przy skrzynkach połączeniowych paneli. Działaniem zastępują diody by-pass. </a:t>
            </a:r>
          </a:p>
          <a:p>
            <a:pPr marL="0" indent="0" algn="l">
              <a:buNone/>
            </a:pPr>
            <a:r>
              <a:rPr lang="pl-PL" b="0" i="0" u="none" strike="noStrike">
                <a:solidFill>
                  <a:srgbClr val="000000"/>
                </a:solidFill>
                <a:effectLst/>
                <a:latin typeface="Inter"/>
              </a:rPr>
              <a:t>Optymalizatory pracują w </a:t>
            </a:r>
            <a:r>
              <a:rPr lang="pl-PL">
                <a:solidFill>
                  <a:srgbClr val="000000"/>
                </a:solidFill>
                <a:latin typeface="Inter"/>
              </a:rPr>
              <a:t>formie przetwornic DC-DC. Ich zadaniem jest maksymalizacja uzysku mocy z panelu nawet przy zaciemnieniu pojedynczego łańcucha</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AE36B239-27FB-8EC8-8082-63B1CE3373C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Optymalizatory</a:t>
            </a:r>
          </a:p>
        </p:txBody>
      </p:sp>
      <p:sp>
        <p:nvSpPr>
          <p:cNvPr id="7" name="Rectangle 2">
            <a:extLst>
              <a:ext uri="{FF2B5EF4-FFF2-40B4-BE49-F238E27FC236}">
                <a16:creationId xmlns:a16="http://schemas.microsoft.com/office/drawing/2014/main" id="{453E0361-7E0C-F8F9-D602-96EF43BBCD9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9795076"/>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42A563-46B4-B898-AAC8-AEF98A2748D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08C2A10-80AF-AB97-0CAD-AF02008FF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2EF3495-F231-A49F-67F9-493BBC445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E005643-E4EB-5B2B-D687-66ED649BF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D9565A-0AF5-E371-555F-1A074A74DE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75E60E-B451-1136-B823-10952A35A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DFDD157-E66A-7635-6540-186158C2D65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FD9414EC-EDBC-B94D-7877-AD3006585E89}"/>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Optymalizatory Maxim </a:t>
            </a:r>
            <a:r>
              <a:rPr lang="pl-PL" b="0" i="0" u="none" strike="noStrike" err="1">
                <a:solidFill>
                  <a:srgbClr val="000000"/>
                </a:solidFill>
                <a:effectLst/>
                <a:latin typeface="Inter"/>
              </a:rPr>
              <a:t>Integrated</a:t>
            </a:r>
            <a:r>
              <a:rPr lang="pl-PL" b="0" i="0" u="none" strike="noStrike">
                <a:solidFill>
                  <a:srgbClr val="000000"/>
                </a:solidFill>
                <a:effectLst/>
                <a:latin typeface="Inter"/>
              </a:rPr>
              <a:t> to 3 niezależne przetwornice z funkcjonalnością MPPT, po jednej dla każdego łańcucha.</a:t>
            </a:r>
          </a:p>
          <a:p>
            <a:pPr marL="0" indent="0" algn="l">
              <a:buNone/>
            </a:pPr>
            <a:endParaRPr lang="pl-PL">
              <a:solidFill>
                <a:srgbClr val="000000"/>
              </a:solidFill>
              <a:latin typeface="Inter"/>
            </a:endParaRPr>
          </a:p>
          <a:p>
            <a:pPr marL="0" indent="0" algn="l">
              <a:buNone/>
            </a:pPr>
            <a:r>
              <a:rPr lang="pl-PL" b="0" i="0" u="none" strike="noStrike">
                <a:solidFill>
                  <a:srgbClr val="000000"/>
                </a:solidFill>
                <a:effectLst/>
                <a:latin typeface="Inter"/>
              </a:rPr>
              <a:t>Optymalizatory stanowią najskuteczniejsze rozwiązanie w celu eliminacji skutków zacienienia, a także zabrudzenia paneli.</a:t>
            </a:r>
          </a:p>
          <a:p>
            <a:pPr marL="0" indent="0" algn="l">
              <a:buNone/>
            </a:pPr>
            <a:endParaRPr lang="pl-PL">
              <a:solidFill>
                <a:srgbClr val="000000"/>
              </a:solidFill>
              <a:latin typeface="Inter"/>
            </a:endParaRPr>
          </a:p>
          <a:p>
            <a:pPr marL="0" indent="0" algn="l">
              <a:buNone/>
            </a:pPr>
            <a:r>
              <a:rPr lang="pl-PL" err="1">
                <a:solidFill>
                  <a:srgbClr val="000000"/>
                </a:solidFill>
                <a:latin typeface="Inter"/>
              </a:rPr>
              <a:t>Tigo</a:t>
            </a:r>
            <a:r>
              <a:rPr lang="pl-PL">
                <a:solidFill>
                  <a:srgbClr val="000000"/>
                </a:solidFill>
                <a:latin typeface="Inter"/>
              </a:rPr>
              <a:t> Energy produkuje optymalizatory które można montować nawet tylko na zacienionych modułach. Współpracują one z falownikami dowolnej marki.</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06E04026-B38A-AB2C-443F-964A14920AA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Optymalizatory</a:t>
            </a:r>
          </a:p>
        </p:txBody>
      </p:sp>
      <p:sp>
        <p:nvSpPr>
          <p:cNvPr id="7" name="Rectangle 2">
            <a:extLst>
              <a:ext uri="{FF2B5EF4-FFF2-40B4-BE49-F238E27FC236}">
                <a16:creationId xmlns:a16="http://schemas.microsoft.com/office/drawing/2014/main" id="{0C0DA79A-73EB-DA8E-2C68-BF3018D35D5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52481776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E04791-D429-A6FB-81C3-AC2F76A59A4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CDE1F3-83FB-1B7B-3BEB-45507C1BE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94BA4FF-9DD2-FF29-F395-DD986B93B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5D81875-2261-0DDD-A9F8-0CCA77866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6379DC-11A4-8DBF-EA86-0FCDEFF92D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AB5EC2-E9CF-0286-21C7-808AF7997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8B295C6-6A1D-A5EA-974F-F5B92C2FCC3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4456B802-65C9-1EF2-18D8-0024F0E168AA}"/>
              </a:ext>
            </a:extLst>
          </p:cNvPr>
          <p:cNvSpPr>
            <a:spLocks noGrp="1"/>
          </p:cNvSpPr>
          <p:nvPr>
            <p:ph idx="1"/>
          </p:nvPr>
        </p:nvSpPr>
        <p:spPr>
          <a:xfrm>
            <a:off x="441598" y="1754372"/>
            <a:ext cx="11291052" cy="5071615"/>
          </a:xfrm>
        </p:spPr>
        <p:txBody>
          <a:bodyPr anchor="ctr">
            <a:noAutofit/>
          </a:bodyPr>
          <a:lstStyle/>
          <a:p>
            <a:pPr marL="0" indent="0" algn="l">
              <a:buNone/>
            </a:pPr>
            <a:r>
              <a:rPr lang="pl-PL" b="0" i="0" u="none" strike="noStrike">
                <a:solidFill>
                  <a:srgbClr val="000000"/>
                </a:solidFill>
                <a:effectLst/>
                <a:latin typeface="Inter"/>
              </a:rPr>
              <a:t>Hot-Spot to zjawisko jakie powstaje w uszkodzonym ogniwie PV. Może ono nastąpić z różnych przyczyn, szczególnie podczas transportu i montażu.</a:t>
            </a:r>
          </a:p>
          <a:p>
            <a:pPr marL="0" indent="0" algn="l">
              <a:buNone/>
            </a:pPr>
            <a:r>
              <a:rPr lang="pl-PL">
                <a:solidFill>
                  <a:srgbClr val="000000"/>
                </a:solidFill>
                <a:latin typeface="Inter"/>
              </a:rPr>
              <a:t>Obszar uszkodzonego ogniwa, w szczególności gdy jest zacieniony może się bardzo nagrzewać, nawet do 270 stopni </a:t>
            </a:r>
            <a:r>
              <a:rPr lang="pl-PL" err="1">
                <a:solidFill>
                  <a:srgbClr val="000000"/>
                </a:solidFill>
                <a:latin typeface="Inter"/>
              </a:rPr>
              <a:t>Celcjusza</a:t>
            </a:r>
            <a:r>
              <a:rPr lang="pl-PL">
                <a:solidFill>
                  <a:srgbClr val="000000"/>
                </a:solidFill>
                <a:latin typeface="Inter"/>
              </a:rPr>
              <a:t>.</a:t>
            </a:r>
          </a:p>
          <a:p>
            <a:pPr marL="0" indent="0" algn="l">
              <a:buNone/>
            </a:pPr>
            <a:r>
              <a:rPr lang="pl-PL" b="0" i="0" u="none" strike="noStrike">
                <a:solidFill>
                  <a:srgbClr val="000000"/>
                </a:solidFill>
                <a:effectLst/>
                <a:latin typeface="Inter"/>
              </a:rPr>
              <a:t>Konsekwencją tej sytuacji jest ryzyko uszkodzenia modułu, lub nawet jego zapalenie.</a:t>
            </a:r>
          </a:p>
          <a:p>
            <a:pPr marL="0" indent="0" algn="l">
              <a:buNone/>
            </a:pPr>
            <a:r>
              <a:rPr lang="pl-PL">
                <a:solidFill>
                  <a:srgbClr val="000000"/>
                </a:solidFill>
                <a:latin typeface="Inter"/>
              </a:rPr>
              <a:t>Panele powinny być testowane aby wykryć potencjalne Hot-Spoty. Najlepiej przeprowadzić takie badanie z użyciem kamery termowizyjnej. Natomiast w przypadku jej braku można w kilku miejscach panelu zmierzyć jego temperaturę pirometrem</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9DD62E0D-2CCF-FFBE-1F92-75A89B929DB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Hot-spot</a:t>
            </a:r>
          </a:p>
        </p:txBody>
      </p:sp>
      <p:sp>
        <p:nvSpPr>
          <p:cNvPr id="7" name="Rectangle 2">
            <a:extLst>
              <a:ext uri="{FF2B5EF4-FFF2-40B4-BE49-F238E27FC236}">
                <a16:creationId xmlns:a16="http://schemas.microsoft.com/office/drawing/2014/main" id="{F0A4EE1F-D862-12CD-09FE-23D12C9EC3B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01541534"/>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9BC048-A869-9CD2-2301-5FC5E028FD7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546E0F3-1CC0-D711-636C-9F9AF7FF8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5FF535C-8F51-131E-62F5-013322130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426B296-8126-9E06-AFF9-2749BF061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5EDC1D1-ED2C-4946-115A-D3808C4C95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0550D6E-DD07-56B6-C2CF-F8369FE97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A369FD4-A7A7-AD6A-7273-93673B3B8C3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148BE4C9-6769-7762-F7F2-56C4AA14E770}"/>
              </a:ext>
            </a:extLst>
          </p:cNvPr>
          <p:cNvSpPr>
            <a:spLocks noGrp="1"/>
          </p:cNvSpPr>
          <p:nvPr>
            <p:ph idx="1"/>
          </p:nvPr>
        </p:nvSpPr>
        <p:spPr>
          <a:xfrm>
            <a:off x="441598" y="1754372"/>
            <a:ext cx="11291052" cy="5071615"/>
          </a:xfrm>
        </p:spPr>
        <p:txBody>
          <a:bodyPr anchor="ctr">
            <a:noAutofit/>
          </a:bodyPr>
          <a:lstStyle/>
          <a:p>
            <a:pPr>
              <a:buNone/>
            </a:pPr>
            <a:r>
              <a:rPr lang="pl-PL">
                <a:solidFill>
                  <a:srgbClr val="000000"/>
                </a:solidFill>
              </a:rPr>
              <a:t>PID - </a:t>
            </a:r>
            <a:r>
              <a:rPr lang="pl-PL" err="1">
                <a:solidFill>
                  <a:srgbClr val="000000"/>
                </a:solidFill>
                <a:effectLst/>
              </a:rPr>
              <a:t>Potential</a:t>
            </a:r>
            <a:r>
              <a:rPr lang="pl-PL">
                <a:solidFill>
                  <a:srgbClr val="000000"/>
                </a:solidFill>
                <a:effectLst/>
              </a:rPr>
              <a:t> </a:t>
            </a:r>
            <a:r>
              <a:rPr lang="pl-PL" err="1">
                <a:solidFill>
                  <a:srgbClr val="000000"/>
                </a:solidFill>
                <a:effectLst/>
              </a:rPr>
              <a:t>Induced</a:t>
            </a:r>
            <a:r>
              <a:rPr lang="pl-PL">
                <a:solidFill>
                  <a:srgbClr val="000000"/>
                </a:solidFill>
              </a:rPr>
              <a:t> </a:t>
            </a:r>
            <a:r>
              <a:rPr lang="pl-PL" err="1">
                <a:solidFill>
                  <a:srgbClr val="000000"/>
                </a:solidFill>
                <a:effectLst/>
              </a:rPr>
              <a:t>Degradation</a:t>
            </a:r>
            <a:endParaRPr lang="pl-PL">
              <a:solidFill>
                <a:srgbClr val="000000"/>
              </a:solidFill>
              <a:effectLst/>
            </a:endParaRPr>
          </a:p>
          <a:p>
            <a:pPr marL="0" indent="0" algn="l">
              <a:buNone/>
            </a:pPr>
            <a:r>
              <a:rPr lang="pl-PL" b="0" i="0" u="none" strike="noStrike">
                <a:solidFill>
                  <a:srgbClr val="000000"/>
                </a:solidFill>
                <a:effectLst/>
                <a:latin typeface="Inter"/>
              </a:rPr>
              <a:t>Zjawisko to jest wynikiem występowania pola elektrostatycznego pomiędzy uziemioną aluminiową obudową i ogniwami.</a:t>
            </a:r>
          </a:p>
          <a:p>
            <a:pPr marL="0" indent="0" algn="l">
              <a:buNone/>
            </a:pPr>
            <a:r>
              <a:rPr lang="pl-PL">
                <a:solidFill>
                  <a:srgbClr val="000000"/>
                </a:solidFill>
                <a:latin typeface="Inter"/>
              </a:rPr>
              <a:t>Efektem występującym szczególnie przy dużej wilgotności powietrza jest degradacja paneli. Powoduje to skrócenie czasu pracy modułu i korozje elektryczną.</a:t>
            </a:r>
          </a:p>
          <a:p>
            <a:pPr marL="0" indent="0" algn="l">
              <a:buNone/>
            </a:pPr>
            <a:r>
              <a:rPr lang="pl-PL" b="0" i="0" u="none" strike="noStrike">
                <a:solidFill>
                  <a:srgbClr val="000000"/>
                </a:solidFill>
                <a:effectLst/>
                <a:latin typeface="Inter"/>
              </a:rPr>
              <a:t>Problem jest tym większy im większe jest napięcie w łańcuchu paneli.</a:t>
            </a:r>
            <a:br>
              <a:rPr lang="pl-PL" b="0" i="0" u="none" strike="noStrike">
                <a:solidFill>
                  <a:srgbClr val="000000"/>
                </a:solidFill>
                <a:effectLst/>
                <a:latin typeface="Inter"/>
              </a:rPr>
            </a:br>
            <a:r>
              <a:rPr lang="pl-PL" b="0" i="0" u="none" strike="noStrike">
                <a:solidFill>
                  <a:srgbClr val="000000"/>
                </a:solidFill>
                <a:effectLst/>
                <a:latin typeface="Inter"/>
              </a:rPr>
              <a:t>Wskazanie rozwiązania problemu oraz poziom odporności na PID pozostaje po stronie producenta panelu.</a:t>
            </a:r>
          </a:p>
        </p:txBody>
      </p:sp>
      <p:sp>
        <p:nvSpPr>
          <p:cNvPr id="6" name="Tytuł 1">
            <a:extLst>
              <a:ext uri="{FF2B5EF4-FFF2-40B4-BE49-F238E27FC236}">
                <a16:creationId xmlns:a16="http://schemas.microsoft.com/office/drawing/2014/main" id="{EEC424E9-65D1-51D3-6F33-687D08398EB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Napięcie indukowane</a:t>
            </a:r>
          </a:p>
        </p:txBody>
      </p:sp>
      <p:sp>
        <p:nvSpPr>
          <p:cNvPr id="7" name="Rectangle 2">
            <a:extLst>
              <a:ext uri="{FF2B5EF4-FFF2-40B4-BE49-F238E27FC236}">
                <a16:creationId xmlns:a16="http://schemas.microsoft.com/office/drawing/2014/main" id="{88E5E8BC-8349-46CA-E9A2-5B800332E03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65755826"/>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AEAC87-E6C4-02E9-B896-92D3BE08192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4F4D735-4B69-1DA4-62D3-5321EC297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407DC7E-1689-8286-4531-F8B94EEDA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EBDBEE2-0A7F-8B4C-BDD5-BA74E15A1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76C1953-89C3-4E2B-1504-56AB90E43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7EDC2E2-0DA6-21A9-B0BE-A77657B18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A9E6E81-9ABA-BDFA-C0A6-144EE6F48B7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98C2F316-5C34-35C7-2049-6D489EE950F4}"/>
              </a:ext>
            </a:extLst>
          </p:cNvPr>
          <p:cNvSpPr>
            <a:spLocks noGrp="1"/>
          </p:cNvSpPr>
          <p:nvPr>
            <p:ph idx="1"/>
          </p:nvPr>
        </p:nvSpPr>
        <p:spPr>
          <a:xfrm>
            <a:off x="441598" y="1754372"/>
            <a:ext cx="11291052" cy="5071615"/>
          </a:xfrm>
        </p:spPr>
        <p:txBody>
          <a:bodyPr anchor="ctr">
            <a:noAutofit/>
          </a:bodyPr>
          <a:lstStyle/>
          <a:p>
            <a:pPr>
              <a:buNone/>
            </a:pPr>
            <a:r>
              <a:rPr lang="pl-PL">
                <a:solidFill>
                  <a:srgbClr val="000000"/>
                </a:solidFill>
              </a:rPr>
              <a:t>Moduł fotowoltaiczny działa jak kondensator względem ziemi, na którym gromadzi się ładunek elektryczny, tworząc tzw. pojemność pasożytniczą (</a:t>
            </a:r>
            <a:r>
              <a:rPr lang="pl-PL" err="1">
                <a:solidFill>
                  <a:srgbClr val="000000"/>
                </a:solidFill>
              </a:rPr>
              <a:t>parasitic</a:t>
            </a:r>
            <a:r>
              <a:rPr lang="pl-PL">
                <a:solidFill>
                  <a:srgbClr val="000000"/>
                </a:solidFill>
              </a:rPr>
              <a:t> </a:t>
            </a:r>
            <a:r>
              <a:rPr lang="pl-PL" err="1">
                <a:solidFill>
                  <a:srgbClr val="000000"/>
                </a:solidFill>
              </a:rPr>
              <a:t>capacitance</a:t>
            </a:r>
            <a:r>
              <a:rPr lang="pl-PL">
                <a:solidFill>
                  <a:srgbClr val="000000"/>
                </a:solidFill>
              </a:rPr>
              <a:t>). W przypadku dużych powierzchni paneli PV oraz niewielkich odstępów między modułami może wystąpić niewielki prąd upływu pojemnościowego, sięgający około 1uA</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BF4182E2-0C05-726F-88BB-D7E8D5AC92B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Prąd upływu</a:t>
            </a:r>
          </a:p>
        </p:txBody>
      </p:sp>
      <p:sp>
        <p:nvSpPr>
          <p:cNvPr id="7" name="Rectangle 2">
            <a:extLst>
              <a:ext uri="{FF2B5EF4-FFF2-40B4-BE49-F238E27FC236}">
                <a16:creationId xmlns:a16="http://schemas.microsoft.com/office/drawing/2014/main" id="{6DE28564-9659-0B8D-0845-591C86CE4FB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53975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4EFF8-4075-439D-0B49-622D30DFA25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6E82EE6-6FE5-C66E-2EB9-25B2C5706D33}"/>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58590746-D985-57C7-3094-2D7F24AA34ED}"/>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Ze względu na silne powiązanie skutków przepływu prądu z czasem przepływy, te same wartości natężenia prądu </a:t>
            </a:r>
            <a:r>
              <a:rPr lang="pl-PL" err="1"/>
              <a:t>rażeniowego</a:t>
            </a:r>
            <a:r>
              <a:rPr lang="pl-PL"/>
              <a:t> ale przepływające w różnych czasach mogą powodować zupełnie różne skutki. Dłuższe czasy przepływu prądu przez ciało ludzkie najczęściej skutkują migotaniem komór serca oraz skutkami cieplnymi. Natomiast na podstawie przeprowadzonych badań udowodniono, że przy przepływie prądów </a:t>
            </a:r>
            <a:r>
              <a:rPr lang="pl-PL" err="1"/>
              <a:t>rażeniowych</a:t>
            </a:r>
            <a:r>
              <a:rPr lang="pl-PL"/>
              <a:t> w czasie poniżej 0,2 s migotanie komór serca występuje bardzo rzadko, natomiast przy czasach powyżej 1 s bardzo często.</a:t>
            </a:r>
          </a:p>
        </p:txBody>
      </p:sp>
      <p:sp>
        <p:nvSpPr>
          <p:cNvPr id="6" name="Tytuł 1">
            <a:extLst>
              <a:ext uri="{FF2B5EF4-FFF2-40B4-BE49-F238E27FC236}">
                <a16:creationId xmlns:a16="http://schemas.microsoft.com/office/drawing/2014/main" id="{6FCB2D69-727E-C245-2E04-CFA60F56B2D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BD98B37D-5424-B497-5D38-F6EC515F529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4FF058C-B473-445F-1D9E-1A14D608D79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7207106"/>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C7B56C-00CC-A696-FE08-2DC5AAD30DA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2B0980A-D3C4-548B-BD3E-CC88295B7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DFC7A31-D704-CC8A-57B8-711BEC492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54D4E4E-54CF-5445-5CCD-DEB89D66B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3EE7548-0776-00CD-6B35-EC263A72E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197240C-C1F7-9434-B23F-B592C51C5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5CA8C46-9D80-255F-10F2-1AEF14AD6B8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E15302D9-A497-313E-EB1E-CF8DDB5475C3}"/>
              </a:ext>
            </a:extLst>
          </p:cNvPr>
          <p:cNvSpPr>
            <a:spLocks noGrp="1"/>
          </p:cNvSpPr>
          <p:nvPr>
            <p:ph idx="1"/>
          </p:nvPr>
        </p:nvSpPr>
        <p:spPr>
          <a:xfrm>
            <a:off x="441598" y="1754372"/>
            <a:ext cx="11291052" cy="5071615"/>
          </a:xfrm>
        </p:spPr>
        <p:txBody>
          <a:bodyPr anchor="ctr">
            <a:noAutofit/>
          </a:bodyPr>
          <a:lstStyle/>
          <a:p>
            <a:pPr>
              <a:buNone/>
            </a:pPr>
            <a:r>
              <a:rPr lang="pl-PL">
                <a:solidFill>
                  <a:srgbClr val="000000"/>
                </a:solidFill>
              </a:rPr>
              <a:t>Uszkodzenie izolacji przewodów po stronie DC lub modułów może prowadzić do niebezpiecznego przepływu prądu do ziemi przekraczającego 30 </a:t>
            </a:r>
            <a:r>
              <a:rPr lang="pl-PL" err="1">
                <a:solidFill>
                  <a:srgbClr val="000000"/>
                </a:solidFill>
              </a:rPr>
              <a:t>mA</a:t>
            </a:r>
            <a:r>
              <a:rPr lang="pl-PL">
                <a:solidFill>
                  <a:srgbClr val="000000"/>
                </a:solidFill>
              </a:rPr>
              <a:t>. W takiej sytuacji układ różnicowoprądowy falownika automatycznie odłączy falownik od sieci.</a:t>
            </a:r>
          </a:p>
          <a:p>
            <a:pPr>
              <a:buNone/>
            </a:pPr>
            <a:r>
              <a:rPr lang="pl-PL" b="0" i="0" u="none" strike="noStrike">
                <a:solidFill>
                  <a:srgbClr val="000000"/>
                </a:solidFill>
                <a:effectLst/>
                <a:latin typeface="Inter"/>
              </a:rPr>
              <a:t>Uwaga! Nie zwalnia to </a:t>
            </a:r>
            <a:r>
              <a:rPr lang="pl-PL">
                <a:solidFill>
                  <a:srgbClr val="000000"/>
                </a:solidFill>
                <a:latin typeface="Inter"/>
              </a:rPr>
              <a:t>z obowiązku montażu odpowiednich zabezpieczeń (np. wyłączników różnicowoprądowych) jeśli producent falownika wskazał taką konieczność.</a:t>
            </a:r>
            <a:endParaRPr lang="pl-PL" b="0" i="0" u="none" strike="noStrike">
              <a:solidFill>
                <a:srgbClr val="000000"/>
              </a:solidFill>
              <a:effectLst/>
              <a:latin typeface="Inter"/>
            </a:endParaRPr>
          </a:p>
        </p:txBody>
      </p:sp>
      <p:sp>
        <p:nvSpPr>
          <p:cNvPr id="6" name="Tytuł 1">
            <a:extLst>
              <a:ext uri="{FF2B5EF4-FFF2-40B4-BE49-F238E27FC236}">
                <a16:creationId xmlns:a16="http://schemas.microsoft.com/office/drawing/2014/main" id="{C52FA8BE-4AD4-2A84-5D05-6C8CC606C14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Prąd doziemny</a:t>
            </a:r>
          </a:p>
        </p:txBody>
      </p:sp>
      <p:sp>
        <p:nvSpPr>
          <p:cNvPr id="7" name="Rectangle 2">
            <a:extLst>
              <a:ext uri="{FF2B5EF4-FFF2-40B4-BE49-F238E27FC236}">
                <a16:creationId xmlns:a16="http://schemas.microsoft.com/office/drawing/2014/main" id="{256A0ECF-0B2B-1CB4-F33A-43094BEA79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947836655"/>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6ADE3A-758F-B467-D1D2-BC10E2AC103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D11E579-37CB-F9B5-7AE5-5DC29B971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28CD827-CA7E-B5DA-CA4A-871F85DF9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0FC3111-1452-A8B3-8525-28389F29F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52D73C6-E64B-AB73-C6DA-1041F22F6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6ACCC8D-3B53-1433-9F1B-56C0FB786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0934354-7E0E-84AD-8E33-302AB613CA7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F340AB42-4864-F0E9-B353-44AAD763F13E}"/>
              </a:ext>
            </a:extLst>
          </p:cNvPr>
          <p:cNvSpPr>
            <a:spLocks noGrp="1"/>
          </p:cNvSpPr>
          <p:nvPr>
            <p:ph idx="1"/>
          </p:nvPr>
        </p:nvSpPr>
        <p:spPr>
          <a:xfrm>
            <a:off x="441598" y="1754372"/>
            <a:ext cx="11291052" cy="5071615"/>
          </a:xfrm>
        </p:spPr>
        <p:txBody>
          <a:bodyPr anchor="ctr">
            <a:noAutofit/>
          </a:bodyPr>
          <a:lstStyle/>
          <a:p>
            <a:pPr>
              <a:buNone/>
            </a:pPr>
            <a:r>
              <a:rPr lang="pl-PL">
                <a:solidFill>
                  <a:srgbClr val="000000"/>
                </a:solidFill>
              </a:rPr>
              <a:t>Obwód DC prowadzony od paneli PV do falownika może stać się pętlą indukcyjną w przypadku niepoprawnego wykonania instalacji.</a:t>
            </a:r>
          </a:p>
          <a:p>
            <a:pPr>
              <a:buNone/>
            </a:pPr>
            <a:endParaRPr lang="pl-PL">
              <a:solidFill>
                <a:srgbClr val="000000"/>
              </a:solidFill>
            </a:endParaRPr>
          </a:p>
          <a:p>
            <a:pPr>
              <a:buNone/>
            </a:pPr>
            <a:r>
              <a:rPr lang="pl-PL" b="0" i="0" u="none" strike="noStrike">
                <a:solidFill>
                  <a:srgbClr val="000000"/>
                </a:solidFill>
                <a:effectLst/>
                <a:latin typeface="Inter"/>
              </a:rPr>
              <a:t>Jeśli montaż przewodów DC z jakiegoś powodu odbędzie się inną drogą dla przewodu + i – może dochodzić do powstawania przepięć łączeniowych. Jeśli to możliwe należy prowadzić wszystkie przewody (+,-,PE) obok siebie, np. w tym samym korytku.</a:t>
            </a:r>
          </a:p>
        </p:txBody>
      </p:sp>
      <p:sp>
        <p:nvSpPr>
          <p:cNvPr id="6" name="Tytuł 1">
            <a:extLst>
              <a:ext uri="{FF2B5EF4-FFF2-40B4-BE49-F238E27FC236}">
                <a16:creationId xmlns:a16="http://schemas.microsoft.com/office/drawing/2014/main" id="{CF3DFF6D-D3F4-0E0F-93BA-2264878E3F9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Pętla indukcyjna</a:t>
            </a:r>
          </a:p>
        </p:txBody>
      </p:sp>
      <p:sp>
        <p:nvSpPr>
          <p:cNvPr id="7" name="Rectangle 2">
            <a:extLst>
              <a:ext uri="{FF2B5EF4-FFF2-40B4-BE49-F238E27FC236}">
                <a16:creationId xmlns:a16="http://schemas.microsoft.com/office/drawing/2014/main" id="{AF416AC2-BFDB-0D0B-2747-2E9FA5FD7EB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462251418"/>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BDF1AA-9BCE-C6C0-032A-FC402642C5D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78C9F0-42B0-4295-A316-820F8D4DF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C6A249D-52A5-C557-464B-0AFD75516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290484E-4EED-E27C-EA17-DF07E9AE9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449CEC-78D8-2357-5851-93CC7C01C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2D99E1D-9797-9837-C6A7-9D4897E9D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BB42100-F4F5-9ADF-520D-A459B4A52F9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0B9B0999-34E7-8CE7-7E96-22B5AE4522D9}"/>
              </a:ext>
            </a:extLst>
          </p:cNvPr>
          <p:cNvSpPr>
            <a:spLocks noGrp="1"/>
          </p:cNvSpPr>
          <p:nvPr>
            <p:ph idx="1"/>
          </p:nvPr>
        </p:nvSpPr>
        <p:spPr>
          <a:xfrm>
            <a:off x="441598" y="1754372"/>
            <a:ext cx="11291052" cy="5071615"/>
          </a:xfrm>
        </p:spPr>
        <p:txBody>
          <a:bodyPr anchor="ctr">
            <a:noAutofit/>
          </a:bodyPr>
          <a:lstStyle/>
          <a:p>
            <a:pPr>
              <a:buNone/>
            </a:pPr>
            <a:r>
              <a:rPr lang="pl-PL" b="0" i="0" u="none" strike="noStrike">
                <a:solidFill>
                  <a:srgbClr val="000000"/>
                </a:solidFill>
                <a:effectLst/>
                <a:latin typeface="Inter"/>
              </a:rPr>
              <a:t>Moduły fotowoltaiczne można łączyć na różne sposoby: szeregowo, równolegle lub w konfiguracji szeregowo-równoległej, co pozwala na dostosowanie wartości napięcia i prądu obciążenia do różnych potrzeb.</a:t>
            </a:r>
          </a:p>
        </p:txBody>
      </p:sp>
      <p:sp>
        <p:nvSpPr>
          <p:cNvPr id="6" name="Tytuł 1">
            <a:extLst>
              <a:ext uri="{FF2B5EF4-FFF2-40B4-BE49-F238E27FC236}">
                <a16:creationId xmlns:a16="http://schemas.microsoft.com/office/drawing/2014/main" id="{A36EDB85-6B96-C5C9-3B13-687453E9928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Sposoby połączeń paneli PV</a:t>
            </a:r>
          </a:p>
        </p:txBody>
      </p:sp>
      <p:sp>
        <p:nvSpPr>
          <p:cNvPr id="7" name="Rectangle 2">
            <a:extLst>
              <a:ext uri="{FF2B5EF4-FFF2-40B4-BE49-F238E27FC236}">
                <a16:creationId xmlns:a16="http://schemas.microsoft.com/office/drawing/2014/main" id="{A3D53C80-D555-6A7C-62E4-C8E72904361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953296140"/>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6ACC00-946A-7CE1-E60B-153933234E3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56AD0C7-D6BB-C4C9-0482-A535375B8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4006263-D00F-ED13-6FC1-50A6DA376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46D6316-8500-0B84-123E-8704EBFD0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19B7483-B68C-E745-AB18-ED2594A82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62BCFF-1A80-9D73-D817-5BA22762F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1DEDD33-D615-917D-62FF-C71979F2FDE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4801F33A-2A75-2359-D205-4189EC26C321}"/>
              </a:ext>
            </a:extLst>
          </p:cNvPr>
          <p:cNvSpPr>
            <a:spLocks noGrp="1"/>
          </p:cNvSpPr>
          <p:nvPr>
            <p:ph idx="1"/>
          </p:nvPr>
        </p:nvSpPr>
        <p:spPr>
          <a:xfrm>
            <a:off x="441598" y="1754372"/>
            <a:ext cx="11291052" cy="5071615"/>
          </a:xfrm>
        </p:spPr>
        <p:txBody>
          <a:bodyPr anchor="ctr">
            <a:noAutofit/>
          </a:bodyPr>
          <a:lstStyle/>
          <a:p>
            <a:pPr algn="l">
              <a:buNone/>
            </a:pPr>
            <a:r>
              <a:rPr lang="pl-PL" b="1" i="0" u="none" strike="noStrike">
                <a:solidFill>
                  <a:srgbClr val="000000"/>
                </a:solidFill>
                <a:effectLst/>
                <a:latin typeface="Inter"/>
              </a:rPr>
              <a:t>Połączenie Równoległe</a:t>
            </a:r>
          </a:p>
          <a:p>
            <a:pPr algn="l">
              <a:buFont typeface="Arial" panose="020B0604020202020204" pitchFamily="34" charset="0"/>
              <a:buChar char="•"/>
            </a:pPr>
            <a:r>
              <a:rPr lang="pl-PL" b="1" i="0" u="none" strike="noStrike">
                <a:solidFill>
                  <a:srgbClr val="000000"/>
                </a:solidFill>
                <a:effectLst/>
                <a:latin typeface="Inter"/>
              </a:rPr>
              <a:t>Zasada Działania</a:t>
            </a:r>
            <a:r>
              <a:rPr lang="pl-PL" b="0" i="0" u="none" strike="noStrike">
                <a:solidFill>
                  <a:srgbClr val="000000"/>
                </a:solidFill>
                <a:effectLst/>
                <a:latin typeface="Inter"/>
              </a:rPr>
              <a:t>: W połączeniu równoległym napięcie na zaciskach układu jest równe napięciu pojedynczego modułu (np. 40 V), natomiast prąd jest sumą prądów z każdego modułu.</a:t>
            </a:r>
          </a:p>
          <a:p>
            <a:pPr algn="l">
              <a:buFont typeface="Arial" panose="020B0604020202020204" pitchFamily="34" charset="0"/>
              <a:buChar char="•"/>
            </a:pPr>
            <a:r>
              <a:rPr lang="pl-PL" b="1" i="0" u="none" strike="noStrike">
                <a:solidFill>
                  <a:srgbClr val="000000"/>
                </a:solidFill>
                <a:effectLst/>
                <a:latin typeface="Inter"/>
              </a:rPr>
              <a:t>Moc Łańcucha</a:t>
            </a:r>
            <a:r>
              <a:rPr lang="pl-PL" b="0" i="0" u="none" strike="noStrike">
                <a:solidFill>
                  <a:srgbClr val="000000"/>
                </a:solidFill>
                <a:effectLst/>
                <a:latin typeface="Inter"/>
              </a:rPr>
              <a:t>: Całkowita moc łańcucha modułów to suma mocy poszczególnych modułów.</a:t>
            </a:r>
          </a:p>
          <a:p>
            <a:pPr algn="l">
              <a:buFont typeface="Arial" panose="020B0604020202020204" pitchFamily="34" charset="0"/>
              <a:buChar char="•"/>
            </a:pPr>
            <a:r>
              <a:rPr lang="pl-PL" b="1" i="0" u="none" strike="noStrike">
                <a:solidFill>
                  <a:srgbClr val="000000"/>
                </a:solidFill>
                <a:effectLst/>
                <a:latin typeface="Inter"/>
              </a:rPr>
              <a:t>Limit Prądu</a:t>
            </a:r>
            <a:r>
              <a:rPr lang="pl-PL" b="0" i="0" u="none" strike="noStrike">
                <a:solidFill>
                  <a:srgbClr val="000000"/>
                </a:solidFill>
                <a:effectLst/>
                <a:latin typeface="Inter"/>
              </a:rPr>
              <a:t>: Ważne jest, aby prąd z łańcucha nie przekraczał dopuszczalnej wartości prądu na wejściu falownika, zazwyczaj mieszczącej się w przedziale od kilkunastu do kilkudziesięciu amperów.</a:t>
            </a:r>
          </a:p>
        </p:txBody>
      </p:sp>
      <p:sp>
        <p:nvSpPr>
          <p:cNvPr id="6" name="Tytuł 1">
            <a:extLst>
              <a:ext uri="{FF2B5EF4-FFF2-40B4-BE49-F238E27FC236}">
                <a16:creationId xmlns:a16="http://schemas.microsoft.com/office/drawing/2014/main" id="{A90FAF83-858C-2D58-2DA9-2D7B689FB71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Sposoby połączeń paneli PV</a:t>
            </a:r>
          </a:p>
        </p:txBody>
      </p:sp>
      <p:sp>
        <p:nvSpPr>
          <p:cNvPr id="7" name="Rectangle 2">
            <a:extLst>
              <a:ext uri="{FF2B5EF4-FFF2-40B4-BE49-F238E27FC236}">
                <a16:creationId xmlns:a16="http://schemas.microsoft.com/office/drawing/2014/main" id="{4289F558-6268-13D4-D994-323870A5C2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479358280"/>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AAE240-91E4-80A1-05BD-152E951B7A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6B124AF-E90B-8A2C-738C-28E8B83B0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6F0E7B1-FF47-6178-602A-0D451E096E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2CF5707-EC7D-C616-42C0-4E332BCD8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967E0B-4F26-1577-5A04-ADE335C0E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F21DAFE-7277-21F1-9DBB-1DC588D1F0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7B84D0C-192F-0C79-3890-F67C4796193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22FE24F2-ADC9-C8A2-07BC-B19F9B0C23FF}"/>
              </a:ext>
            </a:extLst>
          </p:cNvPr>
          <p:cNvSpPr>
            <a:spLocks noGrp="1"/>
          </p:cNvSpPr>
          <p:nvPr>
            <p:ph idx="1"/>
          </p:nvPr>
        </p:nvSpPr>
        <p:spPr>
          <a:xfrm>
            <a:off x="441598" y="1754372"/>
            <a:ext cx="11291052" cy="5071615"/>
          </a:xfrm>
        </p:spPr>
        <p:txBody>
          <a:bodyPr anchor="ctr">
            <a:noAutofit/>
          </a:bodyPr>
          <a:lstStyle/>
          <a:p>
            <a:pPr marL="0" indent="0">
              <a:buNone/>
            </a:pPr>
            <a:r>
              <a:rPr lang="pl-PL" b="1" i="0" u="none" strike="noStrike">
                <a:solidFill>
                  <a:srgbClr val="000000"/>
                </a:solidFill>
                <a:effectLst/>
                <a:latin typeface="Inter"/>
              </a:rPr>
              <a:t>Połączenie Szeregowe</a:t>
            </a:r>
          </a:p>
          <a:p>
            <a:pPr algn="l">
              <a:buFont typeface="Arial" panose="020B0604020202020204" pitchFamily="34" charset="0"/>
              <a:buChar char="•"/>
            </a:pPr>
            <a:r>
              <a:rPr lang="pl-PL" b="1" i="0" u="none" strike="noStrike">
                <a:solidFill>
                  <a:srgbClr val="000000"/>
                </a:solidFill>
                <a:effectLst/>
                <a:latin typeface="Inter"/>
              </a:rPr>
              <a:t>Zasada Działania</a:t>
            </a:r>
            <a:r>
              <a:rPr lang="pl-PL" b="0" i="0" u="none" strike="noStrike">
                <a:solidFill>
                  <a:srgbClr val="000000"/>
                </a:solidFill>
                <a:effectLst/>
                <a:latin typeface="Inter"/>
              </a:rPr>
              <a:t>: W połączeniu szeregowym prąd na zaciskach układu jest równy prądowi jednego modułu, a napięcie to suma napięć wszystkich modułów.</a:t>
            </a:r>
          </a:p>
          <a:p>
            <a:pPr algn="l">
              <a:buFont typeface="Arial" panose="020B0604020202020204" pitchFamily="34" charset="0"/>
              <a:buChar char="•"/>
            </a:pPr>
            <a:r>
              <a:rPr lang="pl-PL" b="1" i="0" u="none" strike="noStrike">
                <a:solidFill>
                  <a:srgbClr val="000000"/>
                </a:solidFill>
                <a:effectLst/>
                <a:latin typeface="Inter"/>
              </a:rPr>
              <a:t>Moc Łańcucha</a:t>
            </a:r>
            <a:r>
              <a:rPr lang="pl-PL" b="0" i="0" u="none" strike="noStrike">
                <a:solidFill>
                  <a:srgbClr val="000000"/>
                </a:solidFill>
                <a:effectLst/>
                <a:latin typeface="Inter"/>
              </a:rPr>
              <a:t>: Całkowita moc łańcucha jest iloczynem prądu modułu i sumy napięć wszystkich modułów.</a:t>
            </a:r>
          </a:p>
          <a:p>
            <a:pPr algn="l">
              <a:buFont typeface="Arial" panose="020B0604020202020204" pitchFamily="34" charset="0"/>
              <a:buChar char="•"/>
            </a:pPr>
            <a:r>
              <a:rPr lang="pl-PL" b="1" i="0" u="none" strike="noStrike">
                <a:solidFill>
                  <a:srgbClr val="000000"/>
                </a:solidFill>
                <a:effectLst/>
                <a:latin typeface="Inter"/>
              </a:rPr>
              <a:t>Wymagania Napięciowe</a:t>
            </a:r>
            <a:r>
              <a:rPr lang="pl-PL" b="0" i="0" u="none" strike="noStrike">
                <a:solidFill>
                  <a:srgbClr val="000000"/>
                </a:solidFill>
                <a:effectLst/>
                <a:latin typeface="Inter"/>
              </a:rPr>
              <a:t>: Napięcie wejściowe falownika po stronie DC musi wynosić powyżej 200 V, a maksymalne napięcie, przy którym falownik zostanie wyłączony, to około 800 V (wartości typowe).</a:t>
            </a:r>
          </a:p>
        </p:txBody>
      </p:sp>
      <p:sp>
        <p:nvSpPr>
          <p:cNvPr id="6" name="Tytuł 1">
            <a:extLst>
              <a:ext uri="{FF2B5EF4-FFF2-40B4-BE49-F238E27FC236}">
                <a16:creationId xmlns:a16="http://schemas.microsoft.com/office/drawing/2014/main" id="{3F648D25-A703-C99E-D740-E323BEB640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Sposoby połączeń paneli PV</a:t>
            </a:r>
          </a:p>
        </p:txBody>
      </p:sp>
      <p:sp>
        <p:nvSpPr>
          <p:cNvPr id="7" name="Rectangle 2">
            <a:extLst>
              <a:ext uri="{FF2B5EF4-FFF2-40B4-BE49-F238E27FC236}">
                <a16:creationId xmlns:a16="http://schemas.microsoft.com/office/drawing/2014/main" id="{CBBED565-1ADF-622F-731C-5296B6BC7A2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308936119"/>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3A65DD-1739-DA77-BC5A-BE4BCFC0CCB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B97C76F-C082-884B-3E11-076C80ACD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AA31C11-5EF1-E157-694A-E2D1BCAE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54E133A-F042-7FC5-D773-D34E3CAE4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DD70E3-D548-8E3B-FA7A-104D511EB5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824FA3F-928E-C59C-1891-67D4C7F6D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E69283B-884F-3A7E-A6E0-198C489A645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1B9B9FB9-4DC3-8F24-D8C7-314BE9F6DA0C}"/>
              </a:ext>
            </a:extLst>
          </p:cNvPr>
          <p:cNvSpPr>
            <a:spLocks noGrp="1"/>
          </p:cNvSpPr>
          <p:nvPr>
            <p:ph idx="1"/>
          </p:nvPr>
        </p:nvSpPr>
        <p:spPr>
          <a:xfrm>
            <a:off x="441598" y="1754372"/>
            <a:ext cx="11291052" cy="5071615"/>
          </a:xfrm>
        </p:spPr>
        <p:txBody>
          <a:bodyPr anchor="ctr">
            <a:noAutofit/>
          </a:bodyPr>
          <a:lstStyle/>
          <a:p>
            <a:pPr algn="l">
              <a:buNone/>
            </a:pPr>
            <a:r>
              <a:rPr lang="pl-PL" b="1" i="0" u="none" strike="noStrike">
                <a:solidFill>
                  <a:srgbClr val="000000"/>
                </a:solidFill>
                <a:effectLst/>
                <a:latin typeface="Inter"/>
              </a:rPr>
              <a:t>Połączenie Mieszane</a:t>
            </a:r>
          </a:p>
          <a:p>
            <a:pPr algn="l">
              <a:buFont typeface="Arial" panose="020B0604020202020204" pitchFamily="34" charset="0"/>
              <a:buChar char="•"/>
            </a:pPr>
            <a:r>
              <a:rPr lang="pl-PL" b="1" i="0" u="none" strike="noStrike">
                <a:solidFill>
                  <a:srgbClr val="000000"/>
                </a:solidFill>
                <a:effectLst/>
                <a:latin typeface="Inter"/>
              </a:rPr>
              <a:t>Zastosowanie</a:t>
            </a:r>
            <a:r>
              <a:rPr lang="pl-PL" b="0" i="0" u="none" strike="noStrike">
                <a:solidFill>
                  <a:srgbClr val="000000"/>
                </a:solidFill>
                <a:effectLst/>
                <a:latin typeface="Inter"/>
              </a:rPr>
              <a:t>: Połączenie mieszane umożliwia uzyskanie napięcia powyżej 200 V i prądu rzędu kilkudziesięciu amperów.</a:t>
            </a:r>
          </a:p>
          <a:p>
            <a:pPr algn="l">
              <a:buFont typeface="Arial" panose="020B0604020202020204" pitchFamily="34" charset="0"/>
              <a:buChar char="•"/>
            </a:pPr>
            <a:r>
              <a:rPr lang="pl-PL" b="1" i="0" u="none" strike="noStrike">
                <a:solidFill>
                  <a:srgbClr val="000000"/>
                </a:solidFill>
                <a:effectLst/>
                <a:latin typeface="Inter"/>
              </a:rPr>
              <a:t>Korzyści</a:t>
            </a:r>
            <a:r>
              <a:rPr lang="pl-PL" b="0" i="0" u="none" strike="noStrike">
                <a:solidFill>
                  <a:srgbClr val="000000"/>
                </a:solidFill>
                <a:effectLst/>
                <a:latin typeface="Inter"/>
              </a:rPr>
              <a:t>: Pozwala na elastyczność w dostosowywaniu parametrów systemu do specyficznych wymagań.</a:t>
            </a:r>
          </a:p>
        </p:txBody>
      </p:sp>
      <p:sp>
        <p:nvSpPr>
          <p:cNvPr id="6" name="Tytuł 1">
            <a:extLst>
              <a:ext uri="{FF2B5EF4-FFF2-40B4-BE49-F238E27FC236}">
                <a16:creationId xmlns:a16="http://schemas.microsoft.com/office/drawing/2014/main" id="{D0443749-AF7C-6D3D-D4BC-A719865B8AA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Sposoby połączeń paneli PV</a:t>
            </a:r>
          </a:p>
        </p:txBody>
      </p:sp>
      <p:sp>
        <p:nvSpPr>
          <p:cNvPr id="7" name="Rectangle 2">
            <a:extLst>
              <a:ext uri="{FF2B5EF4-FFF2-40B4-BE49-F238E27FC236}">
                <a16:creationId xmlns:a16="http://schemas.microsoft.com/office/drawing/2014/main" id="{A7137AAE-7F68-9AC4-64E8-8DCFE75EE1A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553591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22E3F2-7BC4-5562-870E-6FAE0BFFFED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8B7B1E5-0C7C-5AC4-CDBF-CA2B2C9BE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9A0115E-26EF-7D7F-D9B3-42E47EF656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A589473-2141-A2A3-4DC8-A01C86935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B22830-A57D-1569-F236-2CE93D56B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1A258E6-034C-E68E-4396-40AC75978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407FEE7-E006-A356-107F-1756E119C0C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57D2C56C-69BC-3F04-6006-6E2CCE03FD17}"/>
              </a:ext>
            </a:extLst>
          </p:cNvPr>
          <p:cNvSpPr>
            <a:spLocks noGrp="1"/>
          </p:cNvSpPr>
          <p:nvPr>
            <p:ph idx="1"/>
          </p:nvPr>
        </p:nvSpPr>
        <p:spPr>
          <a:xfrm>
            <a:off x="441598" y="1754372"/>
            <a:ext cx="11291052" cy="5071615"/>
          </a:xfrm>
        </p:spPr>
        <p:txBody>
          <a:bodyPr anchor="ctr">
            <a:noAutofit/>
          </a:bodyPr>
          <a:lstStyle/>
          <a:p>
            <a:pPr algn="l">
              <a:buNone/>
            </a:pPr>
            <a:r>
              <a:rPr lang="pl-PL" b="1" i="0" u="none" strike="noStrike">
                <a:solidFill>
                  <a:srgbClr val="000000"/>
                </a:solidFill>
                <a:effectLst/>
                <a:latin typeface="Inter"/>
              </a:rPr>
              <a:t>Wybór Sposobu Połączenia</a:t>
            </a:r>
          </a:p>
          <a:p>
            <a:pPr algn="l">
              <a:buFont typeface="Arial" panose="020B0604020202020204" pitchFamily="34" charset="0"/>
              <a:buChar char="•"/>
            </a:pPr>
            <a:r>
              <a:rPr lang="pl-PL" b="1" i="0" u="none" strike="noStrike">
                <a:solidFill>
                  <a:srgbClr val="000000"/>
                </a:solidFill>
                <a:effectLst/>
                <a:latin typeface="Inter"/>
              </a:rPr>
              <a:t>Parametry Falownika</a:t>
            </a:r>
            <a:r>
              <a:rPr lang="pl-PL" b="0" i="0" u="none" strike="noStrike">
                <a:solidFill>
                  <a:srgbClr val="000000"/>
                </a:solidFill>
                <a:effectLst/>
                <a:latin typeface="Inter"/>
              </a:rPr>
              <a:t>: Sposób połączenia modułów powinien być dostosowany do parametrów wejściowych prądu i napięcia falownika.</a:t>
            </a:r>
          </a:p>
          <a:p>
            <a:pPr algn="l">
              <a:buFont typeface="Arial" panose="020B0604020202020204" pitchFamily="34" charset="0"/>
              <a:buChar char="•"/>
            </a:pPr>
            <a:r>
              <a:rPr lang="pl-PL" b="1" i="0" u="none" strike="noStrike">
                <a:solidFill>
                  <a:srgbClr val="000000"/>
                </a:solidFill>
                <a:effectLst/>
                <a:latin typeface="Inter"/>
              </a:rPr>
              <a:t>Efektywność</a:t>
            </a:r>
            <a:r>
              <a:rPr lang="pl-PL" b="0" i="0" u="none" strike="noStrike">
                <a:solidFill>
                  <a:srgbClr val="000000"/>
                </a:solidFill>
                <a:effectLst/>
                <a:latin typeface="Inter"/>
              </a:rPr>
              <a:t>: Połączenie szeregowe zwiększa napięcie na wejściu falownika, co jest korzystne dla efektywnej pracy. W przypadku zacienienia części modułów, połączenie równoległe jest bardziej efektywne energetycznie.</a:t>
            </a:r>
          </a:p>
        </p:txBody>
      </p:sp>
      <p:sp>
        <p:nvSpPr>
          <p:cNvPr id="6" name="Tytuł 1">
            <a:extLst>
              <a:ext uri="{FF2B5EF4-FFF2-40B4-BE49-F238E27FC236}">
                <a16:creationId xmlns:a16="http://schemas.microsoft.com/office/drawing/2014/main" id="{4D8E13C2-77EE-62B2-435E-7B0525247F7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Sposoby połączeń paneli PV</a:t>
            </a:r>
          </a:p>
        </p:txBody>
      </p:sp>
      <p:sp>
        <p:nvSpPr>
          <p:cNvPr id="7" name="Rectangle 2">
            <a:extLst>
              <a:ext uri="{FF2B5EF4-FFF2-40B4-BE49-F238E27FC236}">
                <a16:creationId xmlns:a16="http://schemas.microsoft.com/office/drawing/2014/main" id="{AF681FAE-0237-2A83-70F7-4E5AF1D94B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775722939"/>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EF1E16-7F46-DCBF-2DCF-7DC88B14A2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4F0BA14-4371-00F2-6FEC-59A5DC3D2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F7BE432-48FB-4323-B59A-2427860F5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0E676E2-CAAB-AFB2-A4F6-E325698DE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C173CD-E45C-9178-B82F-B6276B4BF3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902C55B-A053-7B26-43BB-0DB4DA67D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357ADD7-0B18-9151-55C5-609BB5494FA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BA936149-2650-2244-E233-D36CF0224FD3}"/>
              </a:ext>
            </a:extLst>
          </p:cNvPr>
          <p:cNvSpPr>
            <a:spLocks noGrp="1"/>
          </p:cNvSpPr>
          <p:nvPr>
            <p:ph idx="1"/>
          </p:nvPr>
        </p:nvSpPr>
        <p:spPr>
          <a:xfrm>
            <a:off x="441598" y="1754372"/>
            <a:ext cx="11291052" cy="5071615"/>
          </a:xfrm>
        </p:spPr>
        <p:txBody>
          <a:bodyPr anchor="ctr">
            <a:noAutofit/>
          </a:bodyPr>
          <a:lstStyle/>
          <a:p>
            <a:pPr>
              <a:buNone/>
            </a:pPr>
            <a:r>
              <a:rPr lang="pl-PL" b="1"/>
              <a:t>MPPT (Maximum Power Point </a:t>
            </a:r>
            <a:r>
              <a:rPr lang="pl-PL" b="1" err="1"/>
              <a:t>Tracking</a:t>
            </a:r>
            <a:r>
              <a:rPr lang="pl-PL" b="1"/>
              <a:t>)</a:t>
            </a:r>
            <a:r>
              <a:rPr lang="pl-PL"/>
              <a:t> to technologia stosowana w falownikach (inwerterach) lub kontrolerach ładowania, której celem jest </a:t>
            </a:r>
            <a:r>
              <a:rPr lang="pl-PL" b="1"/>
              <a:t>optymalizacja pracy paneli fotowoltaicznych</a:t>
            </a:r>
            <a:r>
              <a:rPr lang="pl-PL"/>
              <a:t> poprzez ciągłe śledzenie punktu, w którym zestaw paneli PV produkuje </a:t>
            </a:r>
            <a:r>
              <a:rPr lang="pl-PL" b="1"/>
              <a:t>maksymalną możliwą moc</a:t>
            </a:r>
            <a:r>
              <a:rPr lang="pl-PL"/>
              <a:t> w danych warunkach.</a:t>
            </a:r>
          </a:p>
        </p:txBody>
      </p:sp>
      <p:sp>
        <p:nvSpPr>
          <p:cNvPr id="6" name="Tytuł 1">
            <a:extLst>
              <a:ext uri="{FF2B5EF4-FFF2-40B4-BE49-F238E27FC236}">
                <a16:creationId xmlns:a16="http://schemas.microsoft.com/office/drawing/2014/main" id="{C171964B-6BD4-D5E3-2CB1-298D6306340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MPPT</a:t>
            </a:r>
          </a:p>
        </p:txBody>
      </p:sp>
      <p:sp>
        <p:nvSpPr>
          <p:cNvPr id="7" name="Rectangle 2">
            <a:extLst>
              <a:ext uri="{FF2B5EF4-FFF2-40B4-BE49-F238E27FC236}">
                <a16:creationId xmlns:a16="http://schemas.microsoft.com/office/drawing/2014/main" id="{707F89F0-6865-7A9C-B06A-D7ECF76899B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28065454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489E4B-0284-9FFF-884F-507C3001C11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780EC6F-745B-A14F-F86B-7B826A220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FEB831A-FA7F-E924-8CF6-ABD9B2FC9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0AE24B4-A1FF-9051-0E89-349C984DB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28C39F7-B27D-6C29-3E02-13F3EB32F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F0513F-A37C-F769-AF57-40F4F2099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86C495F-E105-3E64-0435-2A58A2F1031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Panele PV</a:t>
            </a:r>
          </a:p>
        </p:txBody>
      </p:sp>
      <p:sp>
        <p:nvSpPr>
          <p:cNvPr id="3" name="Symbol zastępczy zawartości 2">
            <a:extLst>
              <a:ext uri="{FF2B5EF4-FFF2-40B4-BE49-F238E27FC236}">
                <a16:creationId xmlns:a16="http://schemas.microsoft.com/office/drawing/2014/main" id="{354E1D0C-577A-B32E-70FA-0CAC0ECA7C47}"/>
              </a:ext>
            </a:extLst>
          </p:cNvPr>
          <p:cNvSpPr>
            <a:spLocks noGrp="1"/>
          </p:cNvSpPr>
          <p:nvPr>
            <p:ph idx="1"/>
          </p:nvPr>
        </p:nvSpPr>
        <p:spPr>
          <a:xfrm>
            <a:off x="441598" y="1754372"/>
            <a:ext cx="11291052" cy="5071615"/>
          </a:xfrm>
        </p:spPr>
        <p:txBody>
          <a:bodyPr anchor="ctr">
            <a:noAutofit/>
          </a:bodyPr>
          <a:lstStyle/>
          <a:p>
            <a:pPr>
              <a:buNone/>
            </a:pPr>
            <a:r>
              <a:rPr lang="pl-PL" b="1"/>
              <a:t>Zasada działania MPPT</a:t>
            </a:r>
          </a:p>
          <a:p>
            <a:pPr marL="0" indent="0">
              <a:buNone/>
            </a:pPr>
            <a:r>
              <a:rPr lang="pl-PL"/>
              <a:t>Każdy panel fotowoltaiczny ma charakterystykę prądowo-napięciową (I-V) i charakterystykę mocy (P-V).</a:t>
            </a:r>
          </a:p>
          <a:p>
            <a:pPr marL="0" indent="0">
              <a:buNone/>
            </a:pPr>
            <a:r>
              <a:rPr lang="pl-PL"/>
              <a:t>Punkt mocy maksymalnej (MPP) to taki punkt, gdzie iloczyn napięcia (V) i prądu (I) jest największy:</a:t>
            </a:r>
          </a:p>
          <a:p>
            <a:pPr marL="0" indent="0">
              <a:buNone/>
            </a:pPr>
            <a:r>
              <a:rPr lang="pl-PL" b="1"/>
              <a:t>P = V × I</a:t>
            </a:r>
            <a:endParaRPr lang="pl-PL"/>
          </a:p>
          <a:p>
            <a:pPr marL="0" indent="0">
              <a:buNone/>
            </a:pPr>
            <a:r>
              <a:rPr lang="pl-PL"/>
              <a:t>MPPT działa jak inteligentny algorytm, który dynamicznie zmienia obciążenie widziane przez panele, tak aby pracowały w tym najbardziej wydajnym punkcie.</a:t>
            </a:r>
          </a:p>
          <a:p>
            <a:pPr marL="0" indent="0">
              <a:buNone/>
            </a:pPr>
            <a:r>
              <a:rPr lang="pl-PL"/>
              <a:t>Warunki środowiskowe (nasłonecznienie, temperatura) cały czas się zmieniają, więc MPP również się zmienia – MPPT musi go śledzić na bieżąco.</a:t>
            </a:r>
          </a:p>
        </p:txBody>
      </p:sp>
      <p:sp>
        <p:nvSpPr>
          <p:cNvPr id="6" name="Tytuł 1">
            <a:extLst>
              <a:ext uri="{FF2B5EF4-FFF2-40B4-BE49-F238E27FC236}">
                <a16:creationId xmlns:a16="http://schemas.microsoft.com/office/drawing/2014/main" id="{1535D156-E744-E705-785A-44525772CFA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MPPT</a:t>
            </a:r>
          </a:p>
        </p:txBody>
      </p:sp>
      <p:sp>
        <p:nvSpPr>
          <p:cNvPr id="7" name="Rectangle 2">
            <a:extLst>
              <a:ext uri="{FF2B5EF4-FFF2-40B4-BE49-F238E27FC236}">
                <a16:creationId xmlns:a16="http://schemas.microsoft.com/office/drawing/2014/main" id="{E59F394C-8D4F-A4F4-BB46-ECBC9BDD3A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69588411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C913B2-F2F1-E938-56E9-FB3C9875D86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D1DAC38-F48C-E8F6-6517-1DAFD1E853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1851C07-FE5F-54E9-9536-D5C6918A3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4FFE9BE-9048-457F-999E-8359C0ECA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397A05-75DA-B4BD-AFDA-984418BCD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3223A44-D178-C961-CBCA-C3E0BCB8F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6B0B5FF-D4C7-C88E-9809-3E03FC59FCB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58F3E02B-A1F6-3652-3175-066C387664CE}"/>
              </a:ext>
            </a:extLst>
          </p:cNvPr>
          <p:cNvSpPr>
            <a:spLocks noGrp="1"/>
          </p:cNvSpPr>
          <p:nvPr>
            <p:ph idx="1"/>
          </p:nvPr>
        </p:nvSpPr>
        <p:spPr>
          <a:xfrm>
            <a:off x="441598" y="1754372"/>
            <a:ext cx="7673701" cy="5071615"/>
          </a:xfrm>
        </p:spPr>
        <p:txBody>
          <a:bodyPr anchor="ctr">
            <a:noAutofit/>
          </a:bodyPr>
          <a:lstStyle/>
          <a:p>
            <a:pPr marL="0" indent="0" algn="l">
              <a:buNone/>
            </a:pPr>
            <a:r>
              <a:rPr lang="pl-PL" b="0" i="0" u="none" strike="noStrike">
                <a:solidFill>
                  <a:srgbClr val="000000"/>
                </a:solidFill>
                <a:effectLst/>
                <a:latin typeface="Inter"/>
              </a:rPr>
              <a:t>Regulator ładowania to urządzenie umieszczone pomiędzy ogniwem PV a akumulatorem, które zarządza procesem ładowania.</a:t>
            </a:r>
          </a:p>
          <a:p>
            <a:pPr marL="0" indent="0" algn="l">
              <a:buNone/>
            </a:pPr>
            <a:r>
              <a:rPr lang="pl-PL" b="1" i="0" u="none" strike="noStrike">
                <a:solidFill>
                  <a:srgbClr val="000000"/>
                </a:solidFill>
                <a:effectLst/>
                <a:latin typeface="Inter"/>
              </a:rPr>
              <a:t>Zadania</a:t>
            </a:r>
            <a:r>
              <a:rPr lang="pl-PL" b="0" i="0" u="none" strike="noStrike">
                <a:solidFill>
                  <a:srgbClr val="000000"/>
                </a:solidFill>
                <a:effectLst/>
                <a:latin typeface="Inter"/>
              </a:rPr>
              <a:t>:</a:t>
            </a:r>
          </a:p>
          <a:p>
            <a:pPr marL="742950" lvl="1" indent="-285750" algn="l">
              <a:buFont typeface="Arial" panose="020B0604020202020204" pitchFamily="34" charset="0"/>
              <a:buChar char="•"/>
            </a:pPr>
            <a:r>
              <a:rPr lang="pl-PL" b="0" i="0" u="none" strike="noStrike">
                <a:solidFill>
                  <a:srgbClr val="000000"/>
                </a:solidFill>
                <a:effectLst/>
                <a:latin typeface="Inter"/>
              </a:rPr>
              <a:t>Utrzymanie akumulatora w optymalnym stanie naładowania.</a:t>
            </a:r>
          </a:p>
          <a:p>
            <a:pPr marL="742950" lvl="1" indent="-285750" algn="l">
              <a:buFont typeface="Arial" panose="020B0604020202020204" pitchFamily="34" charset="0"/>
              <a:buChar char="•"/>
            </a:pPr>
            <a:r>
              <a:rPr lang="pl-PL" b="0" i="0" u="none" strike="noStrike">
                <a:solidFill>
                  <a:srgbClr val="000000"/>
                </a:solidFill>
                <a:effectLst/>
                <a:latin typeface="Inter"/>
              </a:rPr>
              <a:t>Zapobieganie przeładowaniu i nadmiernemu rozładowaniu akumulatora.</a:t>
            </a:r>
          </a:p>
          <a:p>
            <a:pPr marL="742950" lvl="1" indent="-285750" algn="l">
              <a:buFont typeface="Arial" panose="020B0604020202020204" pitchFamily="34" charset="0"/>
              <a:buChar char="•"/>
            </a:pPr>
            <a:r>
              <a:rPr lang="pl-PL" b="0" i="0" u="none" strike="noStrike">
                <a:solidFill>
                  <a:srgbClr val="000000"/>
                </a:solidFill>
                <a:effectLst/>
                <a:latin typeface="Inter"/>
              </a:rPr>
              <a:t>Ochrona przed prądem "ciemnym", który może być pobierany przez panel słoneczny w warunkach braku oświetlenia.</a:t>
            </a:r>
          </a:p>
          <a:p>
            <a:pPr>
              <a:buNone/>
            </a:pPr>
            <a:endParaRPr lang="pl-PL"/>
          </a:p>
        </p:txBody>
      </p:sp>
      <p:sp>
        <p:nvSpPr>
          <p:cNvPr id="6" name="Tytuł 1">
            <a:extLst>
              <a:ext uri="{FF2B5EF4-FFF2-40B4-BE49-F238E27FC236}">
                <a16:creationId xmlns:a16="http://schemas.microsoft.com/office/drawing/2014/main" id="{118E5BC2-4F2B-0FDE-A636-231FCCD96A8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46233D1D-BEEA-B36D-C6F9-DFDB13623C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026" name="Picture 2">
            <a:extLst>
              <a:ext uri="{FF2B5EF4-FFF2-40B4-BE49-F238E27FC236}">
                <a16:creationId xmlns:a16="http://schemas.microsoft.com/office/drawing/2014/main" id="{E1E9B88A-86CC-751C-5B00-8789148D1B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115299" y="3428859"/>
            <a:ext cx="3846786" cy="3195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912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5082B-8F88-D579-D55D-2A1C4DAD813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28CCC5D-4035-333A-90D0-A29E548007D4}"/>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B2E86556-12BE-1513-3DE5-7E2B204339DF}"/>
              </a:ext>
            </a:extLst>
          </p:cNvPr>
          <p:cNvSpPr>
            <a:spLocks noGrp="1"/>
          </p:cNvSpPr>
          <p:nvPr>
            <p:ph idx="4294967295"/>
          </p:nvPr>
        </p:nvSpPr>
        <p:spPr>
          <a:xfrm>
            <a:off x="0" y="1771650"/>
            <a:ext cx="5029200" cy="4959350"/>
          </a:xfrm>
          <a:prstGeom prst="rect">
            <a:avLst/>
          </a:prstGeom>
        </p:spPr>
        <p:txBody>
          <a:bodyPr anchor="ctr">
            <a:noAutofit/>
          </a:bodyPr>
          <a:lstStyle/>
          <a:p>
            <a:pPr marL="0" indent="0">
              <a:buNone/>
            </a:pPr>
            <a:r>
              <a:rPr lang="pl-PL"/>
              <a:t>Podział na strefy skutków oddziaływania prądu przemiennego o częstotliwości 50/60 </a:t>
            </a:r>
            <a:r>
              <a:rPr lang="pl-PL" err="1"/>
              <a:t>Hz</a:t>
            </a:r>
            <a:r>
              <a:rPr lang="pl-PL"/>
              <a:t> na ciało ludzkie, na drodze lewa ręka.</a:t>
            </a:r>
          </a:p>
        </p:txBody>
      </p:sp>
      <p:sp>
        <p:nvSpPr>
          <p:cNvPr id="6" name="Tytuł 1">
            <a:extLst>
              <a:ext uri="{FF2B5EF4-FFF2-40B4-BE49-F238E27FC236}">
                <a16:creationId xmlns:a16="http://schemas.microsoft.com/office/drawing/2014/main" id="{35B32557-A7D7-E700-1297-5E2B01C838F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EB22E158-18B0-8987-AB61-A97C4780E3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12A494C-4733-112F-2068-FFDBC962E06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FF5D970A-F6B6-858A-25E0-0F88D618F5A0}"/>
              </a:ext>
            </a:extLst>
          </p:cNvPr>
          <p:cNvPicPr/>
          <p:nvPr/>
        </p:nvPicPr>
        <p:blipFill>
          <a:blip r:embed="rId3"/>
          <a:stretch>
            <a:fillRect/>
          </a:stretch>
        </p:blipFill>
        <p:spPr>
          <a:xfrm>
            <a:off x="5064420" y="2281140"/>
            <a:ext cx="7088520" cy="4449859"/>
          </a:xfrm>
          <a:prstGeom prst="rect">
            <a:avLst/>
          </a:prstGeom>
        </p:spPr>
      </p:pic>
    </p:spTree>
    <p:extLst>
      <p:ext uri="{BB962C8B-B14F-4D97-AF65-F5344CB8AC3E}">
        <p14:creationId xmlns:p14="http://schemas.microsoft.com/office/powerpoint/2010/main" val="2268530165"/>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A22943-C42A-2782-A810-9C1BB2893C2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BAF1FE0-0271-9516-9258-C830237549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79B1F44-6EF1-89B7-E904-B2615988D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6E218A8-78CD-D429-8C91-75AFC2450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F1D1737-96A0-6642-A3C2-0EFD2ACA3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79AA1EC-EA6C-2413-7766-CECC1F2EB1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78A1C8E-0DB0-1518-CAEF-1A2F9A9BCA1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59446965-DB64-73B5-632A-398DF2CCED83}"/>
              </a:ext>
            </a:extLst>
          </p:cNvPr>
          <p:cNvSpPr>
            <a:spLocks noGrp="1"/>
          </p:cNvSpPr>
          <p:nvPr>
            <p:ph idx="1"/>
          </p:nvPr>
        </p:nvSpPr>
        <p:spPr>
          <a:xfrm>
            <a:off x="441598" y="1754372"/>
            <a:ext cx="7673701" cy="5071615"/>
          </a:xfrm>
        </p:spPr>
        <p:txBody>
          <a:bodyPr anchor="ctr">
            <a:noAutofit/>
          </a:bodyPr>
          <a:lstStyle/>
          <a:p>
            <a:pPr marL="0" indent="0" algn="l">
              <a:buNone/>
            </a:pPr>
            <a:r>
              <a:rPr lang="pl-PL" b="0" i="0" u="none" strike="noStrike">
                <a:solidFill>
                  <a:srgbClr val="000000"/>
                </a:solidFill>
                <a:effectLst/>
                <a:latin typeface="Inter"/>
              </a:rPr>
              <a:t>Regulatory różnią się wieloma parametrami. Np.</a:t>
            </a:r>
          </a:p>
          <a:p>
            <a:r>
              <a:rPr lang="pl-PL">
                <a:solidFill>
                  <a:srgbClr val="000000"/>
                </a:solidFill>
                <a:latin typeface="Inter"/>
              </a:rPr>
              <a:t>Moc maksymalna</a:t>
            </a:r>
          </a:p>
          <a:p>
            <a:r>
              <a:rPr lang="pl-PL">
                <a:solidFill>
                  <a:srgbClr val="000000"/>
                </a:solidFill>
                <a:latin typeface="Inter"/>
              </a:rPr>
              <a:t>Napięcie wyjściowe (na akumulatorze)</a:t>
            </a:r>
          </a:p>
          <a:p>
            <a:r>
              <a:rPr lang="pl-PL">
                <a:solidFill>
                  <a:srgbClr val="000000"/>
                </a:solidFill>
                <a:latin typeface="Inter"/>
              </a:rPr>
              <a:t>Napięcie wejściowe (z paneli PV)</a:t>
            </a:r>
          </a:p>
          <a:p>
            <a:r>
              <a:rPr lang="pl-PL">
                <a:solidFill>
                  <a:srgbClr val="000000"/>
                </a:solidFill>
                <a:latin typeface="Inter"/>
              </a:rPr>
              <a:t>Natężenie prądu ładowania</a:t>
            </a:r>
          </a:p>
          <a:p>
            <a:r>
              <a:rPr lang="pl-PL">
                <a:solidFill>
                  <a:srgbClr val="000000"/>
                </a:solidFill>
                <a:latin typeface="Inter"/>
              </a:rPr>
              <a:t>Sprawność</a:t>
            </a:r>
          </a:p>
          <a:p>
            <a:pPr marL="0" indent="0">
              <a:buNone/>
            </a:pPr>
            <a:r>
              <a:rPr lang="pl-PL">
                <a:solidFill>
                  <a:srgbClr val="000000"/>
                </a:solidFill>
                <a:latin typeface="Inter"/>
              </a:rPr>
              <a:t>i inne.</a:t>
            </a:r>
            <a:endParaRPr lang="pl-PL"/>
          </a:p>
        </p:txBody>
      </p:sp>
      <p:sp>
        <p:nvSpPr>
          <p:cNvPr id="6" name="Tytuł 1">
            <a:extLst>
              <a:ext uri="{FF2B5EF4-FFF2-40B4-BE49-F238E27FC236}">
                <a16:creationId xmlns:a16="http://schemas.microsoft.com/office/drawing/2014/main" id="{1080E5B9-41D4-18FB-7730-4A2A54D5D68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68E47FF1-6DC4-E9F8-8585-7865541478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026" name="Picture 2">
            <a:extLst>
              <a:ext uri="{FF2B5EF4-FFF2-40B4-BE49-F238E27FC236}">
                <a16:creationId xmlns:a16="http://schemas.microsoft.com/office/drawing/2014/main" id="{5961DD07-71D0-EEAF-7184-DAC0C24DB4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115299" y="3428859"/>
            <a:ext cx="3846786" cy="3195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45367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9796D0-901E-A25F-DDA9-31CC79AA954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9AF5FEA-CDC8-6D5C-19C4-C0B0D2583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EE4D762-859A-2491-5098-874EFBE49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81BD5ED-9B04-D193-2DB8-54363A85F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352515-E76B-BF18-8447-E1C3F20A0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B4901A-0D86-A36C-1E87-0B28174B4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F39F492-B34A-17B5-4F52-26051329869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15EB06AF-42A3-5E81-3BAC-7DBF8CC415B1}"/>
              </a:ext>
            </a:extLst>
          </p:cNvPr>
          <p:cNvSpPr>
            <a:spLocks noGrp="1"/>
          </p:cNvSpPr>
          <p:nvPr>
            <p:ph idx="1"/>
          </p:nvPr>
        </p:nvSpPr>
        <p:spPr>
          <a:xfrm>
            <a:off x="441598" y="1754372"/>
            <a:ext cx="7673701" cy="5071615"/>
          </a:xfrm>
        </p:spPr>
        <p:txBody>
          <a:bodyPr anchor="ctr">
            <a:noAutofit/>
          </a:bodyPr>
          <a:lstStyle/>
          <a:p>
            <a:pPr marL="0" indent="0" algn="l">
              <a:buNone/>
            </a:pPr>
            <a:r>
              <a:rPr lang="pl-PL">
                <a:solidFill>
                  <a:srgbClr val="000000"/>
                </a:solidFill>
                <a:latin typeface="Inter"/>
              </a:rPr>
              <a:t>Regulatory ładowania są w uproszczeniu przetwornicami DC/DC. Natomiast wyposażone w szereg dodatkowych funkcji MPPT, analiza pracy ogniw, zabezpieczenia, kontroler ładowania akumulatora, komunikacja.</a:t>
            </a:r>
          </a:p>
          <a:p>
            <a:pPr marL="0" indent="0" algn="l">
              <a:buNone/>
            </a:pPr>
            <a:endParaRPr lang="pl-PL">
              <a:solidFill>
                <a:srgbClr val="000000"/>
              </a:solidFill>
              <a:latin typeface="Inter"/>
            </a:endParaRPr>
          </a:p>
          <a:p>
            <a:pPr marL="0" indent="0" algn="l">
              <a:buNone/>
            </a:pPr>
            <a:r>
              <a:rPr lang="pl-PL">
                <a:solidFill>
                  <a:srgbClr val="000000"/>
                </a:solidFill>
                <a:latin typeface="Inter"/>
              </a:rPr>
              <a:t>Uwaga zarówno wyjście na akumulator jak i wyjście na obciążenie, są wyjściami stałoprądowymi DC.</a:t>
            </a:r>
            <a:endParaRPr lang="pl-PL"/>
          </a:p>
        </p:txBody>
      </p:sp>
      <p:sp>
        <p:nvSpPr>
          <p:cNvPr id="6" name="Tytuł 1">
            <a:extLst>
              <a:ext uri="{FF2B5EF4-FFF2-40B4-BE49-F238E27FC236}">
                <a16:creationId xmlns:a16="http://schemas.microsoft.com/office/drawing/2014/main" id="{C826C7D3-CB95-437B-49E1-6FFF6B6F4CF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3A88B35E-D70D-5E12-592F-44318718ED4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026" name="Picture 2">
            <a:extLst>
              <a:ext uri="{FF2B5EF4-FFF2-40B4-BE49-F238E27FC236}">
                <a16:creationId xmlns:a16="http://schemas.microsoft.com/office/drawing/2014/main" id="{64C4AF9C-1622-7255-AC27-D9069B2CC4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115299" y="3428859"/>
            <a:ext cx="3846786" cy="3195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563893"/>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F74FEC-7511-30FE-3F9D-A3F4EE5A2B3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536785-2DDD-05C1-4874-7619EBB3F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BD711AF-C5F2-E569-A6D4-C5AB345CD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56018A7-74DD-AB1D-1295-337065E8E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2627F0-E879-1E5B-195C-9CC6DDA32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0809B21-820C-DEAC-9312-7A9CE320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852D4E6-9CD0-4CD7-CA5B-CB7DC333CF6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844CB383-0985-83B3-B4F6-144A9B2DBC57}"/>
              </a:ext>
            </a:extLst>
          </p:cNvPr>
          <p:cNvSpPr>
            <a:spLocks noGrp="1"/>
          </p:cNvSpPr>
          <p:nvPr>
            <p:ph idx="1"/>
          </p:nvPr>
        </p:nvSpPr>
        <p:spPr>
          <a:xfrm>
            <a:off x="441598" y="1754372"/>
            <a:ext cx="11291052" cy="5071615"/>
          </a:xfrm>
        </p:spPr>
        <p:txBody>
          <a:bodyPr anchor="ctr">
            <a:noAutofit/>
          </a:bodyPr>
          <a:lstStyle/>
          <a:p>
            <a:pPr marL="0" indent="0" algn="l">
              <a:buNone/>
            </a:pPr>
            <a:r>
              <a:rPr lang="pl-PL"/>
              <a:t>Złącza:</a:t>
            </a:r>
          </a:p>
          <a:p>
            <a:r>
              <a:rPr lang="pl-PL"/>
              <a:t>Złącze dla łańcucha Paneli PV </a:t>
            </a:r>
          </a:p>
          <a:p>
            <a:r>
              <a:rPr lang="pl-PL"/>
              <a:t>Złącze dla akumulatora </a:t>
            </a:r>
          </a:p>
          <a:p>
            <a:r>
              <a:rPr lang="pl-PL"/>
              <a:t>Złącze dla obciążenia</a:t>
            </a:r>
          </a:p>
          <a:p>
            <a:r>
              <a:rPr lang="pl-PL"/>
              <a:t>Inne: np. RJ45 komunikacyjne, czujników</a:t>
            </a:r>
          </a:p>
        </p:txBody>
      </p:sp>
      <p:sp>
        <p:nvSpPr>
          <p:cNvPr id="6" name="Tytuł 1">
            <a:extLst>
              <a:ext uri="{FF2B5EF4-FFF2-40B4-BE49-F238E27FC236}">
                <a16:creationId xmlns:a16="http://schemas.microsoft.com/office/drawing/2014/main" id="{A3C8977B-304E-8091-955F-68AA93648FE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E887EE53-0A57-6960-CF39-DD8DAB88BE6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99811616"/>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6A8D85-0782-DC14-841D-C20DCC03DC1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E089C2-7284-1B81-6C8A-CCDAF09D2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67218E9-29DC-1C64-7065-00AC27643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7CBB891-D1AD-56E9-7139-4FDB80BC1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E0A4EC6-8F6F-9DEC-42DE-27CEA855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5D630A-A058-34FD-DDBD-7437D119E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DA5DB97-F7E8-DC1C-7292-4F2D261F942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FF717D54-CD00-CE0F-8DEC-B4BF07F985A1}"/>
              </a:ext>
            </a:extLst>
          </p:cNvPr>
          <p:cNvSpPr>
            <a:spLocks noGrp="1"/>
          </p:cNvSpPr>
          <p:nvPr>
            <p:ph idx="1"/>
          </p:nvPr>
        </p:nvSpPr>
        <p:spPr>
          <a:xfrm>
            <a:off x="441598" y="1754372"/>
            <a:ext cx="11291052" cy="5071615"/>
          </a:xfrm>
        </p:spPr>
        <p:txBody>
          <a:bodyPr anchor="ctr">
            <a:noAutofit/>
          </a:bodyPr>
          <a:lstStyle/>
          <a:p>
            <a:pPr marL="0" indent="0" algn="l">
              <a:buNone/>
            </a:pPr>
            <a:r>
              <a:rPr lang="pl-PL" b="1"/>
              <a:t>Podłączenie regulatora ładowania.</a:t>
            </a:r>
          </a:p>
          <a:p>
            <a:pPr marL="0" indent="0" algn="l">
              <a:buNone/>
            </a:pPr>
            <a:r>
              <a:rPr lang="pl-PL"/>
              <a:t>Przy wykonywaniu prac montażowy i łączeniowych trzeba zachować szczególną ostrożność. </a:t>
            </a:r>
          </a:p>
          <a:p>
            <a:pPr marL="0" indent="0" algn="l">
              <a:buNone/>
            </a:pPr>
            <a:r>
              <a:rPr lang="pl-PL"/>
              <a:t>Prace powinny wykonywać osoby wykwalifikowane z odpowiednimi uprawnieniami.</a:t>
            </a:r>
          </a:p>
          <a:p>
            <a:pPr marL="0" indent="0" algn="l">
              <a:buNone/>
            </a:pPr>
            <a:r>
              <a:rPr lang="pl-PL"/>
              <a:t>Należy wykonać połączenie zgodnie z wymogami producenta i zaleceniami dokumentacji.</a:t>
            </a:r>
          </a:p>
          <a:p>
            <a:pPr marL="0" indent="0" algn="l">
              <a:buNone/>
            </a:pPr>
            <a:r>
              <a:rPr lang="pl-PL"/>
              <a:t>Kolejność podłączania wejść/wyjść może być bardzo istotna dla bezpieczeństwa. Upewnij się co zaleca producent.</a:t>
            </a:r>
          </a:p>
        </p:txBody>
      </p:sp>
      <p:sp>
        <p:nvSpPr>
          <p:cNvPr id="6" name="Tytuł 1">
            <a:extLst>
              <a:ext uri="{FF2B5EF4-FFF2-40B4-BE49-F238E27FC236}">
                <a16:creationId xmlns:a16="http://schemas.microsoft.com/office/drawing/2014/main" id="{99EC5069-9E35-BD04-D5C6-2606A869964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CA937D4C-20B6-F3AD-3D97-44007BA6764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590381794"/>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DF7E66-F7B7-3E6E-A8E0-5719225431A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238272-A711-6EFC-678B-CBA2EA47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869991D-DF75-DA8E-F010-159839730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3826BB6-1126-32BA-61CC-54A075289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AF8A14-06BC-40F3-0281-CDCD1A146A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BA374AD-4147-CE66-5BB4-EB4EE83F8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91A6788-635D-C4E1-9DB9-18AF4E49593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A9ABEEFB-C7BD-1E8D-BD73-6AF5AD259522}"/>
              </a:ext>
            </a:extLst>
          </p:cNvPr>
          <p:cNvSpPr>
            <a:spLocks noGrp="1"/>
          </p:cNvSpPr>
          <p:nvPr>
            <p:ph idx="1"/>
          </p:nvPr>
        </p:nvSpPr>
        <p:spPr>
          <a:xfrm>
            <a:off x="441598" y="1754372"/>
            <a:ext cx="11291052" cy="5071615"/>
          </a:xfrm>
        </p:spPr>
        <p:txBody>
          <a:bodyPr anchor="ctr">
            <a:noAutofit/>
          </a:bodyPr>
          <a:lstStyle/>
          <a:p>
            <a:pPr marL="0" indent="0" algn="l">
              <a:buNone/>
            </a:pPr>
            <a:r>
              <a:rPr lang="pl-PL" b="1"/>
              <a:t>Podłączenie akumulatora.</a:t>
            </a:r>
          </a:p>
          <a:p>
            <a:pPr marL="0" indent="0" algn="l">
              <a:buNone/>
            </a:pPr>
            <a:r>
              <a:rPr lang="pl-PL" b="0" i="0" u="none" strike="noStrike">
                <a:solidFill>
                  <a:srgbClr val="000000"/>
                </a:solidFill>
                <a:effectLst/>
                <a:latin typeface="Inter"/>
              </a:rPr>
              <a:t>Akumulatory przechowują dużą ilość energii, dlatego unikaj zwarcia obwodu.</a:t>
            </a:r>
          </a:p>
          <a:p>
            <a:pPr marL="0" indent="0" algn="l">
              <a:buNone/>
            </a:pPr>
            <a:r>
              <a:rPr lang="pl-PL" b="0" i="0" u="none" strike="noStrike">
                <a:solidFill>
                  <a:srgbClr val="000000"/>
                </a:solidFill>
                <a:effectLst/>
                <a:latin typeface="Inter"/>
              </a:rPr>
              <a:t>Zdecydowanie zaleca się zamontowanie bezpiecznika bezpośrednio przy terminalu akumulatora w celu zabezpieczenia przed ewentualnym zwarciem.</a:t>
            </a:r>
          </a:p>
          <a:p>
            <a:pPr marL="0" indent="0" algn="l">
              <a:buNone/>
            </a:pPr>
            <a:r>
              <a:rPr lang="pl-PL" b="0" i="0" u="none" strike="noStrike">
                <a:solidFill>
                  <a:srgbClr val="000000"/>
                </a:solidFill>
                <a:effectLst/>
                <a:latin typeface="Inter"/>
              </a:rPr>
              <a:t>Akumulatory mogą emitować łatwopalne gazy, więc należy unikać iskier, ognia lub płomienia w ich pobliżu. Upewnij się, że pomieszczenie z akumulatorem jest odpowiednio wentylowane.</a:t>
            </a:r>
          </a:p>
        </p:txBody>
      </p:sp>
      <p:sp>
        <p:nvSpPr>
          <p:cNvPr id="6" name="Tytuł 1">
            <a:extLst>
              <a:ext uri="{FF2B5EF4-FFF2-40B4-BE49-F238E27FC236}">
                <a16:creationId xmlns:a16="http://schemas.microsoft.com/office/drawing/2014/main" id="{F5BC91F4-DCBD-B175-B5DF-5B5C97507B9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A5CF089D-9B42-3472-44AE-69C6FC10D7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565285584"/>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A5C9C0-DDE1-BFBD-277D-B792A2ED04D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49C2452-C7A3-C2BC-1DB4-4A5817E7C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7FFDADB-53CC-07F8-E139-2BFB1338E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63B6001-F46C-BCB4-30EA-8870E824A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60571F-1162-DA80-874D-31C54318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D70DF7F-9FFD-211A-DF74-8BDDF393E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52B4CB1-C1AB-D697-33E5-024216A4767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14BD9108-7A84-2D91-F54D-57D9B83171FD}"/>
              </a:ext>
            </a:extLst>
          </p:cNvPr>
          <p:cNvSpPr>
            <a:spLocks noGrp="1"/>
          </p:cNvSpPr>
          <p:nvPr>
            <p:ph idx="1"/>
          </p:nvPr>
        </p:nvSpPr>
        <p:spPr>
          <a:xfrm>
            <a:off x="441598" y="1754372"/>
            <a:ext cx="11291052" cy="5071615"/>
          </a:xfrm>
        </p:spPr>
        <p:txBody>
          <a:bodyPr anchor="ctr">
            <a:noAutofit/>
          </a:bodyPr>
          <a:lstStyle/>
          <a:p>
            <a:pPr marL="0" indent="0" algn="l">
              <a:buNone/>
            </a:pPr>
            <a:r>
              <a:rPr lang="pl-PL" b="1"/>
              <a:t>Podłączenie akumulatora.</a:t>
            </a:r>
          </a:p>
          <a:p>
            <a:pPr marL="0" indent="0" algn="l">
              <a:buNone/>
            </a:pPr>
            <a:r>
              <a:rPr lang="pl-PL" b="0" i="0" u="none" strike="noStrike">
                <a:solidFill>
                  <a:srgbClr val="000000"/>
                </a:solidFill>
                <a:effectLst/>
                <a:latin typeface="Inter"/>
              </a:rPr>
              <a:t>Używaj narzędzi z izolowanymi uchwytami i nie zostawiaj metalowych przedmiotów w bliskiej odległości od akumulatorów. Należy zachować szczególną ostrożność podczas pracy z akumulatorami, chronić oczy i mieć dostęp do czystej wody w razie kontaktu z kwasem akumulatorowym, aby móc przepłukać zranione miejsce. W przypadku wypadku natychmiast skontaktuj się z lekarzem. Nigdy nie pracuj z akumulatorami bez obecności drugiej osoby.</a:t>
            </a:r>
            <a:endParaRPr lang="pl-PL"/>
          </a:p>
        </p:txBody>
      </p:sp>
      <p:sp>
        <p:nvSpPr>
          <p:cNvPr id="6" name="Tytuł 1">
            <a:extLst>
              <a:ext uri="{FF2B5EF4-FFF2-40B4-BE49-F238E27FC236}">
                <a16:creationId xmlns:a16="http://schemas.microsoft.com/office/drawing/2014/main" id="{4443DB75-67CE-729A-13FA-0081424F958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D7C5C0B9-DB30-41AC-C1C2-33FCDF327E9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191800224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A11C7A-5AD4-8805-562B-0AB0226BB1F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2A42DA0-DCB3-2165-9953-CF71B6D72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8A85AC0-48C3-AA00-FBEA-7520AE64C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7F5712C-D130-05E3-7EAA-C9DB65BF2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72D1C2-B27D-489E-7661-C22D27D00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977252-782F-5BC2-2C7F-CFD5FC113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FECC663-6684-5E36-D4EC-747BED2569D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455A6462-AAF6-60F4-08E7-4968D0E03E95}"/>
              </a:ext>
            </a:extLst>
          </p:cNvPr>
          <p:cNvSpPr>
            <a:spLocks noGrp="1"/>
          </p:cNvSpPr>
          <p:nvPr>
            <p:ph idx="1"/>
          </p:nvPr>
        </p:nvSpPr>
        <p:spPr>
          <a:xfrm>
            <a:off x="441598" y="1622744"/>
            <a:ext cx="11291052" cy="5203243"/>
          </a:xfrm>
        </p:spPr>
        <p:txBody>
          <a:bodyPr anchor="ctr">
            <a:noAutofit/>
          </a:bodyPr>
          <a:lstStyle/>
          <a:p>
            <a:pPr marL="0" indent="0" algn="l">
              <a:buNone/>
            </a:pPr>
            <a:r>
              <a:rPr lang="pl-PL" b="1"/>
              <a:t>Podłączenie akumulatora.</a:t>
            </a:r>
          </a:p>
          <a:p>
            <a:pPr marL="0" indent="0">
              <a:buNone/>
            </a:pPr>
            <a:r>
              <a:rPr lang="pl-PL" b="0" i="0" u="none" strike="noStrike">
                <a:solidFill>
                  <a:srgbClr val="000000"/>
                </a:solidFill>
                <a:effectLst/>
                <a:latin typeface="Inter"/>
              </a:rPr>
              <a:t>Przy podłączeniu akumulatora należy zwrócić uwagę na polaryzacje połączenia. Nie wszystki</a:t>
            </a:r>
            <a:r>
              <a:rPr lang="pl-PL">
                <a:solidFill>
                  <a:srgbClr val="000000"/>
                </a:solidFill>
                <a:latin typeface="Inter"/>
              </a:rPr>
              <a:t>e regulatory ładowania mają zabezpieczenia wykrywające polaryzację.</a:t>
            </a:r>
            <a:r>
              <a:rPr lang="pl-PL" b="0" i="0" u="none" strike="noStrike">
                <a:solidFill>
                  <a:srgbClr val="000000"/>
                </a:solidFill>
                <a:effectLst/>
                <a:latin typeface="Inter"/>
              </a:rPr>
              <a:t> </a:t>
            </a:r>
          </a:p>
          <a:p>
            <a:pPr marL="0" indent="0">
              <a:buNone/>
            </a:pPr>
            <a:r>
              <a:rPr lang="pl-PL" b="0" i="0" u="none" strike="noStrike">
                <a:solidFill>
                  <a:srgbClr val="000000"/>
                </a:solidFill>
                <a:effectLst/>
                <a:latin typeface="Inter"/>
              </a:rPr>
              <a:t>Sprawdź, czy napięcie akumulatora (zestawu) mieści się w zakresie napięcia regulatora.</a:t>
            </a:r>
            <a:endParaRPr lang="pl-PL">
              <a:solidFill>
                <a:srgbClr val="000000"/>
              </a:solidFill>
              <a:latin typeface="Inter"/>
            </a:endParaRPr>
          </a:p>
          <a:p>
            <a:pPr marL="0" indent="0" algn="l">
              <a:buNone/>
            </a:pPr>
            <a:r>
              <a:rPr lang="pl-PL">
                <a:solidFill>
                  <a:srgbClr val="000000"/>
                </a:solidFill>
                <a:latin typeface="Inter"/>
              </a:rPr>
              <a:t>Upewnij się że pojemność podłączonego akumulatora (zestawu) jest zgodna z wymaganiami producenta (dotyczy głównie małych akumulatorów)</a:t>
            </a:r>
          </a:p>
          <a:p>
            <a:pPr marL="0" indent="0" algn="l">
              <a:buNone/>
            </a:pPr>
            <a:r>
              <a:rPr lang="pl-PL">
                <a:solidFill>
                  <a:srgbClr val="000000"/>
                </a:solidFill>
                <a:latin typeface="Inter"/>
              </a:rPr>
              <a:t>Upewnij się że wybrano właściwy rodzaj akumulatora (AGM, GEL, LFP ….) </a:t>
            </a:r>
          </a:p>
          <a:p>
            <a:pPr marL="0" indent="0" algn="l">
              <a:buNone/>
            </a:pPr>
            <a:r>
              <a:rPr lang="pl-PL">
                <a:solidFill>
                  <a:srgbClr val="000000"/>
                </a:solidFill>
                <a:latin typeface="Inter"/>
              </a:rPr>
              <a:t>Jeśli masz możliwość wyboru parametrów akumulatora sprawdź czy zostały wybrane poprawne. Niewłaściwe nastawy mogą prowadzić do nadmiernego zużycia akumulatora, awarii lub nawet pożaru. </a:t>
            </a:r>
            <a:endParaRPr lang="pl-PL"/>
          </a:p>
        </p:txBody>
      </p:sp>
      <p:sp>
        <p:nvSpPr>
          <p:cNvPr id="6" name="Tytuł 1">
            <a:extLst>
              <a:ext uri="{FF2B5EF4-FFF2-40B4-BE49-F238E27FC236}">
                <a16:creationId xmlns:a16="http://schemas.microsoft.com/office/drawing/2014/main" id="{E0E03A9A-9D77-E412-BB3A-3EDC0C37914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184BF040-B27A-CD7F-C33D-528B4BAC730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909425551"/>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504634-9757-52CA-7DFB-9DB68748D70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7679A0B-981B-1BF3-C10E-9E4778A45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089F9A4-9A38-F9D1-3DDA-B29D1BBB1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AC46A52-97C9-BA01-A07B-99025F249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229D404-29DF-A9C9-EB95-023652584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CBF5FC3-D4A9-4D0C-B469-2DF4FA6F6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A88A86E-3237-4B66-D1CC-DDF3EE6CF69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88576BC-B3B2-7CE8-4FFC-4CCA27698AE3}"/>
              </a:ext>
            </a:extLst>
          </p:cNvPr>
          <p:cNvSpPr>
            <a:spLocks noGrp="1"/>
          </p:cNvSpPr>
          <p:nvPr>
            <p:ph idx="1"/>
          </p:nvPr>
        </p:nvSpPr>
        <p:spPr>
          <a:xfrm>
            <a:off x="441598" y="1754372"/>
            <a:ext cx="11291052" cy="5071615"/>
          </a:xfrm>
        </p:spPr>
        <p:txBody>
          <a:bodyPr anchor="ctr">
            <a:noAutofit/>
          </a:bodyPr>
          <a:lstStyle/>
          <a:p>
            <a:pPr marL="0" indent="0" algn="l">
              <a:buNone/>
            </a:pPr>
            <a:r>
              <a:rPr lang="pl-PL" b="1"/>
              <a:t>Podłączenie paneli PV</a:t>
            </a:r>
          </a:p>
          <a:p>
            <a:pPr marL="0" indent="0" algn="l">
              <a:buNone/>
            </a:pPr>
            <a:r>
              <a:rPr lang="pl-PL"/>
              <a:t>Przy podłączeniu łańcucha paneli PV do ładowarki należy upewnić się czy parametry łańcucha są zgodne z wejściem ładowarki. </a:t>
            </a:r>
          </a:p>
          <a:p>
            <a:pPr marL="0" indent="0" algn="l">
              <a:buNone/>
            </a:pPr>
            <a:r>
              <a:rPr lang="pl-PL"/>
              <a:t>Napięcie maksymalne paneli nie może przekraczać napięcia maksymalnego wejścia (nazywane często wejściem MPPT).</a:t>
            </a:r>
          </a:p>
          <a:p>
            <a:pPr marL="0" indent="0" algn="l">
              <a:buNone/>
            </a:pPr>
            <a:r>
              <a:rPr lang="pl-PL"/>
              <a:t>Ilość paneli i ich połączenie w łańcuchu musi zapewnić odpowiednie napięcie wyjściowe aby było w zakresie pracy ładowarki (nie może być za małe ani za duże).</a:t>
            </a:r>
          </a:p>
          <a:p>
            <a:pPr marL="0" indent="0" algn="l">
              <a:buNone/>
            </a:pPr>
            <a:r>
              <a:rPr lang="pl-PL"/>
              <a:t>Maksymalny prąd i moc paneli może przekroczyć moc ładowarki.</a:t>
            </a:r>
          </a:p>
        </p:txBody>
      </p:sp>
      <p:sp>
        <p:nvSpPr>
          <p:cNvPr id="6" name="Tytuł 1">
            <a:extLst>
              <a:ext uri="{FF2B5EF4-FFF2-40B4-BE49-F238E27FC236}">
                <a16:creationId xmlns:a16="http://schemas.microsoft.com/office/drawing/2014/main" id="{9359492D-7496-2279-9002-41858242E64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84E8CC49-FFCF-F078-7419-84778D78EA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99492885"/>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D10D28-B19B-3659-4B2E-D17F603114E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3A7E50C-A23F-F95E-F3B5-6DD7B0459C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23D4808-F644-6EE7-74BB-4BF9DB193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EEA94BA-209E-403D-E617-3F4AB67EE9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3636E7-76AC-5DD7-8340-52E5049CA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CE06FD3-9186-58D8-1A27-7B38B89E0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6FBF45F-45F1-2DE6-E261-DEF683619A6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22ECD648-64E8-4263-7C22-46D9E5887163}"/>
              </a:ext>
            </a:extLst>
          </p:cNvPr>
          <p:cNvSpPr>
            <a:spLocks noGrp="1"/>
          </p:cNvSpPr>
          <p:nvPr>
            <p:ph idx="1"/>
          </p:nvPr>
        </p:nvSpPr>
        <p:spPr>
          <a:xfrm>
            <a:off x="441598" y="1754372"/>
            <a:ext cx="11291052" cy="5071615"/>
          </a:xfrm>
        </p:spPr>
        <p:txBody>
          <a:bodyPr anchor="ctr">
            <a:noAutofit/>
          </a:bodyPr>
          <a:lstStyle/>
          <a:p>
            <a:pPr marL="0" indent="0" algn="l">
              <a:buNone/>
            </a:pPr>
            <a:r>
              <a:rPr lang="pl-PL" b="1"/>
              <a:t>Podłączenie paneli PV</a:t>
            </a:r>
          </a:p>
          <a:p>
            <a:pPr marL="0" indent="0" algn="l">
              <a:buNone/>
            </a:pPr>
            <a:r>
              <a:rPr lang="pl-PL">
                <a:solidFill>
                  <a:srgbClr val="FF0000"/>
                </a:solidFill>
              </a:rPr>
              <a:t>Pamiętaj że nawet przy niewielkim nasłonecznieniu, nieobciążone panele PV generują maksymalne napięcie wyjściowe! </a:t>
            </a:r>
          </a:p>
        </p:txBody>
      </p:sp>
      <p:sp>
        <p:nvSpPr>
          <p:cNvPr id="6" name="Tytuł 1">
            <a:extLst>
              <a:ext uri="{FF2B5EF4-FFF2-40B4-BE49-F238E27FC236}">
                <a16:creationId xmlns:a16="http://schemas.microsoft.com/office/drawing/2014/main" id="{7C5239AB-C89D-D0D2-2A30-1B1AC01C707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598A85AB-7A82-7384-7962-A1B7FB4F66D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971954175"/>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C42DCC-80C1-7E3C-FC8C-201745484E5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4CB4B60-E048-6F10-1844-33895AB81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B44D7D3-F25D-0A95-2235-4C99B63E1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3B2070C-DE2D-97ED-F1DD-00194AC6E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5D253D-9642-2F6D-2442-CF3F93CD5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F51844-EC04-A5AF-F85F-8BE91EF24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21CEF4C-2CE4-0FC7-2345-C5784FEA605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32B6B1E1-AA53-B7E0-4FF8-5CF26208B4E4}"/>
              </a:ext>
            </a:extLst>
          </p:cNvPr>
          <p:cNvSpPr>
            <a:spLocks noGrp="1"/>
          </p:cNvSpPr>
          <p:nvPr>
            <p:ph idx="1"/>
          </p:nvPr>
        </p:nvSpPr>
        <p:spPr>
          <a:xfrm>
            <a:off x="441598" y="1754372"/>
            <a:ext cx="11291052" cy="5071615"/>
          </a:xfrm>
        </p:spPr>
        <p:txBody>
          <a:bodyPr anchor="ctr">
            <a:noAutofit/>
          </a:bodyPr>
          <a:lstStyle/>
          <a:p>
            <a:pPr marL="0" indent="0" algn="l">
              <a:buNone/>
            </a:pPr>
            <a:r>
              <a:rPr lang="pl-PL" b="1"/>
              <a:t>Podłączenie paneli odbiorników:</a:t>
            </a:r>
          </a:p>
          <a:p>
            <a:pPr marL="0" indent="0" algn="l">
              <a:buNone/>
            </a:pPr>
            <a:r>
              <a:rPr lang="pl-PL"/>
              <a:t>Napięcie znamionowe odbiorników musi być zgodne z napięciem wyjściowym regulatora ładowania.</a:t>
            </a:r>
          </a:p>
          <a:p>
            <a:pPr marL="0" indent="0" algn="l">
              <a:buNone/>
            </a:pPr>
            <a:r>
              <a:rPr lang="pl-PL"/>
              <a:t>Sumaryczna moc podłączonych do regulatora odbiorników nie może przekraczać mocy maksymalnej regulatora.</a:t>
            </a:r>
          </a:p>
          <a:p>
            <a:pPr marL="0" indent="0" algn="l">
              <a:buNone/>
            </a:pPr>
            <a:r>
              <a:rPr lang="pl-PL"/>
              <a:t>Jeśli podłączasz odbiorniki mające prąd rozruchowy/łączeniowy większy niż prąd znamionowy upewnij się że jest on w zakresie maksymalnego prądu regulatora lub (jeśli taka opcja dostępna) przeciążalności regulatora. Podłączenie urządzeń przekraczających parametry regulatora skutkować będzie nieprawidłową praca i przerwami w dostarczaniu energii.</a:t>
            </a:r>
          </a:p>
        </p:txBody>
      </p:sp>
      <p:sp>
        <p:nvSpPr>
          <p:cNvPr id="6" name="Tytuł 1">
            <a:extLst>
              <a:ext uri="{FF2B5EF4-FFF2-40B4-BE49-F238E27FC236}">
                <a16:creationId xmlns:a16="http://schemas.microsoft.com/office/drawing/2014/main" id="{D02D8629-C94B-90EE-91DA-E2406C68BD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2AAE7651-359E-1A5A-BA98-FA2CE4A00CA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014075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2226-BE56-0EDA-CE59-E79BD608F3D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8605FCE-3D28-67C8-0E10-12BF511AB080}"/>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AB267E47-09DF-5F99-342C-ADB8F570509D}"/>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Obowiązek stosowania wyłączników nadprądowych w obwodach odbiorczych instalacji elektrycznych nakłada na nas Rozporządzenie w sprawie warunków technicznych jakim powinny odpowiadać budynki i ich usytuowanie. </a:t>
            </a:r>
          </a:p>
          <a:p>
            <a:pPr marL="0" indent="0">
              <a:buNone/>
            </a:pPr>
            <a:r>
              <a:rPr lang="pl-PL"/>
              <a:t>Wyłącznik instalacyjny nadprądowy. – urządzenie zabezpieczające stosowane do ochrony przed skutkami zwarć i przeciążeń.</a:t>
            </a:r>
          </a:p>
        </p:txBody>
      </p:sp>
      <p:sp>
        <p:nvSpPr>
          <p:cNvPr id="6" name="Tytuł 1">
            <a:extLst>
              <a:ext uri="{FF2B5EF4-FFF2-40B4-BE49-F238E27FC236}">
                <a16:creationId xmlns:a16="http://schemas.microsoft.com/office/drawing/2014/main" id="{1060D722-E370-AC2F-3AE1-F5241D0355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9AE83875-460C-957C-1EAC-CF50AC4042E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B539630-EDE9-7CAE-9324-DDE7C24FC7E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4392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E1563-4B0C-B5B6-0457-22CADDD9154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30B76E4-0086-8385-00B5-2B6101D0C8C4}"/>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63EB6EAB-D5A0-CAEB-FEF5-FF44745190DE}"/>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sz="2600"/>
              <a:t>AC-1 zazwyczaj brak reakcji organizmu,</a:t>
            </a:r>
            <a:br>
              <a:rPr lang="pl-PL" sz="2600"/>
            </a:br>
            <a:r>
              <a:rPr lang="pl-PL" sz="2600"/>
              <a:t>AC-2 zazwyczaj nie występują szkodliwe skutki patofizjologiczne. Linia b jest progiem samodzielnego uwolnienia człowieka od kontaktu z częścią pod napięciem,</a:t>
            </a:r>
            <a:br>
              <a:rPr lang="pl-PL" sz="2600"/>
            </a:br>
            <a:r>
              <a:rPr lang="pl-PL" sz="2600"/>
              <a:t>AC-3 zazwyczaj nie występują uszkodzenia organiczne. Prawdopodobieństwo skurczu mięśni i trudności w oddychaniu przy przepływie prądu w czasie dłuższym niż 2 s. Odwracalne zakłócenia powstawania i przenoszenia impulsów w sercu, włącznie z migotaniem przedsionków i przejściową blokadą pracy serca, bez migotania komór serca, wzrastające wraz z wielkością prądu i czasem jego przepływu</a:t>
            </a:r>
          </a:p>
          <a:p>
            <a:pPr marL="0" indent="0">
              <a:buNone/>
            </a:pPr>
            <a:r>
              <a:rPr lang="pl-PL" sz="2600" b="1">
                <a:solidFill>
                  <a:prstClr val="black"/>
                </a:solidFill>
              </a:rPr>
              <a:t>AC-4</a:t>
            </a:r>
            <a:r>
              <a:rPr lang="pl-PL" sz="2600">
                <a:solidFill>
                  <a:prstClr val="black"/>
                </a:solidFill>
              </a:rPr>
              <a:t> dodatkowo, oprócz skutków charakterystycznych dla strefy AC-3, pojawia się wzrastające wraz z wartością prądu i czasem jego przepływu niebezpieczeństwo skutków patofizjologicznych, np. zatrzymanie czynności serca, zatrzymanie oddychania i ciężkie oparzenia.</a:t>
            </a:r>
            <a:endParaRPr lang="pl-PL" sz="2600"/>
          </a:p>
        </p:txBody>
      </p:sp>
      <p:sp>
        <p:nvSpPr>
          <p:cNvPr id="6" name="Tytuł 1">
            <a:extLst>
              <a:ext uri="{FF2B5EF4-FFF2-40B4-BE49-F238E27FC236}">
                <a16:creationId xmlns:a16="http://schemas.microsoft.com/office/drawing/2014/main" id="{A14F32FA-C901-E13C-AFD2-55F83B3E152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B2829E98-5268-204A-3028-E0AF58A3EA5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23EE755-A09D-F0B6-B3E4-57938DE4BF8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5591695"/>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AEFA04-D8FF-6D31-9699-4FE3D6A10A9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71470EF-2475-1A69-C6E4-79C9848DD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ADFFEEB-9EFA-85C2-3919-7A1013B25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F6C8792-164B-0C77-534C-022C83D24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F0FE39-D7EB-31FB-9C3F-0FDC9C3B12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482C96A-A06D-F72A-703F-6EF389550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CD13E0E-53AF-4679-843D-E15B50EEEE9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DCC11637-79CD-0D4D-6651-1A41CB80D994}"/>
              </a:ext>
            </a:extLst>
          </p:cNvPr>
          <p:cNvSpPr>
            <a:spLocks noGrp="1"/>
          </p:cNvSpPr>
          <p:nvPr>
            <p:ph idx="1"/>
          </p:nvPr>
        </p:nvSpPr>
        <p:spPr>
          <a:xfrm>
            <a:off x="441598" y="1754372"/>
            <a:ext cx="11291052" cy="5071615"/>
          </a:xfrm>
        </p:spPr>
        <p:txBody>
          <a:bodyPr anchor="ctr">
            <a:noAutofit/>
          </a:bodyPr>
          <a:lstStyle/>
          <a:p>
            <a:pPr marL="0" indent="0" algn="l">
              <a:buNone/>
            </a:pPr>
            <a:r>
              <a:rPr lang="pl-PL" b="1"/>
              <a:t>Praca równoległa:</a:t>
            </a:r>
          </a:p>
          <a:p>
            <a:pPr marL="0" indent="0" algn="l">
              <a:buNone/>
            </a:pPr>
            <a:r>
              <a:rPr lang="pl-PL"/>
              <a:t>Niektóre modele regulatorów ładowania umożliwiają prace równoległą.</a:t>
            </a:r>
          </a:p>
          <a:p>
            <a:pPr marL="0" indent="0" algn="l">
              <a:buNone/>
            </a:pPr>
            <a:r>
              <a:rPr lang="pl-PL"/>
              <a:t>Oznacza to że możesz podłączyć kilka regulatorów. Ilość najczęściej jest jednak ograniczona.</a:t>
            </a:r>
          </a:p>
          <a:p>
            <a:pPr marL="0" indent="0" algn="l">
              <a:buNone/>
            </a:pPr>
            <a:r>
              <a:rPr lang="pl-PL"/>
              <a:t>Upewnij się które wejścia/wyjścia mogą być wspólnie połączone. Przez pracę równoległą można rozumieć np. podłączenie kilku ładowarek do tego samego zestawu akumulatorów ale już do różnych łańcuchów paneli PV lub też różnych odbiorników. Pamiętaj! Każdorazowo sprawdź informacje w dokumentacji technicznej producenta.</a:t>
            </a:r>
          </a:p>
        </p:txBody>
      </p:sp>
      <p:sp>
        <p:nvSpPr>
          <p:cNvPr id="6" name="Tytuł 1">
            <a:extLst>
              <a:ext uri="{FF2B5EF4-FFF2-40B4-BE49-F238E27FC236}">
                <a16:creationId xmlns:a16="http://schemas.microsoft.com/office/drawing/2014/main" id="{26BF927F-A580-0C9C-F2CC-8471409D12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p:txBody>
      </p:sp>
      <p:sp>
        <p:nvSpPr>
          <p:cNvPr id="7" name="Rectangle 2">
            <a:extLst>
              <a:ext uri="{FF2B5EF4-FFF2-40B4-BE49-F238E27FC236}">
                <a16:creationId xmlns:a16="http://schemas.microsoft.com/office/drawing/2014/main" id="{0E626C37-97E5-6734-8F0E-40C6FA8886A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42897709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486682-7741-4591-97E2-64BD0F3476A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8817135-A060-3090-644D-B0C754B68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F093DD0-D73E-3382-9C5C-1676106115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72CDF93-ABE3-6C29-FB0C-73BFB20132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548EF16-D68E-5972-3000-51730414A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05A7A0C-9ADF-EDD8-910B-34C08FF2B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B01478E-17EA-11BB-EB5E-71F1003A659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3BA64172-5168-D8CE-0C73-A5C4C4EA7951}"/>
              </a:ext>
            </a:extLst>
          </p:cNvPr>
          <p:cNvSpPr>
            <a:spLocks noGrp="1"/>
          </p:cNvSpPr>
          <p:nvPr>
            <p:ph idx="1"/>
          </p:nvPr>
        </p:nvSpPr>
        <p:spPr>
          <a:xfrm>
            <a:off x="157656" y="1754372"/>
            <a:ext cx="7957644" cy="5071615"/>
          </a:xfrm>
        </p:spPr>
        <p:txBody>
          <a:bodyPr anchor="ctr">
            <a:noAutofit/>
          </a:bodyPr>
          <a:lstStyle/>
          <a:p>
            <a:pPr marL="0" indent="0" algn="l">
              <a:buNone/>
            </a:pPr>
            <a:r>
              <a:rPr lang="pl-PL"/>
              <a:t>SOL MPPT 40A 24-48V REGULATOR SOLARNY firmy VOLT POLSKA</a:t>
            </a:r>
          </a:p>
          <a:p>
            <a:pPr marL="0" indent="0" algn="l">
              <a:buNone/>
            </a:pPr>
            <a:r>
              <a:rPr lang="pl-PL"/>
              <a:t>Wybrane dane techniczne:</a:t>
            </a:r>
          </a:p>
          <a:p>
            <a:r>
              <a:rPr lang="pl-PL"/>
              <a:t>Max prąd ładowania:40A - wartość maksymalna (można regulować) pozwalająca ładować akumulatory. W zależności od napięcia akumulatorów, ich pojemności i charakterystyki ładowania można określić przybliżony czas ładowania i maksymalną moc ładowania</a:t>
            </a:r>
          </a:p>
          <a:p>
            <a:r>
              <a:rPr lang="pl-PL"/>
              <a:t>Napięcie akumulatorów:24V/48V – maksymalna konfiguracja napięć akumulatorów (albo 24V albo 48V)</a:t>
            </a:r>
          </a:p>
        </p:txBody>
      </p:sp>
      <p:sp>
        <p:nvSpPr>
          <p:cNvPr id="6" name="Tytuł 1">
            <a:extLst>
              <a:ext uri="{FF2B5EF4-FFF2-40B4-BE49-F238E27FC236}">
                <a16:creationId xmlns:a16="http://schemas.microsoft.com/office/drawing/2014/main" id="{5B9D4DE1-BE9F-FB78-0772-ABD7896AF6A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a:p>
            <a:r>
              <a:rPr lang="pl-PL" sz="3600">
                <a:solidFill>
                  <a:srgbClr val="FFFFFF"/>
                </a:solidFill>
              </a:rPr>
              <a:t>Przykład urządzenia</a:t>
            </a:r>
          </a:p>
        </p:txBody>
      </p:sp>
      <p:sp>
        <p:nvSpPr>
          <p:cNvPr id="7" name="Rectangle 2">
            <a:extLst>
              <a:ext uri="{FF2B5EF4-FFF2-40B4-BE49-F238E27FC236}">
                <a16:creationId xmlns:a16="http://schemas.microsoft.com/office/drawing/2014/main" id="{E50BC962-A38A-1EF7-7BCE-054F3F7FDC1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3074" name="Picture 2">
            <a:extLst>
              <a:ext uri="{FF2B5EF4-FFF2-40B4-BE49-F238E27FC236}">
                <a16:creationId xmlns:a16="http://schemas.microsoft.com/office/drawing/2014/main" id="{8EAA5859-CABF-FDD3-CD11-6EB2E89ED4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8115299" y="1597432"/>
            <a:ext cx="3799199" cy="5192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14708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5047C5-0478-4DF7-999A-4628840DF4E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C016E2D-ED7F-0302-3398-FEEF5C086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306EB9F-1999-3F12-4A66-2434FD4803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CE4FD1E-C5E6-352E-FEC4-B8D3B3E3B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3C50CE-7113-8BF5-05D9-21A62D96C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260D8C6-3240-8209-66DA-C7FDE23E8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423B8AA-99F7-8593-BEA3-2E615AB288F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23EEF18A-EC15-0A02-C68B-64C526E114D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a:p>
            <a:r>
              <a:rPr lang="pl-PL" sz="3600">
                <a:solidFill>
                  <a:srgbClr val="FFFFFF"/>
                </a:solidFill>
              </a:rPr>
              <a:t>Przykład urządzenia</a:t>
            </a:r>
          </a:p>
        </p:txBody>
      </p:sp>
      <p:sp>
        <p:nvSpPr>
          <p:cNvPr id="7" name="Rectangle 2">
            <a:extLst>
              <a:ext uri="{FF2B5EF4-FFF2-40B4-BE49-F238E27FC236}">
                <a16:creationId xmlns:a16="http://schemas.microsoft.com/office/drawing/2014/main" id="{0ED1F082-078F-58AD-BF4C-E0D149452B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3" name="Symbol zastępczy zawartości 2">
            <a:extLst>
              <a:ext uri="{FF2B5EF4-FFF2-40B4-BE49-F238E27FC236}">
                <a16:creationId xmlns:a16="http://schemas.microsoft.com/office/drawing/2014/main" id="{27392ED9-9874-C1FD-BA26-446566AF5C38}"/>
              </a:ext>
            </a:extLst>
          </p:cNvPr>
          <p:cNvSpPr>
            <a:spLocks noGrp="1"/>
          </p:cNvSpPr>
          <p:nvPr>
            <p:ph idx="1"/>
          </p:nvPr>
        </p:nvSpPr>
        <p:spPr>
          <a:xfrm>
            <a:off x="157656" y="1754372"/>
            <a:ext cx="11855668" cy="5071615"/>
          </a:xfrm>
        </p:spPr>
        <p:txBody>
          <a:bodyPr anchor="ctr">
            <a:noAutofit/>
          </a:bodyPr>
          <a:lstStyle/>
          <a:p>
            <a:pPr marL="0" indent="0" algn="l">
              <a:buNone/>
            </a:pPr>
            <a:r>
              <a:rPr lang="pl-PL"/>
              <a:t>Na podstawie informacji o maksymalnym prądzie i napięciu ładowania możemy wyliczyć że maksymalna moc ładowania to ponad:</a:t>
            </a:r>
          </a:p>
          <a:p>
            <a:r>
              <a:rPr lang="pl-PL"/>
              <a:t>1000W dla baterii 24V (max. 1184W w trybie </a:t>
            </a:r>
            <a:r>
              <a:rPr lang="pl-PL" err="1"/>
              <a:t>boost</a:t>
            </a:r>
            <a:r>
              <a:rPr lang="pl-PL"/>
              <a:t>)</a:t>
            </a:r>
          </a:p>
          <a:p>
            <a:r>
              <a:rPr lang="pl-PL"/>
              <a:t>2000W dla baterii 48V (max. 2841W w trybie </a:t>
            </a:r>
            <a:r>
              <a:rPr lang="pl-PL" err="1"/>
              <a:t>boost</a:t>
            </a:r>
            <a:r>
              <a:rPr lang="pl-PL"/>
              <a:t>)</a:t>
            </a:r>
          </a:p>
          <a:p>
            <a:pPr marL="0" indent="0">
              <a:buNone/>
            </a:pPr>
            <a:endParaRPr lang="pl-PL"/>
          </a:p>
          <a:p>
            <a:pPr marL="0" indent="0">
              <a:buNone/>
            </a:pPr>
            <a:r>
              <a:rPr lang="pl-PL"/>
              <a:t>Informacje te mogą być przydatne w celu określenia pożądanej mocy instalacji PV</a:t>
            </a:r>
          </a:p>
        </p:txBody>
      </p:sp>
    </p:spTree>
    <p:extLst>
      <p:ext uri="{BB962C8B-B14F-4D97-AF65-F5344CB8AC3E}">
        <p14:creationId xmlns:p14="http://schemas.microsoft.com/office/powerpoint/2010/main" val="3196275667"/>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08E459-E21B-E808-F174-0D233E59DC0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4D1DDDD-18A2-4E87-BCEB-91CAE7CB5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EEE97C9-E244-706A-BAF4-9EA2C2493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90E6474-60B5-67C3-DD19-FC0E86244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ACB25EB-2678-F57A-8666-0356434BC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17E2DBB-576B-5AA0-D0DD-6986C3068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161B082-2922-C2C7-8675-9CA795389EC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E916DD94-D567-458D-7425-713E6CD1F6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a:p>
            <a:r>
              <a:rPr lang="pl-PL" sz="3600">
                <a:solidFill>
                  <a:srgbClr val="FFFFFF"/>
                </a:solidFill>
              </a:rPr>
              <a:t>Przykład urządzenia</a:t>
            </a:r>
          </a:p>
        </p:txBody>
      </p:sp>
      <p:sp>
        <p:nvSpPr>
          <p:cNvPr id="7" name="Rectangle 2">
            <a:extLst>
              <a:ext uri="{FF2B5EF4-FFF2-40B4-BE49-F238E27FC236}">
                <a16:creationId xmlns:a16="http://schemas.microsoft.com/office/drawing/2014/main" id="{984CA51B-A376-FDAA-470B-F810F576B8C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3" name="Symbol zastępczy zawartości 2">
            <a:extLst>
              <a:ext uri="{FF2B5EF4-FFF2-40B4-BE49-F238E27FC236}">
                <a16:creationId xmlns:a16="http://schemas.microsoft.com/office/drawing/2014/main" id="{7A34C381-219B-CA61-B8B0-CC0DE51FC04E}"/>
              </a:ext>
            </a:extLst>
          </p:cNvPr>
          <p:cNvSpPr>
            <a:spLocks noGrp="1"/>
          </p:cNvSpPr>
          <p:nvPr>
            <p:ph idx="1"/>
          </p:nvPr>
        </p:nvSpPr>
        <p:spPr>
          <a:xfrm>
            <a:off x="157656" y="1754372"/>
            <a:ext cx="11855668" cy="5071615"/>
          </a:xfrm>
        </p:spPr>
        <p:txBody>
          <a:bodyPr anchor="ctr">
            <a:noAutofit/>
          </a:bodyPr>
          <a:lstStyle/>
          <a:p>
            <a:r>
              <a:rPr lang="pl-PL"/>
              <a:t>Obsługiwane typy baterii (akumulatorów): AGM, GEL, LiFePO4</a:t>
            </a:r>
          </a:p>
          <a:p>
            <a:r>
              <a:rPr lang="pl-PL"/>
              <a:t>Maksymalne napięcie łańcucha PV: 100V (lub 150V w </a:t>
            </a:r>
            <a:r>
              <a:rPr lang="pl-PL" err="1"/>
              <a:t>zal</a:t>
            </a:r>
            <a:r>
              <a:rPr lang="pl-PL"/>
              <a:t>. Od </a:t>
            </a:r>
            <a:r>
              <a:rPr lang="pl-PL" err="1"/>
              <a:t>wer</a:t>
            </a:r>
            <a:r>
              <a:rPr lang="pl-PL"/>
              <a:t>.)</a:t>
            </a:r>
            <a:br>
              <a:rPr lang="pl-PL"/>
            </a:br>
            <a:r>
              <a:rPr lang="pl-PL"/>
              <a:t>Oznacza że w naszym łańcuchu możemy mieć szeregowo max. 2 panele (lub 3).</a:t>
            </a:r>
          </a:p>
          <a:p>
            <a:r>
              <a:rPr lang="pl-PL"/>
              <a:t>Prąd maksymalny wejścia MPPT: 40A</a:t>
            </a:r>
            <a:br>
              <a:rPr lang="pl-PL"/>
            </a:br>
            <a:r>
              <a:rPr lang="pl-PL"/>
              <a:t>oznacza to max. 3 panele (w zależności od ich mocy) równolegle.</a:t>
            </a:r>
          </a:p>
          <a:p>
            <a:endParaRPr lang="pl-PL"/>
          </a:p>
          <a:p>
            <a:pPr marL="0" indent="0">
              <a:buNone/>
            </a:pPr>
            <a:r>
              <a:rPr lang="pl-PL" sz="2000"/>
              <a:t>Dane te sugerują że możemy użyć dla wersji 100V 6 paneli (2x3) lub 9 paneli dla wersji 150V. Sumarycznie daje nam to maksymalną moc PV 3000W (6*500W) lub 4500W (9x500W). Natomiast producent określa moc wejścia PV na 1040W dla 100V (brak danych dla 150V).</a:t>
            </a:r>
          </a:p>
        </p:txBody>
      </p:sp>
    </p:spTree>
    <p:extLst>
      <p:ext uri="{BB962C8B-B14F-4D97-AF65-F5344CB8AC3E}">
        <p14:creationId xmlns:p14="http://schemas.microsoft.com/office/powerpoint/2010/main" val="2718403188"/>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369AC6-CE4C-AD8A-3718-3B251B9BD6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4D46E26-21BA-FC74-F51F-D4B24EF53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8350F5D-E583-FDD4-209E-02EA911D36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2F7BBA6-F634-F73D-1AC2-F905E6DF5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4BA3D37-B023-86C3-AE28-149987849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B13918-9BC6-D8D8-BFCB-4A17B87BF8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A41533E-C168-BA99-B4D2-BC98DDB5D30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E3730ACB-E855-4C03-72FD-E6D8B6B285F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Regulatory ładowania</a:t>
            </a:r>
          </a:p>
          <a:p>
            <a:r>
              <a:rPr lang="pl-PL" sz="3600">
                <a:solidFill>
                  <a:srgbClr val="FFFFFF"/>
                </a:solidFill>
              </a:rPr>
              <a:t>Przykład urządzenia</a:t>
            </a:r>
          </a:p>
        </p:txBody>
      </p:sp>
      <p:sp>
        <p:nvSpPr>
          <p:cNvPr id="7" name="Rectangle 2">
            <a:extLst>
              <a:ext uri="{FF2B5EF4-FFF2-40B4-BE49-F238E27FC236}">
                <a16:creationId xmlns:a16="http://schemas.microsoft.com/office/drawing/2014/main" id="{EDB8F67B-C32A-A2A4-244D-5F3B6FD0BF1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3" name="Symbol zastępczy zawartości 2">
            <a:extLst>
              <a:ext uri="{FF2B5EF4-FFF2-40B4-BE49-F238E27FC236}">
                <a16:creationId xmlns:a16="http://schemas.microsoft.com/office/drawing/2014/main" id="{D2A70C37-65FA-0C86-B092-ADEE0A265DB7}"/>
              </a:ext>
            </a:extLst>
          </p:cNvPr>
          <p:cNvSpPr>
            <a:spLocks noGrp="1"/>
          </p:cNvSpPr>
          <p:nvPr>
            <p:ph idx="1"/>
          </p:nvPr>
        </p:nvSpPr>
        <p:spPr>
          <a:xfrm>
            <a:off x="157656" y="1754372"/>
            <a:ext cx="11855668" cy="5071615"/>
          </a:xfrm>
        </p:spPr>
        <p:txBody>
          <a:bodyPr anchor="ctr">
            <a:noAutofit/>
          </a:bodyPr>
          <a:lstStyle/>
          <a:p>
            <a:r>
              <a:rPr lang="pl-PL"/>
              <a:t>Wyjście dla obciążenia: 30A </a:t>
            </a:r>
            <a:br>
              <a:rPr lang="pl-PL"/>
            </a:br>
            <a:r>
              <a:rPr lang="pl-PL"/>
              <a:t>Na wyjściu dla obciążenie pojawia się takie samo napięcie jak w systemie baterii 24 lub 48V. Producent nie definiuje limitu mocy, zatem można się spodziewać 720W lub 1440W</a:t>
            </a:r>
          </a:p>
        </p:txBody>
      </p:sp>
    </p:spTree>
    <p:extLst>
      <p:ext uri="{BB962C8B-B14F-4D97-AF65-F5344CB8AC3E}">
        <p14:creationId xmlns:p14="http://schemas.microsoft.com/office/powerpoint/2010/main" val="209737160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A7CED4-9495-152C-FBE7-4D2952ACC1A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A747372-08E4-980E-9FE0-C9E9191EE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2881B7D-5698-CD41-8189-63BE0979A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A3D9559-B1A8-540E-8318-2F5277169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AD7F815-4951-07D3-356F-729500813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4DD9AA6-4D73-A295-272D-44DCD45CF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B52D80E-0A04-ED33-61BB-46CB5698FB3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83129A0A-9CD8-C830-3B1C-761902E302E5}"/>
              </a:ext>
            </a:extLst>
          </p:cNvPr>
          <p:cNvSpPr>
            <a:spLocks noGrp="1"/>
          </p:cNvSpPr>
          <p:nvPr>
            <p:ph idx="1"/>
          </p:nvPr>
        </p:nvSpPr>
        <p:spPr>
          <a:xfrm>
            <a:off x="441598" y="1754372"/>
            <a:ext cx="11291052" cy="5071615"/>
          </a:xfrm>
        </p:spPr>
        <p:txBody>
          <a:bodyPr anchor="ctr">
            <a:noAutofit/>
          </a:bodyPr>
          <a:lstStyle/>
          <a:p>
            <a:pPr marL="0" indent="0" algn="l">
              <a:buNone/>
            </a:pPr>
            <a:r>
              <a:rPr lang="pl-PL"/>
              <a:t>Falowniki, zwane również inwerterami, to urządzenia służące do zmiany napięcia stałego DC, na napięcie przemienne AC, jedno lub trójfazowe.</a:t>
            </a:r>
          </a:p>
          <a:p>
            <a:pPr marL="0" indent="0" algn="l">
              <a:buNone/>
            </a:pPr>
            <a:r>
              <a:rPr lang="pl-PL"/>
              <a:t>Cechują się różnymi konstrukcjami wewnętrznymi, konfiguracjami wejść oraz sposobem połączenia z siecią (lub brakiem połączenia).</a:t>
            </a:r>
          </a:p>
        </p:txBody>
      </p:sp>
      <p:sp>
        <p:nvSpPr>
          <p:cNvPr id="6" name="Tytuł 1">
            <a:extLst>
              <a:ext uri="{FF2B5EF4-FFF2-40B4-BE49-F238E27FC236}">
                <a16:creationId xmlns:a16="http://schemas.microsoft.com/office/drawing/2014/main" id="{26283CC6-95FA-A1CD-24F1-783CC3CFEAA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p:txBody>
      </p:sp>
      <p:sp>
        <p:nvSpPr>
          <p:cNvPr id="7" name="Rectangle 2">
            <a:extLst>
              <a:ext uri="{FF2B5EF4-FFF2-40B4-BE49-F238E27FC236}">
                <a16:creationId xmlns:a16="http://schemas.microsoft.com/office/drawing/2014/main" id="{B4C41DDC-9577-436C-A8BB-83173A9118E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3414344011"/>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7AABB9-82B6-652C-7EF8-C2B1AC496EB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518530-2CB3-73AE-420C-5013EE9D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9B7FB47-D11B-0B64-BF66-EC18759D2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B828129-F736-57EA-3E92-C8541B8865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0F2A0C-982D-F6EB-DFBF-78EAC986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7D5D48-D232-6E1F-B7C1-BBCF1B3CA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1107BE3-0DA9-3F71-1203-0F4A8ED7DA9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8BCEAF8B-8FC7-1C63-61E5-13A53A83A60F}"/>
              </a:ext>
            </a:extLst>
          </p:cNvPr>
          <p:cNvSpPr>
            <a:spLocks noGrp="1"/>
          </p:cNvSpPr>
          <p:nvPr>
            <p:ph idx="1"/>
          </p:nvPr>
        </p:nvSpPr>
        <p:spPr>
          <a:xfrm>
            <a:off x="441598" y="1754372"/>
            <a:ext cx="11291052" cy="5071615"/>
          </a:xfrm>
        </p:spPr>
        <p:txBody>
          <a:bodyPr anchor="ctr">
            <a:noAutofit/>
          </a:bodyPr>
          <a:lstStyle/>
          <a:p>
            <a:pPr marL="0" indent="0" algn="l">
              <a:buNone/>
            </a:pPr>
            <a:r>
              <a:rPr lang="pl-PL"/>
              <a:t>Falowniki, zwane również inwerterami, to urządzenia służące do zmiany napięcia stałego DC, na napięcie przemienne AC, jedno lub trójfazowe.</a:t>
            </a:r>
          </a:p>
          <a:p>
            <a:pPr marL="0" indent="0" algn="l">
              <a:buNone/>
            </a:pPr>
            <a:r>
              <a:rPr lang="pl-PL"/>
              <a:t>Cechują się różnymi konstrukcjami wewnętrznymi, konfiguracjami wejść oraz sposobem połączenia z siecią (lub brakiem połączenia).</a:t>
            </a:r>
          </a:p>
        </p:txBody>
      </p:sp>
      <p:sp>
        <p:nvSpPr>
          <p:cNvPr id="6" name="Tytuł 1">
            <a:extLst>
              <a:ext uri="{FF2B5EF4-FFF2-40B4-BE49-F238E27FC236}">
                <a16:creationId xmlns:a16="http://schemas.microsoft.com/office/drawing/2014/main" id="{F257EC0F-46E4-580C-F643-D280A354D52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p:txBody>
      </p:sp>
      <p:sp>
        <p:nvSpPr>
          <p:cNvPr id="7" name="Rectangle 2">
            <a:extLst>
              <a:ext uri="{FF2B5EF4-FFF2-40B4-BE49-F238E27FC236}">
                <a16:creationId xmlns:a16="http://schemas.microsoft.com/office/drawing/2014/main" id="{D4CF425C-6FDA-6C22-0B18-BC8185835B7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4035293835"/>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D2AFE0-5B78-ABF9-3FBA-E8A480291B1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EFC4532-B9FA-E6B5-CD71-101F048B9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E6CFE66-F12D-3F6F-444C-F45E2AC33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2B398D4-D74D-2D2D-9D51-DDAF8E078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541C935-3983-EB5D-5E62-487CFF8F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652841C-A351-E956-B95D-BF938B42D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8F0A401-BE8A-05EC-8E71-744A0EFE5C8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416A4B78-1B74-6A3E-101D-91AEE00C2DFF}"/>
              </a:ext>
            </a:extLst>
          </p:cNvPr>
          <p:cNvSpPr>
            <a:spLocks noGrp="1"/>
          </p:cNvSpPr>
          <p:nvPr>
            <p:ph idx="1"/>
          </p:nvPr>
        </p:nvSpPr>
        <p:spPr>
          <a:xfrm>
            <a:off x="441598" y="1754372"/>
            <a:ext cx="11291052" cy="5071615"/>
          </a:xfrm>
        </p:spPr>
        <p:txBody>
          <a:bodyPr anchor="ctr">
            <a:noAutofit/>
          </a:bodyPr>
          <a:lstStyle/>
          <a:p>
            <a:pPr marL="0" indent="0" algn="l">
              <a:buNone/>
            </a:pPr>
            <a:r>
              <a:rPr lang="pl-PL"/>
              <a:t>Obecnie najczęściej stosuje się falowniki PV pracujące w trybie </a:t>
            </a:r>
            <a:r>
              <a:rPr lang="pl-PL" b="1"/>
              <a:t>on-</a:t>
            </a:r>
            <a:r>
              <a:rPr lang="pl-PL" b="1" err="1"/>
              <a:t>grid</a:t>
            </a:r>
            <a:r>
              <a:rPr lang="pl-PL" b="1"/>
              <a:t> </a:t>
            </a:r>
            <a:r>
              <a:rPr lang="pl-PL"/>
              <a:t>zwane też sieciowymi.</a:t>
            </a:r>
          </a:p>
          <a:p>
            <a:pPr marL="0" indent="0" algn="l">
              <a:buNone/>
            </a:pPr>
            <a:r>
              <a:rPr lang="pl-PL"/>
              <a:t>Falownik on-</a:t>
            </a:r>
            <a:r>
              <a:rPr lang="pl-PL" err="1"/>
              <a:t>grid</a:t>
            </a:r>
            <a:r>
              <a:rPr lang="pl-PL"/>
              <a:t> podłączone są wyjściem AC do sieci elektrycznej zasilającej budynek. Inwerter tego typu ciągle monitoruje stan sieci (m.in. wysokość napięcia, częstotliwość). W przypadku gdy parametry odbiegają od założonej normy, falownik przerywa proces przetwarzania energii. </a:t>
            </a:r>
          </a:p>
          <a:p>
            <a:pPr marL="0" indent="0" algn="l">
              <a:buNone/>
            </a:pPr>
            <a:r>
              <a:rPr lang="pl-PL"/>
              <a:t>Podejście takie realizowane jest głównie w celach bezpieczeństwa. Zależy nam, by pod żadnym pozorem nie pozwolić na podanie napięcia na sieć elektryczną która została pozbawiona zasilania przez dostawce.</a:t>
            </a:r>
          </a:p>
          <a:p>
            <a:pPr marL="0" indent="0" algn="l">
              <a:buNone/>
            </a:pPr>
            <a:r>
              <a:rPr lang="pl-PL"/>
              <a:t>Bardzo ważne jest też aby falownik on-</a:t>
            </a:r>
            <a:r>
              <a:rPr lang="pl-PL" err="1"/>
              <a:t>grid</a:t>
            </a:r>
            <a:r>
              <a:rPr lang="pl-PL"/>
              <a:t> stale ustalał parametry elektryczne wyjścia tak by synchronizowały się z siecią.</a:t>
            </a:r>
          </a:p>
        </p:txBody>
      </p:sp>
      <p:sp>
        <p:nvSpPr>
          <p:cNvPr id="6" name="Tytuł 1">
            <a:extLst>
              <a:ext uri="{FF2B5EF4-FFF2-40B4-BE49-F238E27FC236}">
                <a16:creationId xmlns:a16="http://schemas.microsoft.com/office/drawing/2014/main" id="{4CAE47D7-02C6-9045-BB29-D84E767D9E7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5D106F1E-5B30-DD28-B525-AB31E7C5558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Tree>
    <p:extLst>
      <p:ext uri="{BB962C8B-B14F-4D97-AF65-F5344CB8AC3E}">
        <p14:creationId xmlns:p14="http://schemas.microsoft.com/office/powerpoint/2010/main" val="2654278427"/>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503197-F611-89AE-E14F-8E3212F1913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2C5156D-713D-DB16-6D56-1CD6F53A4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C1C9FA4-FF39-3B3A-DCBF-A1CEA8CA0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F8FCA30-B53A-D7AC-B892-62FE61792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C01BB57-E0BD-25EB-293E-F4E37CC74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25215C8-AAA6-61FB-55B4-22FEAB26B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6B0B3FC-4DF2-A676-2828-462394C4A12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7C547FDD-9E22-0736-6DA5-8B120A2922CE}"/>
              </a:ext>
            </a:extLst>
          </p:cNvPr>
          <p:cNvSpPr>
            <a:spLocks noGrp="1"/>
          </p:cNvSpPr>
          <p:nvPr>
            <p:ph idx="1"/>
          </p:nvPr>
        </p:nvSpPr>
        <p:spPr>
          <a:xfrm>
            <a:off x="377076" y="1744717"/>
            <a:ext cx="11291052" cy="1767543"/>
          </a:xfrm>
        </p:spPr>
        <p:txBody>
          <a:bodyPr anchor="ctr">
            <a:noAutofit/>
          </a:bodyPr>
          <a:lstStyle/>
          <a:p>
            <a:pPr marL="0" indent="0" algn="l">
              <a:buNone/>
            </a:pPr>
            <a:r>
              <a:rPr lang="pl-PL"/>
              <a:t>Rysunek pokazuje przepływ energii z wykorzystaniem falownika on-</a:t>
            </a:r>
            <a:r>
              <a:rPr lang="pl-PL" err="1"/>
              <a:t>grid</a:t>
            </a:r>
            <a:r>
              <a:rPr lang="pl-PL"/>
              <a:t> jednofazowego. W tej sytuacji energia produkowana przez panele PV jest zbyt mała. Brakująca część energii pobierana jest z sieci.</a:t>
            </a:r>
          </a:p>
        </p:txBody>
      </p:sp>
      <p:sp>
        <p:nvSpPr>
          <p:cNvPr id="6" name="Tytuł 1">
            <a:extLst>
              <a:ext uri="{FF2B5EF4-FFF2-40B4-BE49-F238E27FC236}">
                <a16:creationId xmlns:a16="http://schemas.microsoft.com/office/drawing/2014/main" id="{2039439B-EA39-ED50-04E4-2C57AA25F82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0849D95D-9827-735B-3C48-6FB7377D12D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4" name="Obraz 3">
            <a:extLst>
              <a:ext uri="{FF2B5EF4-FFF2-40B4-BE49-F238E27FC236}">
                <a16:creationId xmlns:a16="http://schemas.microsoft.com/office/drawing/2014/main" id="{3B1CC729-C776-7DB3-11E4-5B0EDDF35173}"/>
              </a:ext>
            </a:extLst>
          </p:cNvPr>
          <p:cNvPicPr>
            <a:picLocks noChangeAspect="1"/>
          </p:cNvPicPr>
          <p:nvPr/>
        </p:nvPicPr>
        <p:blipFill>
          <a:blip r:embed="rId3"/>
          <a:stretch>
            <a:fillRect/>
          </a:stretch>
        </p:blipFill>
        <p:spPr>
          <a:xfrm>
            <a:off x="2023242" y="3350215"/>
            <a:ext cx="7772400" cy="3352432"/>
          </a:xfrm>
          <a:prstGeom prst="rect">
            <a:avLst/>
          </a:prstGeom>
        </p:spPr>
      </p:pic>
    </p:spTree>
    <p:extLst>
      <p:ext uri="{BB962C8B-B14F-4D97-AF65-F5344CB8AC3E}">
        <p14:creationId xmlns:p14="http://schemas.microsoft.com/office/powerpoint/2010/main" val="3774323034"/>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4B3B12-B4D0-1B41-F26D-CB006D33FDF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3471977-33D2-EEAF-8A24-D64C93E3F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409EEA7-754C-AE54-96B9-79803ACAE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A2B8551-E090-DEB1-46BF-760AFBE18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706C0F-FFB4-9E23-36C5-D6A8B60F4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7D160CD-C792-DE10-B58B-136E16809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D298BEA-5A4A-BA58-0279-0749A252085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99497CAF-2140-4F95-90B3-65742C500887}"/>
              </a:ext>
            </a:extLst>
          </p:cNvPr>
          <p:cNvSpPr>
            <a:spLocks noGrp="1"/>
          </p:cNvSpPr>
          <p:nvPr>
            <p:ph idx="1"/>
          </p:nvPr>
        </p:nvSpPr>
        <p:spPr>
          <a:xfrm>
            <a:off x="441598" y="1661457"/>
            <a:ext cx="11291052" cy="1767543"/>
          </a:xfrm>
        </p:spPr>
        <p:txBody>
          <a:bodyPr anchor="ctr">
            <a:noAutofit/>
          </a:bodyPr>
          <a:lstStyle/>
          <a:p>
            <a:pPr marL="0" indent="0" algn="l">
              <a:buNone/>
            </a:pPr>
            <a:r>
              <a:rPr lang="pl-PL"/>
              <a:t>Rysunek pokazuje przepływ energii z wykorzystaniem falownika on-</a:t>
            </a:r>
            <a:r>
              <a:rPr lang="pl-PL" err="1"/>
              <a:t>grid</a:t>
            </a:r>
            <a:r>
              <a:rPr lang="pl-PL"/>
              <a:t> jednofazowego. W tej sytuacji energia produkowana przez panele PV jest większa od zapotrzebowania budynku. Nadmiar energii wprowadzany jest do sieci.</a:t>
            </a:r>
          </a:p>
        </p:txBody>
      </p:sp>
      <p:sp>
        <p:nvSpPr>
          <p:cNvPr id="6" name="Tytuł 1">
            <a:extLst>
              <a:ext uri="{FF2B5EF4-FFF2-40B4-BE49-F238E27FC236}">
                <a16:creationId xmlns:a16="http://schemas.microsoft.com/office/drawing/2014/main" id="{5CB33CDE-1598-E75E-7F7F-4D3AB1E7AD5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7E2E4319-6FC8-F8CE-A7EC-83B84017FD9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5" name="Obraz 4">
            <a:extLst>
              <a:ext uri="{FF2B5EF4-FFF2-40B4-BE49-F238E27FC236}">
                <a16:creationId xmlns:a16="http://schemas.microsoft.com/office/drawing/2014/main" id="{ABF10994-74A5-C192-513B-2334389E103C}"/>
              </a:ext>
            </a:extLst>
          </p:cNvPr>
          <p:cNvPicPr>
            <a:picLocks noChangeAspect="1"/>
          </p:cNvPicPr>
          <p:nvPr/>
        </p:nvPicPr>
        <p:blipFill>
          <a:blip r:embed="rId3"/>
          <a:stretch>
            <a:fillRect/>
          </a:stretch>
        </p:blipFill>
        <p:spPr>
          <a:xfrm>
            <a:off x="2209798" y="3254491"/>
            <a:ext cx="7772400" cy="3603510"/>
          </a:xfrm>
          <a:prstGeom prst="rect">
            <a:avLst/>
          </a:prstGeom>
        </p:spPr>
      </p:pic>
    </p:spTree>
    <p:extLst>
      <p:ext uri="{BB962C8B-B14F-4D97-AF65-F5344CB8AC3E}">
        <p14:creationId xmlns:p14="http://schemas.microsoft.com/office/powerpoint/2010/main" val="3122968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F9AA7-2DC5-7A33-9586-5815B1A6376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449C01A-5A4B-BCE0-B6A5-93C90DDA2BF6}"/>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97CD1DB4-114B-5083-26D8-4D0CD0275F1A}"/>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Ze względu na prawdopodobieństwo wywołania migotania komór serca wyróżnia się następujące strefy:</a:t>
            </a:r>
            <a:br>
              <a:rPr lang="pl-PL"/>
            </a:br>
            <a:r>
              <a:rPr lang="pl-PL"/>
              <a:t>AC-4.1 5 % przypadków migotania komór serca,</a:t>
            </a:r>
            <a:br>
              <a:rPr lang="pl-PL"/>
            </a:br>
            <a:r>
              <a:rPr lang="pl-PL"/>
              <a:t>AC-4.2 nie więcej niż 50 % przypadków,</a:t>
            </a:r>
            <a:br>
              <a:rPr lang="pl-PL"/>
            </a:br>
            <a:r>
              <a:rPr lang="pl-PL"/>
              <a:t>AC-4.3 powyżej 50 % przypadków.</a:t>
            </a:r>
          </a:p>
          <a:p>
            <a:pPr marL="0" indent="0">
              <a:buNone/>
            </a:pPr>
            <a:endParaRPr lang="pl-PL"/>
          </a:p>
          <a:p>
            <a:pPr marL="0" indent="0">
              <a:buNone/>
            </a:pPr>
            <a:r>
              <a:rPr lang="pl-PL"/>
              <a:t>Przyjęto, że graniczna bezpieczna wartość prądu </a:t>
            </a:r>
            <a:r>
              <a:rPr lang="pl-PL" err="1"/>
              <a:t>rażeniowego</a:t>
            </a:r>
            <a:r>
              <a:rPr lang="pl-PL"/>
              <a:t>, płynącego w dłuższym czasie przez ciało ludzkie, wynosi 30 </a:t>
            </a:r>
            <a:r>
              <a:rPr lang="pl-PL" err="1"/>
              <a:t>mA</a:t>
            </a:r>
            <a:r>
              <a:rPr lang="pl-PL"/>
              <a:t> dla prądu przemiennego.</a:t>
            </a:r>
          </a:p>
        </p:txBody>
      </p:sp>
      <p:sp>
        <p:nvSpPr>
          <p:cNvPr id="6" name="Tytuł 1">
            <a:extLst>
              <a:ext uri="{FF2B5EF4-FFF2-40B4-BE49-F238E27FC236}">
                <a16:creationId xmlns:a16="http://schemas.microsoft.com/office/drawing/2014/main" id="{6FCCE368-86C8-6FBA-B4F6-E35960660EC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A1BC990C-FE66-A957-784A-79A6330DAFF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F326234-E368-816D-8FC1-96BCCC0E6CA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3497470"/>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E1CD27-8CAE-974C-8132-16DD508A772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B2B7C6-8D9C-A6DB-62B6-BBBEBCA87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5227025-CB15-A862-548F-D89CC517A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CA52275-3DBF-ED91-EE8B-CC27A31F5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9936105-9056-3A2D-843F-15DAF5A65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16E4BD5-C167-0393-6B22-124AFF3D1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FB91668-D63C-CA94-2AE4-08019A7C7A8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A46F2322-5769-A1A8-135F-2DFA92FA3CF2}"/>
              </a:ext>
            </a:extLst>
          </p:cNvPr>
          <p:cNvSpPr>
            <a:spLocks noGrp="1"/>
          </p:cNvSpPr>
          <p:nvPr>
            <p:ph idx="1"/>
          </p:nvPr>
        </p:nvSpPr>
        <p:spPr>
          <a:xfrm>
            <a:off x="441598" y="1661457"/>
            <a:ext cx="11291052" cy="1767543"/>
          </a:xfrm>
        </p:spPr>
        <p:txBody>
          <a:bodyPr anchor="ctr">
            <a:noAutofit/>
          </a:bodyPr>
          <a:lstStyle/>
          <a:p>
            <a:pPr marL="0" indent="0" algn="l">
              <a:buNone/>
            </a:pPr>
            <a:r>
              <a:rPr lang="pl-PL"/>
              <a:t>Rysunek pokazuje przepływ energii z wykorzystaniem falownika on-</a:t>
            </a:r>
            <a:r>
              <a:rPr lang="pl-PL" err="1"/>
              <a:t>grid</a:t>
            </a:r>
            <a:r>
              <a:rPr lang="pl-PL"/>
              <a:t> jednofazowego. W tej sytuacji energia produkowana przez panele PV praktycznie zerowa (brak nasłonecznienia). Budynek zasilany jest z sieci.</a:t>
            </a:r>
          </a:p>
        </p:txBody>
      </p:sp>
      <p:sp>
        <p:nvSpPr>
          <p:cNvPr id="6" name="Tytuł 1">
            <a:extLst>
              <a:ext uri="{FF2B5EF4-FFF2-40B4-BE49-F238E27FC236}">
                <a16:creationId xmlns:a16="http://schemas.microsoft.com/office/drawing/2014/main" id="{DC2E8401-538A-D5D1-19A1-DFDEA7892A2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FA56571C-708F-259C-F362-0C3E7CC333B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4" name="Obraz 3">
            <a:extLst>
              <a:ext uri="{FF2B5EF4-FFF2-40B4-BE49-F238E27FC236}">
                <a16:creationId xmlns:a16="http://schemas.microsoft.com/office/drawing/2014/main" id="{E4CD515B-8D49-827B-CD7E-19116D891398}"/>
              </a:ext>
            </a:extLst>
          </p:cNvPr>
          <p:cNvPicPr>
            <a:picLocks noChangeAspect="1"/>
          </p:cNvPicPr>
          <p:nvPr/>
        </p:nvPicPr>
        <p:blipFill>
          <a:blip r:embed="rId3"/>
          <a:stretch>
            <a:fillRect/>
          </a:stretch>
        </p:blipFill>
        <p:spPr>
          <a:xfrm>
            <a:off x="2200924" y="3321134"/>
            <a:ext cx="7772400" cy="3410594"/>
          </a:xfrm>
          <a:prstGeom prst="rect">
            <a:avLst/>
          </a:prstGeom>
        </p:spPr>
      </p:pic>
    </p:spTree>
    <p:extLst>
      <p:ext uri="{BB962C8B-B14F-4D97-AF65-F5344CB8AC3E}">
        <p14:creationId xmlns:p14="http://schemas.microsoft.com/office/powerpoint/2010/main" val="219675985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465A5-282B-4E13-48E1-E634F644896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5697B8B-17BC-6ABC-31EB-00BC0FBBA0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0F755EF-65BC-23F0-4546-D577A95FF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B00DC0F-E6A9-6DDD-98C8-9F712E2FB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9E2B3BC-6AA1-82BE-2D1F-C3E919473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66A298-9C8D-C239-54F1-857F03BE6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B7ECBCE-9A24-8F2F-3DD7-1CDAEF57BE8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75634A59-0810-8528-764B-03B3872D0D76}"/>
              </a:ext>
            </a:extLst>
          </p:cNvPr>
          <p:cNvSpPr>
            <a:spLocks noGrp="1"/>
          </p:cNvSpPr>
          <p:nvPr>
            <p:ph idx="1"/>
          </p:nvPr>
        </p:nvSpPr>
        <p:spPr>
          <a:xfrm>
            <a:off x="441598" y="1431761"/>
            <a:ext cx="11291052" cy="1859509"/>
          </a:xfrm>
        </p:spPr>
        <p:txBody>
          <a:bodyPr anchor="ctr">
            <a:noAutofit/>
          </a:bodyPr>
          <a:lstStyle/>
          <a:p>
            <a:pPr marL="0" indent="0" algn="l">
              <a:buNone/>
            </a:pPr>
            <a:r>
              <a:rPr lang="pl-PL" sz="2400"/>
              <a:t>Praca falownika on-</a:t>
            </a:r>
            <a:r>
              <a:rPr lang="pl-PL" sz="2400" err="1"/>
              <a:t>grid</a:t>
            </a:r>
            <a:r>
              <a:rPr lang="pl-PL" sz="2400"/>
              <a:t> trójfazowego nie różni się znacząco od jednofazowego. Można przyjąć że to taka sytuacja jakbyśmy mieli 3 osobne falowniki jednofazowe, podłączone do tej samej grupy paneli. Sytuacja zmienia się w zależności od pobieranej mocy na konkretnych fazach</a:t>
            </a:r>
          </a:p>
        </p:txBody>
      </p:sp>
      <p:sp>
        <p:nvSpPr>
          <p:cNvPr id="6" name="Tytuł 1">
            <a:extLst>
              <a:ext uri="{FF2B5EF4-FFF2-40B4-BE49-F238E27FC236}">
                <a16:creationId xmlns:a16="http://schemas.microsoft.com/office/drawing/2014/main" id="{24AC51BB-F141-48FA-3153-99ED4DC4114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D49203F4-79E4-37E2-5BF7-D72101A280A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5" name="Obraz 4">
            <a:extLst>
              <a:ext uri="{FF2B5EF4-FFF2-40B4-BE49-F238E27FC236}">
                <a16:creationId xmlns:a16="http://schemas.microsoft.com/office/drawing/2014/main" id="{4A97577B-18BD-0AEA-3F1F-B57A01D33C03}"/>
              </a:ext>
            </a:extLst>
          </p:cNvPr>
          <p:cNvPicPr>
            <a:picLocks noChangeAspect="1"/>
          </p:cNvPicPr>
          <p:nvPr/>
        </p:nvPicPr>
        <p:blipFill>
          <a:blip r:embed="rId3"/>
          <a:stretch>
            <a:fillRect/>
          </a:stretch>
        </p:blipFill>
        <p:spPr>
          <a:xfrm>
            <a:off x="-17752" y="3773213"/>
            <a:ext cx="7418922" cy="3098887"/>
          </a:xfrm>
          <a:prstGeom prst="rect">
            <a:avLst/>
          </a:prstGeom>
        </p:spPr>
      </p:pic>
      <p:sp>
        <p:nvSpPr>
          <p:cNvPr id="8" name="Symbol zastępczy zawartości 2">
            <a:extLst>
              <a:ext uri="{FF2B5EF4-FFF2-40B4-BE49-F238E27FC236}">
                <a16:creationId xmlns:a16="http://schemas.microsoft.com/office/drawing/2014/main" id="{B80D91E7-0B70-80A8-6C9A-449F7E9C226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9" name="pole tekstowe 8">
            <a:extLst>
              <a:ext uri="{FF2B5EF4-FFF2-40B4-BE49-F238E27FC236}">
                <a16:creationId xmlns:a16="http://schemas.microsoft.com/office/drawing/2014/main" id="{6CE2D6EA-2DED-8595-7191-C69A41CA7ADF}"/>
              </a:ext>
            </a:extLst>
          </p:cNvPr>
          <p:cNvSpPr txBox="1"/>
          <p:nvPr/>
        </p:nvSpPr>
        <p:spPr>
          <a:xfrm>
            <a:off x="7504386" y="2866296"/>
            <a:ext cx="4669862" cy="3785652"/>
          </a:xfrm>
          <a:prstGeom prst="rect">
            <a:avLst/>
          </a:prstGeom>
          <a:noFill/>
        </p:spPr>
        <p:txBody>
          <a:bodyPr wrap="square" rtlCol="0">
            <a:spAutoFit/>
          </a:bodyPr>
          <a:lstStyle/>
          <a:p>
            <a:r>
              <a:rPr lang="pl-PL" sz="2400"/>
              <a:t>W tej sytuacji falownik produkuje tą samą moc na 3 fazach.</a:t>
            </a:r>
          </a:p>
          <a:p>
            <a:r>
              <a:rPr lang="pl-PL" sz="2400"/>
              <a:t>Zapotrzebowanie fazy pierwsze pozwala na zasilenie urządzeń oraz oddanie nadmiaru do sieci.</a:t>
            </a:r>
          </a:p>
          <a:p>
            <a:r>
              <a:rPr lang="pl-PL" sz="2400"/>
              <a:t>Cała energia z fazy drugiej trafia do sieci.</a:t>
            </a:r>
          </a:p>
          <a:p>
            <a:r>
              <a:rPr lang="pl-PL" sz="2400"/>
              <a:t>Pobór mocy na fazie 3 przekracza możliwości falownika i energia uzupełniana jest z sieci. </a:t>
            </a:r>
          </a:p>
        </p:txBody>
      </p:sp>
    </p:spTree>
    <p:extLst>
      <p:ext uri="{BB962C8B-B14F-4D97-AF65-F5344CB8AC3E}">
        <p14:creationId xmlns:p14="http://schemas.microsoft.com/office/powerpoint/2010/main" val="648287011"/>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36179B-0F62-8AA6-18F8-7631943E43F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EA3E877-1D1C-9FA3-57C5-7061D2D3B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99C434A-A1BA-9018-AB84-55AAFCD49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2459C0E-CF95-955C-340D-147F24CA2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971065E-715D-285D-5BA2-923F8CB4C8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15791B-AC7C-9A25-9CA1-9FB40B6C9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2AC912B-C2EE-A144-DDD5-DDF1024F49B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D54C1C44-E1C1-6EF2-3D57-A35EF5259C87}"/>
              </a:ext>
            </a:extLst>
          </p:cNvPr>
          <p:cNvSpPr>
            <a:spLocks noGrp="1"/>
          </p:cNvSpPr>
          <p:nvPr>
            <p:ph idx="1"/>
          </p:nvPr>
        </p:nvSpPr>
        <p:spPr>
          <a:xfrm>
            <a:off x="441598" y="1675015"/>
            <a:ext cx="11291052" cy="4934550"/>
          </a:xfrm>
        </p:spPr>
        <p:txBody>
          <a:bodyPr anchor="ctr">
            <a:noAutofit/>
          </a:bodyPr>
          <a:lstStyle/>
          <a:p>
            <a:pPr marL="0" indent="0" algn="l">
              <a:buNone/>
            </a:pPr>
            <a:r>
              <a:rPr lang="pl-PL"/>
              <a:t>Moc znamionowa falowników trójfazowych jest sumą mocy każdej z faz. Dla przykładu falownik o mocy 12kW może znamionowo produkować 4kW na każdej z faz. Zatem nie możemy pobierać 6kW mocy na jednej z faz nawet w przypadku braku obciążenia pozostałych i dostatecznej mocy z paneli. Braki zostaną uzupełnione z sieci. </a:t>
            </a:r>
          </a:p>
          <a:p>
            <a:pPr marL="0" indent="0" algn="l">
              <a:buNone/>
            </a:pPr>
            <a:r>
              <a:rPr lang="pl-PL"/>
              <a:t>Różne modele falowników pozwalają na pewne odchylenia od tej zasady, a także na chwilowe przeciążenia obwodu wyjściowego. Szczegółów należy szukać w dokumentacji producenta.</a:t>
            </a:r>
          </a:p>
        </p:txBody>
      </p:sp>
      <p:sp>
        <p:nvSpPr>
          <p:cNvPr id="6" name="Tytuł 1">
            <a:extLst>
              <a:ext uri="{FF2B5EF4-FFF2-40B4-BE49-F238E27FC236}">
                <a16:creationId xmlns:a16="http://schemas.microsoft.com/office/drawing/2014/main" id="{6C73E8F9-4B89-0697-D93E-9940310B38B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B4E6DE25-BF04-839F-3C94-69DC21D9D83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F0598A4-401F-5E65-EB61-1EDE600A6AA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228906398"/>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747C8A-ED95-46E5-695A-184F3F95F3D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3BA47C0-4E31-7877-2BAB-28BDB65D2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125DCA9-5FB1-ADF8-3E17-CD56D32A5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00F3D54-AC39-7FA2-8878-18D17C96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4E5596-DCED-14C0-B553-F8A3264A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9DFF520-1B68-78FE-B617-75BE8F18C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73274A4-41F3-882E-1D0A-4E76BA151C2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76E054F6-29E7-F658-AA16-4D76C50D32E7}"/>
              </a:ext>
            </a:extLst>
          </p:cNvPr>
          <p:cNvSpPr>
            <a:spLocks noGrp="1"/>
          </p:cNvSpPr>
          <p:nvPr>
            <p:ph idx="1"/>
          </p:nvPr>
        </p:nvSpPr>
        <p:spPr>
          <a:xfrm>
            <a:off x="441598" y="1675015"/>
            <a:ext cx="11291052" cy="4934550"/>
          </a:xfrm>
        </p:spPr>
        <p:txBody>
          <a:bodyPr anchor="ctr">
            <a:noAutofit/>
          </a:bodyPr>
          <a:lstStyle/>
          <a:p>
            <a:pPr marL="0" indent="0" algn="l">
              <a:buNone/>
            </a:pPr>
            <a:r>
              <a:rPr lang="pl-PL"/>
              <a:t>W przypadku instalacji falownika on-</a:t>
            </a:r>
            <a:r>
              <a:rPr lang="pl-PL" err="1"/>
              <a:t>grid</a:t>
            </a:r>
            <a:r>
              <a:rPr lang="pl-PL"/>
              <a:t>, należy pamiętać, że nie zapewni on zasilania budynku w przypadku awarii sieci energetycznej. W takiej sytuacji moc z paneli (nawet maksymalna) nie zostanie wykorzystana.</a:t>
            </a:r>
          </a:p>
        </p:txBody>
      </p:sp>
      <p:sp>
        <p:nvSpPr>
          <p:cNvPr id="6" name="Tytuł 1">
            <a:extLst>
              <a:ext uri="{FF2B5EF4-FFF2-40B4-BE49-F238E27FC236}">
                <a16:creationId xmlns:a16="http://schemas.microsoft.com/office/drawing/2014/main" id="{4628BA8B-5AF8-7FDD-C178-CD0E61B2D8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FA255553-5C2E-9FB5-FAAC-CFB27017AF2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DB55406-DD5F-3981-4436-3CC95D55EEB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936903984"/>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7DC0A0-C7B5-8561-C3CE-03D6B15D5F9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5DED0B6-96D6-F6F8-98F1-50AD7E074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A47FDE6-108C-B8B3-BF95-209A50E5D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0201651-26A5-3408-5641-FB47DC273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B1E4A6-71D0-E8A4-856B-1475A76FF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356D958-02CB-44D8-35EA-89B0E4851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E41BBF8-9A1E-8A9F-E61A-B300E617D30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942BE30A-6EFE-14D3-3A04-24868FB9993C}"/>
              </a:ext>
            </a:extLst>
          </p:cNvPr>
          <p:cNvSpPr>
            <a:spLocks noGrp="1"/>
          </p:cNvSpPr>
          <p:nvPr>
            <p:ph idx="1"/>
          </p:nvPr>
        </p:nvSpPr>
        <p:spPr>
          <a:xfrm>
            <a:off x="441598" y="1675015"/>
            <a:ext cx="11291052" cy="4934550"/>
          </a:xfrm>
        </p:spPr>
        <p:txBody>
          <a:bodyPr anchor="ctr">
            <a:noAutofit/>
          </a:bodyPr>
          <a:lstStyle/>
          <a:p>
            <a:pPr marL="0" indent="0" algn="l">
              <a:buNone/>
            </a:pPr>
            <a:r>
              <a:rPr lang="pl-PL"/>
              <a:t>W przeciwieństwie do falowników on-</a:t>
            </a:r>
            <a:r>
              <a:rPr lang="pl-PL" err="1"/>
              <a:t>grid</a:t>
            </a:r>
            <a:r>
              <a:rPr lang="pl-PL"/>
              <a:t>, znacząco rzadziej stosuje się falowniki typu </a:t>
            </a:r>
            <a:r>
              <a:rPr lang="pl-PL" b="1"/>
              <a:t>off-</a:t>
            </a:r>
            <a:r>
              <a:rPr lang="pl-PL" b="1" err="1"/>
              <a:t>grid</a:t>
            </a:r>
            <a:r>
              <a:rPr lang="pl-PL"/>
              <a:t>, zwane także wyspowymi. </a:t>
            </a:r>
          </a:p>
          <a:p>
            <a:pPr marL="0" indent="0" algn="l">
              <a:buNone/>
            </a:pPr>
            <a:r>
              <a:rPr lang="pl-PL"/>
              <a:t>Falowniki tego typu w ogóle nie są łączone z siecią energetyczną. Najczęściej stanowią zasilanie w miejscach gdzie są jedynym źródłem zasilania. Lub też w instalacjach podzielonych na fragmenty zasilane z sieci i osobne zasilane z falownika.</a:t>
            </a:r>
          </a:p>
          <a:p>
            <a:pPr marL="0" indent="0" algn="l">
              <a:buNone/>
            </a:pPr>
            <a:r>
              <a:rPr lang="pl-PL"/>
              <a:t>Konsekwencje i wady takiego rozwiązania to:</a:t>
            </a:r>
          </a:p>
          <a:p>
            <a:pPr algn="l">
              <a:buFontTx/>
              <a:buChar char="-"/>
            </a:pPr>
            <a:r>
              <a:rPr lang="pl-PL"/>
              <a:t>Marnowanie nadwyżek energii</a:t>
            </a:r>
          </a:p>
          <a:p>
            <a:pPr algn="l">
              <a:buFontTx/>
              <a:buChar char="-"/>
            </a:pPr>
            <a:r>
              <a:rPr lang="pl-PL"/>
              <a:t>Limit dostępnej mocy zależy od mocy falownika ale i nasłonecznienia (limit zmienia się dynamicznie)</a:t>
            </a:r>
          </a:p>
        </p:txBody>
      </p:sp>
      <p:sp>
        <p:nvSpPr>
          <p:cNvPr id="6" name="Tytuł 1">
            <a:extLst>
              <a:ext uri="{FF2B5EF4-FFF2-40B4-BE49-F238E27FC236}">
                <a16:creationId xmlns:a16="http://schemas.microsoft.com/office/drawing/2014/main" id="{DEDB1CCC-0F4B-709D-1A6D-45E722C0856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6E716137-114E-3683-81DB-133283BA04B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117DB70-C5DB-06DB-367F-937F492AC69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9358216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03AA23-7BF4-841B-AC5F-EFB7D28A557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BFC5C24-8C0A-55B4-F85D-E82DD35A2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57382FD-F8DE-0E85-9997-30C46F537E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38161C4-3D43-D10C-756A-6A32AAFCB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88E1D50-9E3F-EB15-786C-8BF3D174E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15A203B-BF57-2AD8-1863-8F1FEF93C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306DE4B-6142-8958-5008-B7180E0C742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F9A3CE0-9171-953B-33D6-15323683FC98}"/>
              </a:ext>
            </a:extLst>
          </p:cNvPr>
          <p:cNvSpPr>
            <a:spLocks noGrp="1"/>
          </p:cNvSpPr>
          <p:nvPr>
            <p:ph idx="1"/>
          </p:nvPr>
        </p:nvSpPr>
        <p:spPr>
          <a:xfrm>
            <a:off x="441598" y="1675015"/>
            <a:ext cx="11291052" cy="4934550"/>
          </a:xfrm>
        </p:spPr>
        <p:txBody>
          <a:bodyPr anchor="ctr">
            <a:noAutofit/>
          </a:bodyPr>
          <a:lstStyle/>
          <a:p>
            <a:pPr marL="0" indent="0" algn="l">
              <a:buNone/>
            </a:pPr>
            <a:r>
              <a:rPr lang="pl-PL"/>
              <a:t>W celu minimalizacji wad pracy falowników off-</a:t>
            </a:r>
            <a:r>
              <a:rPr lang="pl-PL" err="1"/>
              <a:t>grid</a:t>
            </a:r>
            <a:r>
              <a:rPr lang="pl-PL"/>
              <a:t> łączone są one z akumulatorami - bankami energii.</a:t>
            </a:r>
          </a:p>
          <a:p>
            <a:pPr marL="0" indent="0" algn="l">
              <a:buNone/>
            </a:pPr>
            <a:r>
              <a:rPr lang="pl-PL"/>
              <a:t>W takiej sytuacji nadmiary energii mogą być magazynowane w banku energii. A gdy energia z paneli jest niewystarczająca (w szczególności gdy jej w ogóle nie ma) braki pobierane są z magazynu.</a:t>
            </a:r>
          </a:p>
          <a:p>
            <a:pPr marL="0" indent="0" algn="l">
              <a:buNone/>
            </a:pPr>
            <a:endParaRPr lang="pl-PL"/>
          </a:p>
          <a:p>
            <a:pPr marL="0" indent="0" algn="l">
              <a:buNone/>
            </a:pPr>
            <a:r>
              <a:rPr lang="pl-PL"/>
              <a:t>Łatwo zauważyć podobieństwo pracy falownika off-</a:t>
            </a:r>
            <a:r>
              <a:rPr lang="pl-PL" err="1"/>
              <a:t>grid</a:t>
            </a:r>
            <a:r>
              <a:rPr lang="pl-PL"/>
              <a:t> do regulatora ładowania. Rozwiązania te różni charakter napięcia wyjściowego dla odbiorników. Regulator ładowania miał napięcie DC, tu mamy AC. Nie mniej nadal wyjście zasilania banku energii jest DC.</a:t>
            </a:r>
          </a:p>
        </p:txBody>
      </p:sp>
      <p:sp>
        <p:nvSpPr>
          <p:cNvPr id="6" name="Tytuł 1">
            <a:extLst>
              <a:ext uri="{FF2B5EF4-FFF2-40B4-BE49-F238E27FC236}">
                <a16:creationId xmlns:a16="http://schemas.microsoft.com/office/drawing/2014/main" id="{D936EAB8-B564-3ADC-A558-BFEFD3FA5FB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1658283B-29D2-AC93-C0D5-C069CD31431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6CC182A-F502-C7EB-6B9B-56CDBB2DE69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6364028"/>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F2EFD5-F220-DCA8-9C36-9AC8C7C61B2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C8E0731-0D67-C0E1-9FF8-082E676B4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6A67A8D-3158-27EB-F791-C70560A11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1516CED-6E80-74B8-4EEF-D8EB26743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5AEBA24-B959-FB6A-DA9B-02E44117FC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67593B6-625C-8F50-04E2-5168EC8E83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A1FA7D4-B5F2-6F11-63EE-2D58E7A6F22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4315EDD5-74A7-DD83-249B-EEB79961377A}"/>
              </a:ext>
            </a:extLst>
          </p:cNvPr>
          <p:cNvSpPr>
            <a:spLocks noGrp="1"/>
          </p:cNvSpPr>
          <p:nvPr>
            <p:ph idx="1"/>
          </p:nvPr>
        </p:nvSpPr>
        <p:spPr>
          <a:xfrm>
            <a:off x="441598" y="1675015"/>
            <a:ext cx="11291052" cy="4934550"/>
          </a:xfrm>
        </p:spPr>
        <p:txBody>
          <a:bodyPr anchor="ctr">
            <a:noAutofit/>
          </a:bodyPr>
          <a:lstStyle/>
          <a:p>
            <a:pPr marL="0" indent="0" algn="l">
              <a:buNone/>
            </a:pPr>
            <a:r>
              <a:rPr lang="pl-PL"/>
              <a:t>Na rynku coraz większą popularnością cieszą się falowniki hybrydowe, łączące cechy falowników on-</a:t>
            </a:r>
            <a:r>
              <a:rPr lang="pl-PL" err="1"/>
              <a:t>grid</a:t>
            </a:r>
            <a:r>
              <a:rPr lang="pl-PL"/>
              <a:t> i off-</a:t>
            </a:r>
            <a:r>
              <a:rPr lang="pl-PL" err="1"/>
              <a:t>grid</a:t>
            </a:r>
            <a:r>
              <a:rPr lang="pl-PL"/>
              <a:t>. Nazwa hybrydowe nie powstała bez powodu. Konstrukcyjnie połączono ze sobą dwa falowniki.</a:t>
            </a:r>
          </a:p>
        </p:txBody>
      </p:sp>
      <p:sp>
        <p:nvSpPr>
          <p:cNvPr id="6" name="Tytuł 1">
            <a:extLst>
              <a:ext uri="{FF2B5EF4-FFF2-40B4-BE49-F238E27FC236}">
                <a16:creationId xmlns:a16="http://schemas.microsoft.com/office/drawing/2014/main" id="{08EB241B-E062-94AD-849C-2F7F345EBEC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E9649B6B-D578-E54E-8A27-0A6F9A706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4EC4192-F1D8-7116-1ECD-9DEECACAC95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952107856"/>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4E2BDB-73D4-A75F-21E8-99F0DDFEDD5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B8D05BE-26B4-371D-13FA-90A675CF5C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C51BE6B-D408-8409-3C61-45F25304A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18E5305-3B8D-189D-EA94-1CF20A66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31A2878-B5F7-BA22-CFD1-5B789F086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14B2451-48F2-F875-B028-A6454C0DA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E7BBFAC-6D3D-4684-A0F8-ED0B9AAE4DD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4F38A110-BCE5-34D4-5291-18905F385900}"/>
              </a:ext>
            </a:extLst>
          </p:cNvPr>
          <p:cNvSpPr>
            <a:spLocks noGrp="1"/>
          </p:cNvSpPr>
          <p:nvPr>
            <p:ph idx="1"/>
          </p:nvPr>
        </p:nvSpPr>
        <p:spPr>
          <a:xfrm>
            <a:off x="441598" y="1675015"/>
            <a:ext cx="11291052" cy="2129730"/>
          </a:xfrm>
        </p:spPr>
        <p:txBody>
          <a:bodyPr anchor="ctr">
            <a:noAutofit/>
          </a:bodyPr>
          <a:lstStyle/>
          <a:p>
            <a:pPr marL="0" indent="0" algn="l">
              <a:buNone/>
            </a:pPr>
            <a:r>
              <a:rPr lang="pl-PL"/>
              <a:t>Falownik hybrydowy wyposażony jest w 6 przetwornic. </a:t>
            </a:r>
          </a:p>
          <a:p>
            <a:pPr algn="l">
              <a:buFontTx/>
              <a:buChar char="-"/>
            </a:pPr>
            <a:r>
              <a:rPr lang="pl-PL"/>
              <a:t>przetwornica (z MPPT) z paneli na główną szynę DC</a:t>
            </a:r>
          </a:p>
          <a:p>
            <a:pPr algn="l">
              <a:buFontTx/>
              <a:buChar char="-"/>
            </a:pPr>
            <a:r>
              <a:rPr lang="pl-PL"/>
              <a:t>Przetwornica DC/DC z linii głównej DC do akumulatora (ładowanie)</a:t>
            </a:r>
          </a:p>
          <a:p>
            <a:pPr marL="0" indent="0" algn="l">
              <a:buNone/>
            </a:pPr>
            <a:r>
              <a:rPr lang="pl-PL"/>
              <a:t>- Przetwornica DC/DC z akumulatora na linie główną DC (rozładowanie)</a:t>
            </a:r>
          </a:p>
        </p:txBody>
      </p:sp>
      <p:sp>
        <p:nvSpPr>
          <p:cNvPr id="6" name="Tytuł 1">
            <a:extLst>
              <a:ext uri="{FF2B5EF4-FFF2-40B4-BE49-F238E27FC236}">
                <a16:creationId xmlns:a16="http://schemas.microsoft.com/office/drawing/2014/main" id="{BE489F84-B290-4109-81B2-93D19611080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7CC23D34-F92E-278E-690E-0119C161887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D75A693-9964-950D-4E17-C4DA1FF8FE6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5" name="Obraz 4">
            <a:extLst>
              <a:ext uri="{FF2B5EF4-FFF2-40B4-BE49-F238E27FC236}">
                <a16:creationId xmlns:a16="http://schemas.microsoft.com/office/drawing/2014/main" id="{AABA5DDF-34FF-0AD2-C7C5-9DFEE6A2F245}"/>
              </a:ext>
            </a:extLst>
          </p:cNvPr>
          <p:cNvPicPr>
            <a:picLocks noChangeAspect="1"/>
          </p:cNvPicPr>
          <p:nvPr/>
        </p:nvPicPr>
        <p:blipFill>
          <a:blip r:embed="rId3"/>
          <a:stretch>
            <a:fillRect/>
          </a:stretch>
        </p:blipFill>
        <p:spPr>
          <a:xfrm>
            <a:off x="2049434" y="3697083"/>
            <a:ext cx="7772400" cy="3238500"/>
          </a:xfrm>
          <a:prstGeom prst="rect">
            <a:avLst/>
          </a:prstGeom>
        </p:spPr>
      </p:pic>
    </p:spTree>
    <p:extLst>
      <p:ext uri="{BB962C8B-B14F-4D97-AF65-F5344CB8AC3E}">
        <p14:creationId xmlns:p14="http://schemas.microsoft.com/office/powerpoint/2010/main" val="325308555"/>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628C95-D75E-BF5E-FEE6-CD46CC5690D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912743D-572B-FDE5-7DE0-17DDD9143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9A9D271-FB3A-F47A-D296-3017AAE44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EAF6965-0F83-36E4-B2F4-0246F6F99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BB011D-B0E8-5889-CE76-CEC57C71E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1D4385-11FF-BF7D-8570-0E33AE4B6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12599C3-B6ED-8795-9B27-1F63AF26335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B6F9DEE5-434E-6415-9A7F-21E85007CE3F}"/>
              </a:ext>
            </a:extLst>
          </p:cNvPr>
          <p:cNvSpPr>
            <a:spLocks noGrp="1"/>
          </p:cNvSpPr>
          <p:nvPr>
            <p:ph idx="1"/>
          </p:nvPr>
        </p:nvSpPr>
        <p:spPr>
          <a:xfrm>
            <a:off x="441598" y="1675015"/>
            <a:ext cx="11291052" cy="2129730"/>
          </a:xfrm>
        </p:spPr>
        <p:txBody>
          <a:bodyPr anchor="ctr">
            <a:noAutofit/>
          </a:bodyPr>
          <a:lstStyle/>
          <a:p>
            <a:pPr algn="l">
              <a:buFontTx/>
              <a:buChar char="-"/>
            </a:pPr>
            <a:r>
              <a:rPr lang="pl-PL"/>
              <a:t>Przetwornica (inwerter) on-</a:t>
            </a:r>
            <a:r>
              <a:rPr lang="pl-PL" err="1"/>
              <a:t>grid</a:t>
            </a:r>
            <a:r>
              <a:rPr lang="pl-PL"/>
              <a:t> DC/AC umożliwiająca oddawanie energii do sieci</a:t>
            </a:r>
          </a:p>
          <a:p>
            <a:pPr algn="l">
              <a:buFontTx/>
              <a:buChar char="-"/>
            </a:pPr>
            <a:r>
              <a:rPr lang="pl-PL"/>
              <a:t>Przetwornica on-</a:t>
            </a:r>
            <a:r>
              <a:rPr lang="pl-PL" err="1"/>
              <a:t>grid</a:t>
            </a:r>
            <a:r>
              <a:rPr lang="pl-PL"/>
              <a:t> AC/DC umożliwiająca zasilanie budynku z sieci i/lub ładowanie akumulatora (z sieci)</a:t>
            </a:r>
          </a:p>
        </p:txBody>
      </p:sp>
      <p:sp>
        <p:nvSpPr>
          <p:cNvPr id="6" name="Tytuł 1">
            <a:extLst>
              <a:ext uri="{FF2B5EF4-FFF2-40B4-BE49-F238E27FC236}">
                <a16:creationId xmlns:a16="http://schemas.microsoft.com/office/drawing/2014/main" id="{E0CA050D-EC04-8619-91DF-57D1EA00BF4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20EF261D-1207-4638-E76F-8B86AC00AD9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23E8248-3723-894B-365A-382C7ACA118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5" name="Obraz 4">
            <a:extLst>
              <a:ext uri="{FF2B5EF4-FFF2-40B4-BE49-F238E27FC236}">
                <a16:creationId xmlns:a16="http://schemas.microsoft.com/office/drawing/2014/main" id="{4020C238-59CC-8E80-BB44-DA44F5D9B79B}"/>
              </a:ext>
            </a:extLst>
          </p:cNvPr>
          <p:cNvPicPr>
            <a:picLocks noChangeAspect="1"/>
          </p:cNvPicPr>
          <p:nvPr/>
        </p:nvPicPr>
        <p:blipFill>
          <a:blip r:embed="rId3"/>
          <a:stretch>
            <a:fillRect/>
          </a:stretch>
        </p:blipFill>
        <p:spPr>
          <a:xfrm>
            <a:off x="2049434" y="3697083"/>
            <a:ext cx="7772400" cy="3238500"/>
          </a:xfrm>
          <a:prstGeom prst="rect">
            <a:avLst/>
          </a:prstGeom>
        </p:spPr>
      </p:pic>
    </p:spTree>
    <p:extLst>
      <p:ext uri="{BB962C8B-B14F-4D97-AF65-F5344CB8AC3E}">
        <p14:creationId xmlns:p14="http://schemas.microsoft.com/office/powerpoint/2010/main" val="4005955238"/>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EF3A28-EF5D-7BEB-FE49-755DB3CB306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9E7457B-949B-0A68-4EC5-065229D70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3ED1590-34B0-3997-0032-D233172EC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3FC7DEF-E384-2142-BF22-A5191A0FD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10BA00-8C1E-8DE3-25F6-8210F0E0C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088E99-95DE-2D07-0F9E-529A4FDE1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EE7F48A-56DD-AA58-2EB3-2BDC9AA51FB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CF8A69F8-0BAB-0D94-67FA-C33786489DD0}"/>
              </a:ext>
            </a:extLst>
          </p:cNvPr>
          <p:cNvSpPr>
            <a:spLocks noGrp="1"/>
          </p:cNvSpPr>
          <p:nvPr>
            <p:ph idx="1"/>
          </p:nvPr>
        </p:nvSpPr>
        <p:spPr>
          <a:xfrm>
            <a:off x="441598" y="1675015"/>
            <a:ext cx="11291052" cy="2129730"/>
          </a:xfrm>
        </p:spPr>
        <p:txBody>
          <a:bodyPr anchor="ctr">
            <a:noAutofit/>
          </a:bodyPr>
          <a:lstStyle/>
          <a:p>
            <a:pPr algn="l">
              <a:buFontTx/>
              <a:buChar char="-"/>
            </a:pPr>
            <a:r>
              <a:rPr lang="pl-PL"/>
              <a:t>Przetwornica (inwerter) off-</a:t>
            </a:r>
            <a:r>
              <a:rPr lang="pl-PL" err="1"/>
              <a:t>grid</a:t>
            </a:r>
            <a:r>
              <a:rPr lang="pl-PL"/>
              <a:t> dla zasilania odbiorników (uwaga w dalszej części) energią z paneli i/lub baterii i/lub sieci</a:t>
            </a:r>
          </a:p>
        </p:txBody>
      </p:sp>
      <p:sp>
        <p:nvSpPr>
          <p:cNvPr id="6" name="Tytuł 1">
            <a:extLst>
              <a:ext uri="{FF2B5EF4-FFF2-40B4-BE49-F238E27FC236}">
                <a16:creationId xmlns:a16="http://schemas.microsoft.com/office/drawing/2014/main" id="{FFAA4194-D46B-7C4B-A859-E1AC28231A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CA4EA56C-25B2-D3D5-DB43-36F71A3EEF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8071270-D39B-2263-EB8A-5258E200FE3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5" name="Obraz 4">
            <a:extLst>
              <a:ext uri="{FF2B5EF4-FFF2-40B4-BE49-F238E27FC236}">
                <a16:creationId xmlns:a16="http://schemas.microsoft.com/office/drawing/2014/main" id="{0DD6F0BF-C1ED-DCF3-487D-C47EC8C5BD65}"/>
              </a:ext>
            </a:extLst>
          </p:cNvPr>
          <p:cNvPicPr>
            <a:picLocks noChangeAspect="1"/>
          </p:cNvPicPr>
          <p:nvPr/>
        </p:nvPicPr>
        <p:blipFill>
          <a:blip r:embed="rId3"/>
          <a:stretch>
            <a:fillRect/>
          </a:stretch>
        </p:blipFill>
        <p:spPr>
          <a:xfrm>
            <a:off x="2049434" y="3697083"/>
            <a:ext cx="7772400" cy="3238500"/>
          </a:xfrm>
          <a:prstGeom prst="rect">
            <a:avLst/>
          </a:prstGeom>
        </p:spPr>
      </p:pic>
    </p:spTree>
    <p:extLst>
      <p:ext uri="{BB962C8B-B14F-4D97-AF65-F5344CB8AC3E}">
        <p14:creationId xmlns:p14="http://schemas.microsoft.com/office/powerpoint/2010/main" val="3283023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AD3F1-994A-2740-BA04-9567FD3901B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AF8D58C-EA6A-037E-851A-69856792D550}"/>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361A963-6108-EDC3-EC8C-7F58435D439A}"/>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Znajomość współczynnika prądu serca F pozwala na obliczanie prądów Id na innych drogach przepływu niż lewa ręka – stopy, które stanowią to samo niebezpieczeństwo wystąpienia migotania komór serca w odniesieniu do prądu I lewa ręka - stopy, przedstawionego na rysunku powyżej. Jego wartość jest stosunkiem:</a:t>
                </a:r>
              </a:p>
              <a:p>
                <a:pPr marL="0" indent="0">
                  <a:buNone/>
                </a:pPr>
                <a:endParaRPr lang="pl-PL"/>
              </a:p>
              <a:p>
                <a:pPr marL="0" indent="0">
                  <a:buNone/>
                </a:pPr>
                <a14:m>
                  <m:oMathPara xmlns:m="http://schemas.openxmlformats.org/officeDocument/2006/math">
                    <m:oMathParaPr>
                      <m:jc m:val="centerGroup"/>
                    </m:oMathParaPr>
                    <m:oMath xmlns:m="http://schemas.openxmlformats.org/officeDocument/2006/math">
                      <m:r>
                        <a:rPr lang="pl-PL" i="1" smtClean="0">
                          <a:solidFill>
                            <a:schemeClr val="tx1"/>
                          </a:solidFill>
                          <a:latin typeface="Cambria Math" panose="02040503050406030204" pitchFamily="18" charset="0"/>
                        </a:rPr>
                        <m:t>𝐹</m:t>
                      </m:r>
                      <m:r>
                        <a:rPr lang="pl-PL" i="1" smtClean="0">
                          <a:solidFill>
                            <a:schemeClr val="tx1"/>
                          </a:solidFill>
                          <a:latin typeface="Cambria Math" panose="02040503050406030204" pitchFamily="18" charset="0"/>
                        </a:rPr>
                        <m:t>=</m:t>
                      </m:r>
                      <m:f>
                        <m:fPr>
                          <m:ctrlPr>
                            <a:rPr lang="pl-PL" i="1">
                              <a:solidFill>
                                <a:schemeClr val="tx1"/>
                              </a:solidFill>
                              <a:latin typeface="Cambria Math" panose="02040503050406030204" pitchFamily="18" charset="0"/>
                            </a:rPr>
                          </m:ctrlPr>
                        </m:fPr>
                        <m:num>
                          <m:r>
                            <a:rPr lang="pl-PL" i="1">
                              <a:solidFill>
                                <a:schemeClr val="tx1"/>
                              </a:solidFill>
                              <a:latin typeface="Cambria Math" panose="02040503050406030204" pitchFamily="18" charset="0"/>
                            </a:rPr>
                            <m:t>𝐼</m:t>
                          </m:r>
                        </m:num>
                        <m:den>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𝑑</m:t>
                              </m:r>
                            </m:sub>
                          </m:sSub>
                        </m:den>
                      </m:f>
                      <m:box>
                        <m:boxPr>
                          <m:ctrlPr>
                            <a:rPr lang="pl-PL" i="1">
                              <a:solidFill>
                                <a:schemeClr val="tx1"/>
                              </a:solidFill>
                              <a:latin typeface="Cambria Math" panose="02040503050406030204" pitchFamily="18" charset="0"/>
                            </a:rPr>
                          </m:ctrlPr>
                        </m:boxPr>
                        <m:e>
                          <m:r>
                            <a:rPr lang="pl-PL" i="1">
                              <a:solidFill>
                                <a:schemeClr val="tx1"/>
                              </a:solidFill>
                              <a:latin typeface="Cambria Math" panose="02040503050406030204" pitchFamily="18" charset="0"/>
                              <a:ea typeface="Cambria Math" panose="02040503050406030204" pitchFamily="18" charset="0"/>
                            </a:rPr>
                            <m:t>→</m:t>
                          </m:r>
                        </m:e>
                      </m:box>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𝑑</m:t>
                          </m:r>
                        </m:sub>
                      </m:sSub>
                      <m:r>
                        <a:rPr lang="pl-PL" i="1">
                          <a:solidFill>
                            <a:schemeClr val="tx1"/>
                          </a:solidFill>
                          <a:latin typeface="Cambria Math" panose="02040503050406030204" pitchFamily="18" charset="0"/>
                        </a:rPr>
                        <m:t>=</m:t>
                      </m:r>
                      <m:f>
                        <m:fPr>
                          <m:ctrlPr>
                            <a:rPr lang="pl-PL" i="1">
                              <a:solidFill>
                                <a:schemeClr val="tx1"/>
                              </a:solidFill>
                              <a:latin typeface="Cambria Math" panose="02040503050406030204" pitchFamily="18" charset="0"/>
                            </a:rPr>
                          </m:ctrlPr>
                        </m:fPr>
                        <m:num>
                          <m:r>
                            <a:rPr lang="pl-PL" i="1">
                              <a:solidFill>
                                <a:schemeClr val="tx1"/>
                              </a:solidFill>
                              <a:latin typeface="Cambria Math" panose="02040503050406030204" pitchFamily="18" charset="0"/>
                            </a:rPr>
                            <m:t>𝐼</m:t>
                          </m:r>
                        </m:num>
                        <m:den>
                          <m:r>
                            <a:rPr lang="pl-PL" i="1">
                              <a:solidFill>
                                <a:schemeClr val="tx1"/>
                              </a:solidFill>
                              <a:latin typeface="Cambria Math" panose="02040503050406030204" pitchFamily="18" charset="0"/>
                            </a:rPr>
                            <m:t>𝐹</m:t>
                          </m:r>
                        </m:den>
                      </m:f>
                    </m:oMath>
                  </m:oMathPara>
                </a14:m>
                <a:endParaRPr lang="pl-PL">
                  <a:solidFill>
                    <a:schemeClr val="tx1"/>
                  </a:solidFill>
                </a:endParaRPr>
              </a:p>
            </p:txBody>
          </p:sp>
        </mc:Choice>
        <mc:Fallback xmlns="">
          <p:sp>
            <p:nvSpPr>
              <p:cNvPr id="3" name="Symbol zastępczy zawartości 2">
                <a:extLst>
                  <a:ext uri="{FF2B5EF4-FFF2-40B4-BE49-F238E27FC236}">
                    <a16:creationId xmlns:a16="http://schemas.microsoft.com/office/drawing/2014/main" id="{0361A963-6108-EDC3-EC8C-7F58435D439A}"/>
                  </a:ext>
                </a:extLst>
              </p:cNvPr>
              <p:cNvSpPr>
                <a:spLocks noGrp="1" noRot="1" noChangeAspect="1" noMove="1" noResize="1" noEditPoints="1" noAdjustHandles="1" noChangeArrowheads="1" noChangeShapeType="1" noTextEdit="1"/>
              </p:cNvSpPr>
              <p:nvPr>
                <p:ph idx="4294967295"/>
              </p:nvPr>
            </p:nvSpPr>
            <p:spPr>
              <a:xfrm>
                <a:off x="0" y="1771650"/>
                <a:ext cx="11874500" cy="4937125"/>
              </a:xfrm>
              <a:prstGeom prst="rect">
                <a:avLst/>
              </a:prstGeom>
              <a:blipFill>
                <a:blip r:embed="rId3"/>
                <a:stretch>
                  <a:fillRect l="-1027" r="-462"/>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B246170F-2B0F-20B3-63FD-5B7AF338C6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7F949E09-935D-947B-B39E-14145A3F56F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6DE9492-F409-915C-86DA-DE60E039BA5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1162713"/>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5FE90D-68C8-4612-5677-D0D62E276FE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01AF213-49F3-5F2C-F4EB-CC7A51E25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A42E41D-2D30-0C38-6AE8-17A649014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C0D4501-0403-E590-15D9-A65FFA327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913EED-0093-C1E2-7799-C328DEFE0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A5AD3E4-3C51-CE96-E56D-67C0186C0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45E9F1B-0418-F853-424C-5829765D281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073BC7A7-4850-8502-B676-0DC2A56FDFB5}"/>
              </a:ext>
            </a:extLst>
          </p:cNvPr>
          <p:cNvSpPr>
            <a:spLocks noGrp="1"/>
          </p:cNvSpPr>
          <p:nvPr>
            <p:ph idx="1"/>
          </p:nvPr>
        </p:nvSpPr>
        <p:spPr>
          <a:xfrm>
            <a:off x="441598" y="1675015"/>
            <a:ext cx="11291052" cy="2129730"/>
          </a:xfrm>
        </p:spPr>
        <p:txBody>
          <a:bodyPr anchor="ctr">
            <a:noAutofit/>
          </a:bodyPr>
          <a:lstStyle/>
          <a:p>
            <a:pPr marL="0" indent="0" algn="l">
              <a:buNone/>
            </a:pPr>
            <a:r>
              <a:rPr lang="pl-PL"/>
              <a:t>Zaznaczona przetwornica generuje spore problemy w instalacjach z falownikami hybrydowymi. Spowodowane jest to limitem mocy tej przetwornicy...</a:t>
            </a:r>
          </a:p>
        </p:txBody>
      </p:sp>
      <p:sp>
        <p:nvSpPr>
          <p:cNvPr id="6" name="Tytuł 1">
            <a:extLst>
              <a:ext uri="{FF2B5EF4-FFF2-40B4-BE49-F238E27FC236}">
                <a16:creationId xmlns:a16="http://schemas.microsoft.com/office/drawing/2014/main" id="{2D8F574C-16C9-E27A-DD71-D531B5908FB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426777E0-104A-7231-CA91-9CE88952A5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59C81E6-0141-429A-2ECC-3691A37584E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5" name="Obraz 4">
            <a:extLst>
              <a:ext uri="{FF2B5EF4-FFF2-40B4-BE49-F238E27FC236}">
                <a16:creationId xmlns:a16="http://schemas.microsoft.com/office/drawing/2014/main" id="{8F0A5357-F7B2-0BC4-0E05-145F79C098FC}"/>
              </a:ext>
            </a:extLst>
          </p:cNvPr>
          <p:cNvPicPr>
            <a:picLocks noChangeAspect="1"/>
          </p:cNvPicPr>
          <p:nvPr/>
        </p:nvPicPr>
        <p:blipFill>
          <a:blip r:embed="rId3"/>
          <a:stretch>
            <a:fillRect/>
          </a:stretch>
        </p:blipFill>
        <p:spPr>
          <a:xfrm>
            <a:off x="2049434" y="3697083"/>
            <a:ext cx="7772400" cy="3238500"/>
          </a:xfrm>
          <a:prstGeom prst="rect">
            <a:avLst/>
          </a:prstGeom>
        </p:spPr>
      </p:pic>
      <p:sp>
        <p:nvSpPr>
          <p:cNvPr id="4" name="Owal 3">
            <a:extLst>
              <a:ext uri="{FF2B5EF4-FFF2-40B4-BE49-F238E27FC236}">
                <a16:creationId xmlns:a16="http://schemas.microsoft.com/office/drawing/2014/main" id="{2DCE6668-31F9-6D81-3A95-A7C28A3BD68D}"/>
              </a:ext>
            </a:extLst>
          </p:cNvPr>
          <p:cNvSpPr/>
          <p:nvPr/>
        </p:nvSpPr>
        <p:spPr>
          <a:xfrm>
            <a:off x="6096000" y="5602014"/>
            <a:ext cx="1618593" cy="725214"/>
          </a:xfrm>
          <a:prstGeom prst="ellipse">
            <a:avLst/>
          </a:prstGeom>
          <a:noFill/>
          <a:ln>
            <a:solidFill>
              <a:srgbClr val="FF000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831564110"/>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5CC29F-CD1D-0B46-A9B6-C0F06D0684A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EA2AC26-486C-38C8-E782-19B0C5F23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94D9D17-0460-52F0-A16E-CA8114958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8296E3F-41FD-FCDE-F095-D9681B0C2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7AD096-73E8-463C-6A03-A0FEBAA3C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1A31783-B120-EE34-8F20-08232819A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C55A40D-364C-4797-3325-EB8C2D5749A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0018A777-1878-B040-3AE6-1106B3773B56}"/>
              </a:ext>
            </a:extLst>
          </p:cNvPr>
          <p:cNvSpPr>
            <a:spLocks noGrp="1"/>
          </p:cNvSpPr>
          <p:nvPr>
            <p:ph idx="1"/>
          </p:nvPr>
        </p:nvSpPr>
        <p:spPr>
          <a:xfrm>
            <a:off x="441598" y="1675015"/>
            <a:ext cx="11291052" cy="4934550"/>
          </a:xfrm>
        </p:spPr>
        <p:txBody>
          <a:bodyPr anchor="ctr">
            <a:noAutofit/>
          </a:bodyPr>
          <a:lstStyle/>
          <a:p>
            <a:pPr marL="0" indent="0" algn="l">
              <a:buNone/>
            </a:pPr>
            <a:r>
              <a:rPr lang="pl-PL"/>
              <a:t>W domyśle do przetwornicy off-</a:t>
            </a:r>
            <a:r>
              <a:rPr lang="pl-PL" err="1"/>
              <a:t>grid</a:t>
            </a:r>
            <a:r>
              <a:rPr lang="pl-PL"/>
              <a:t> chcemy podłączyć wszystkie odbiorniki, aby można było efektywnie wykorzystać energię.</a:t>
            </a:r>
          </a:p>
          <a:p>
            <a:pPr marL="0" indent="0" algn="l">
              <a:buNone/>
            </a:pPr>
            <a:r>
              <a:rPr lang="pl-PL"/>
              <a:t>To znaczy:</a:t>
            </a:r>
          </a:p>
          <a:p>
            <a:r>
              <a:rPr lang="pl-PL"/>
              <a:t> gdy jest energia z paneli to w kolejności przeznaczyć ją na zasilanie odbiorników, następnie ładowanie baterii i ostatecznie zwrot do sieci.</a:t>
            </a:r>
          </a:p>
          <a:p>
            <a:r>
              <a:rPr lang="pl-PL"/>
              <a:t>Gdy nie ma energii z paneli, wykorzystać energię z baterii do zasilania odbiorników, a jak jej braknie to użyć energii z sieci.</a:t>
            </a:r>
          </a:p>
        </p:txBody>
      </p:sp>
      <p:sp>
        <p:nvSpPr>
          <p:cNvPr id="6" name="Tytuł 1">
            <a:extLst>
              <a:ext uri="{FF2B5EF4-FFF2-40B4-BE49-F238E27FC236}">
                <a16:creationId xmlns:a16="http://schemas.microsoft.com/office/drawing/2014/main" id="{A56448D9-4120-D3AA-E394-87F4D9D6B26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D1D55AC9-05E2-A51C-DBE3-BD468704FA6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6DEDD39-DCEB-7472-586F-4D8CC89A53A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403309420"/>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2C1AAD-5D4A-1FD8-0ECE-37263769CB3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3A7873D-9E5D-5A36-4CE3-8C133C4A2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20BCE97-6471-5C6C-8187-27C3416A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CEDD50F-B4EE-0236-7A6B-02BE1B106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F44C8F3-A01C-19D0-8BE1-EF7056D0FA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773DE5-EA92-544C-ED5E-CB6F99EE8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C7AE00C-A712-EC04-012D-070B6BBC20C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D20D6D9B-71D0-7DBA-E9B8-DBDAD343618D}"/>
              </a:ext>
            </a:extLst>
          </p:cNvPr>
          <p:cNvSpPr>
            <a:spLocks noGrp="1"/>
          </p:cNvSpPr>
          <p:nvPr>
            <p:ph idx="1"/>
          </p:nvPr>
        </p:nvSpPr>
        <p:spPr>
          <a:xfrm>
            <a:off x="441598" y="1675015"/>
            <a:ext cx="11291052" cy="4934550"/>
          </a:xfrm>
        </p:spPr>
        <p:txBody>
          <a:bodyPr anchor="ctr">
            <a:noAutofit/>
          </a:bodyPr>
          <a:lstStyle/>
          <a:p>
            <a:pPr marL="0" indent="0" algn="l">
              <a:buNone/>
            </a:pPr>
            <a:r>
              <a:rPr lang="pl-PL"/>
              <a:t>Limit mocy na wyjściu off-</a:t>
            </a:r>
            <a:r>
              <a:rPr lang="pl-PL" err="1"/>
              <a:t>grid</a:t>
            </a:r>
            <a:r>
              <a:rPr lang="pl-PL"/>
              <a:t> falownika stanowi problem.</a:t>
            </a:r>
          </a:p>
          <a:p>
            <a:pPr marL="0" indent="0" algn="l">
              <a:buNone/>
            </a:pPr>
            <a:r>
              <a:rPr lang="pl-PL"/>
              <a:t>Posiadając falownik z wyjściem off-</a:t>
            </a:r>
            <a:r>
              <a:rPr lang="pl-PL" err="1"/>
              <a:t>grid</a:t>
            </a:r>
            <a:r>
              <a:rPr lang="pl-PL"/>
              <a:t> 10kW nie będziemy mogli zasilić urządzeń o sumarycznej mocy większej niż 10kW, mimo że przyłącze do obiektu może mieć większy limit. Włączając nadmierną liczbę odbiorników doprowadzimy do wyłączenia się falownika i utratę zasilania obiektu.</a:t>
            </a:r>
          </a:p>
          <a:p>
            <a:pPr marL="0" indent="0" algn="l">
              <a:buNone/>
            </a:pPr>
            <a:r>
              <a:rPr lang="pl-PL"/>
              <a:t>Jeśli do takiej sytuacji może dochodzić zaleca się wybór falownika z wewnętrzną funkcją by-pass, bądź wykonanie takiego układu.</a:t>
            </a:r>
          </a:p>
          <a:p>
            <a:pPr marL="0" indent="0" algn="l">
              <a:buNone/>
            </a:pPr>
            <a:r>
              <a:rPr lang="pl-PL"/>
              <a:t>By-pass podczas przeciążenia przełącza zasilanie budynku na bezpośrednie zasilanie z sieci.</a:t>
            </a:r>
          </a:p>
        </p:txBody>
      </p:sp>
      <p:sp>
        <p:nvSpPr>
          <p:cNvPr id="6" name="Tytuł 1">
            <a:extLst>
              <a:ext uri="{FF2B5EF4-FFF2-40B4-BE49-F238E27FC236}">
                <a16:creationId xmlns:a16="http://schemas.microsoft.com/office/drawing/2014/main" id="{DF9F067A-0483-9377-3E87-839D008D26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A4CD22B1-EB05-F277-7639-9F851ECA90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8D8236F-6D58-30DB-63EA-D15C6B9EB61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762407862"/>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B03C8C-34D9-9397-1E76-E59A47A1840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9707CA4-1885-DC11-D62A-C6E3652F9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1D25160-7DE9-64F8-6F6C-69DC80D71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35E7529-9E5A-03E2-C218-A02AA0670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6DC420-1661-CFA0-85E1-E7BE746E21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63208A8-3B3E-6962-D7F6-E3C98F154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FB2ED7A-715C-EC68-9321-720DCA46DFC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DDEB193C-B64C-05AC-8104-2D8904CD31E2}"/>
              </a:ext>
            </a:extLst>
          </p:cNvPr>
          <p:cNvSpPr>
            <a:spLocks noGrp="1"/>
          </p:cNvSpPr>
          <p:nvPr>
            <p:ph idx="1"/>
          </p:nvPr>
        </p:nvSpPr>
        <p:spPr>
          <a:xfrm>
            <a:off x="441598" y="1675015"/>
            <a:ext cx="11291052" cy="4934550"/>
          </a:xfrm>
        </p:spPr>
        <p:txBody>
          <a:bodyPr anchor="ctr">
            <a:noAutofit/>
          </a:bodyPr>
          <a:lstStyle/>
          <a:p>
            <a:pPr marL="0" indent="0" algn="l">
              <a:buNone/>
            </a:pPr>
            <a:r>
              <a:rPr lang="pl-PL">
                <a:solidFill>
                  <a:srgbClr val="FF0000"/>
                </a:solidFill>
              </a:rPr>
              <a:t>UWAGA !!!</a:t>
            </a:r>
          </a:p>
          <a:p>
            <a:pPr marL="0" indent="0" algn="l">
              <a:buNone/>
            </a:pPr>
            <a:r>
              <a:rPr lang="pl-PL">
                <a:solidFill>
                  <a:srgbClr val="FF0000"/>
                </a:solidFill>
              </a:rPr>
              <a:t>Nieprawidłowe podłączenie układu by-pass falownika jest bardzo niebezpieczne. Może spowodować wygenerowanie zasilania na wyłączoną sieć elektryczną. Co może skutkować zagrożeniem życia!</a:t>
            </a:r>
          </a:p>
        </p:txBody>
      </p:sp>
      <p:sp>
        <p:nvSpPr>
          <p:cNvPr id="6" name="Tytuł 1">
            <a:extLst>
              <a:ext uri="{FF2B5EF4-FFF2-40B4-BE49-F238E27FC236}">
                <a16:creationId xmlns:a16="http://schemas.microsoft.com/office/drawing/2014/main" id="{FE04EBED-47F8-566B-690A-7B5CD54D925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070A49C4-34BD-DB03-81A5-74F412C89DD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0B747FD-B8E5-BA46-3E06-AD7755123E0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10167199"/>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8FA373-5C57-85AC-4C2D-596E32A64A9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D6BC176-8530-9CD7-F03B-5DA755261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0E94CF5-90F3-C3FE-115D-92AA334C9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A4CD9A0-A7D1-79E8-1472-B0908502F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BF933EB-97E9-CE06-268F-F473741975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94A0236-8693-D40C-4F35-41AA307AF3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63324EE-82D7-3F81-BD4A-A7090BAD623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7B94647F-4723-976A-F274-439CDCA6ED5B}"/>
              </a:ext>
            </a:extLst>
          </p:cNvPr>
          <p:cNvSpPr>
            <a:spLocks noGrp="1"/>
          </p:cNvSpPr>
          <p:nvPr>
            <p:ph idx="1"/>
          </p:nvPr>
        </p:nvSpPr>
        <p:spPr>
          <a:xfrm>
            <a:off x="441598" y="1675015"/>
            <a:ext cx="11291052" cy="4934550"/>
          </a:xfrm>
        </p:spPr>
        <p:txBody>
          <a:bodyPr anchor="ctr">
            <a:noAutofit/>
          </a:bodyPr>
          <a:lstStyle/>
          <a:p>
            <a:pPr marL="0" indent="0" algn="l">
              <a:buNone/>
            </a:pPr>
            <a:r>
              <a:rPr lang="pl-PL"/>
              <a:t>Należy pamiętać że każda </a:t>
            </a:r>
            <a:r>
              <a:rPr lang="pl-PL" err="1"/>
              <a:t>mikroelektrownia</a:t>
            </a:r>
            <a:r>
              <a:rPr lang="pl-PL"/>
              <a:t>, a tak należy traktować falownik fotowoltaiczny dołączony do sieci, musi być zgodna z wymaganiami Operatora Sieci Dystrybucyjnej. To znaczy musi dostarczyć energię o parametrach zgodnych z tymi wymaganymi.</a:t>
            </a:r>
          </a:p>
          <a:p>
            <a:pPr marL="0" indent="0" algn="l">
              <a:buNone/>
            </a:pPr>
            <a:r>
              <a:rPr lang="pl-PL"/>
              <a:t>Niedostosowanie się do tych wymogów jest surowo karane.</a:t>
            </a:r>
          </a:p>
          <a:p>
            <a:pPr marL="0" indent="0" algn="l">
              <a:buNone/>
            </a:pPr>
            <a:r>
              <a:rPr lang="pl-PL"/>
              <a:t>Koniecznie jest aby się upewnić czy falownik spełnia wymagania stawiane przez Operatora Sieci Dystrybucyjnej.</a:t>
            </a:r>
          </a:p>
        </p:txBody>
      </p:sp>
      <p:sp>
        <p:nvSpPr>
          <p:cNvPr id="6" name="Tytuł 1">
            <a:extLst>
              <a:ext uri="{FF2B5EF4-FFF2-40B4-BE49-F238E27FC236}">
                <a16:creationId xmlns:a16="http://schemas.microsoft.com/office/drawing/2014/main" id="{8265C427-A4D0-C569-B21F-62241389F3F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0E27CFB1-D0C0-F065-4C42-ACBFE67711E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251AD1C-BE6D-47BA-1E82-2D01084947F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5297410"/>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25F836-2D9E-F709-CD59-15E669DE29A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19DA58D-3BB8-E4A4-8276-065A62AEEE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97D4781-AAEF-AD69-9978-194473076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E6FD1A5-2291-92CF-0782-4655E2D93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127E23-6DA6-B81B-4D55-3FED9C440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F4E011-8ABB-E1FF-4E24-007E93E80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373C8F9-8525-C492-8C98-0CBCAFDB3AC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C3BB09B-7303-8EFA-C594-22DE3BE6B8B2}"/>
              </a:ext>
            </a:extLst>
          </p:cNvPr>
          <p:cNvSpPr>
            <a:spLocks noGrp="1"/>
          </p:cNvSpPr>
          <p:nvPr>
            <p:ph idx="1"/>
          </p:nvPr>
        </p:nvSpPr>
        <p:spPr>
          <a:xfrm>
            <a:off x="441598" y="1675015"/>
            <a:ext cx="11291052" cy="2508102"/>
          </a:xfrm>
        </p:spPr>
        <p:txBody>
          <a:bodyPr anchor="ctr">
            <a:noAutofit/>
          </a:bodyPr>
          <a:lstStyle/>
          <a:p>
            <a:pPr marL="0" indent="0" algn="l">
              <a:buNone/>
            </a:pPr>
            <a:r>
              <a:rPr lang="pl-PL"/>
              <a:t>Możliwe jest inne połączenie falowników hybrydowych.</a:t>
            </a:r>
          </a:p>
          <a:p>
            <a:pPr marL="0" indent="0" algn="l">
              <a:buNone/>
            </a:pPr>
            <a:r>
              <a:rPr lang="pl-PL"/>
              <a:t>Rozwiązanie to uwzględnia stosowanie automatycznych przełączników typu agregat-sieć.</a:t>
            </a:r>
          </a:p>
          <a:p>
            <a:pPr marL="0" indent="0" algn="l">
              <a:buNone/>
            </a:pPr>
            <a:r>
              <a:rPr lang="pl-PL"/>
              <a:t>Układ ten pozwala na zasilanie odbiorników z energii PV lub akumulatora. Falownik pracuje wtedy jako rezerwowe źródło energii.</a:t>
            </a:r>
          </a:p>
        </p:txBody>
      </p:sp>
      <p:sp>
        <p:nvSpPr>
          <p:cNvPr id="6" name="Tytuł 1">
            <a:extLst>
              <a:ext uri="{FF2B5EF4-FFF2-40B4-BE49-F238E27FC236}">
                <a16:creationId xmlns:a16="http://schemas.microsoft.com/office/drawing/2014/main" id="{12D67F47-79D1-4646-5A25-E2DF824F4FE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CD9F5A54-1869-D10D-91D6-AB8DCDFEDEB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7721DAC-FF08-CC4A-68A3-664221C5E0E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4" name="Obraz 3">
            <a:extLst>
              <a:ext uri="{FF2B5EF4-FFF2-40B4-BE49-F238E27FC236}">
                <a16:creationId xmlns:a16="http://schemas.microsoft.com/office/drawing/2014/main" id="{67D05B41-D674-676A-E1B0-C03CE080F940}"/>
              </a:ext>
            </a:extLst>
          </p:cNvPr>
          <p:cNvPicPr>
            <a:picLocks noChangeAspect="1"/>
          </p:cNvPicPr>
          <p:nvPr/>
        </p:nvPicPr>
        <p:blipFill>
          <a:blip r:embed="rId3"/>
          <a:stretch>
            <a:fillRect/>
          </a:stretch>
        </p:blipFill>
        <p:spPr>
          <a:xfrm>
            <a:off x="2200924" y="4100052"/>
            <a:ext cx="7772400" cy="2757948"/>
          </a:xfrm>
          <a:prstGeom prst="rect">
            <a:avLst/>
          </a:prstGeom>
        </p:spPr>
      </p:pic>
    </p:spTree>
    <p:extLst>
      <p:ext uri="{BB962C8B-B14F-4D97-AF65-F5344CB8AC3E}">
        <p14:creationId xmlns:p14="http://schemas.microsoft.com/office/powerpoint/2010/main" val="4112361374"/>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B8F067-162C-76B6-15C8-0B85AB4EEE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373D584-14D6-A75A-DA5D-2480832FDD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561335F-83D9-49E1-F54B-F726800A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2F1D371-1D1C-A604-2495-A70A69D27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3F5EF4B-4B82-B49E-A2B4-012EA5EC0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F312F94-1DDA-2029-02C8-5D2A076C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7036AF6-0649-0177-DDA8-E6D3650DAD1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951B5865-8090-526A-6D31-FA28C032A201}"/>
              </a:ext>
            </a:extLst>
          </p:cNvPr>
          <p:cNvSpPr>
            <a:spLocks noGrp="1"/>
          </p:cNvSpPr>
          <p:nvPr>
            <p:ph idx="1"/>
          </p:nvPr>
        </p:nvSpPr>
        <p:spPr>
          <a:xfrm>
            <a:off x="441598" y="1675015"/>
            <a:ext cx="11291052" cy="4934550"/>
          </a:xfrm>
        </p:spPr>
        <p:txBody>
          <a:bodyPr anchor="ctr">
            <a:noAutofit/>
          </a:bodyPr>
          <a:lstStyle/>
          <a:p>
            <a:pPr marL="0" indent="0" algn="l">
              <a:buNone/>
            </a:pPr>
            <a:r>
              <a:rPr lang="pl-PL"/>
              <a:t>Rozwiązanie to redukuje problem przeciążenia falownika przez odbiorniki. Natomiast może wypłynąć negatywnie na budżet mocy i wykorzystanie baterii. W połączeniu tym energia w bateriach używana jest tylko w czasie awarii w sieci.</a:t>
            </a:r>
          </a:p>
          <a:p>
            <a:pPr marL="0" indent="0" algn="l">
              <a:buNone/>
            </a:pPr>
            <a:r>
              <a:rPr lang="pl-PL"/>
              <a:t>Energię z baterii można sprzedać do sieci, ma to jednak sens tylko w przypadku odpowiedniej relacji ceny sprzedaży do zakupu.</a:t>
            </a:r>
          </a:p>
        </p:txBody>
      </p:sp>
      <p:sp>
        <p:nvSpPr>
          <p:cNvPr id="6" name="Tytuł 1">
            <a:extLst>
              <a:ext uri="{FF2B5EF4-FFF2-40B4-BE49-F238E27FC236}">
                <a16:creationId xmlns:a16="http://schemas.microsoft.com/office/drawing/2014/main" id="{3EF17F19-B94E-BA8F-B637-FF6E0137571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Współpraca z siecią</a:t>
            </a:r>
          </a:p>
        </p:txBody>
      </p:sp>
      <p:sp>
        <p:nvSpPr>
          <p:cNvPr id="7" name="Rectangle 2">
            <a:extLst>
              <a:ext uri="{FF2B5EF4-FFF2-40B4-BE49-F238E27FC236}">
                <a16:creationId xmlns:a16="http://schemas.microsoft.com/office/drawing/2014/main" id="{AB61A5E8-B124-B8AD-16F4-944161898E5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2FEDA58-503D-1845-5FD5-304C2A425FF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151069162"/>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4CA18B-7686-7C67-61E9-CA85C85EE3A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048AD9C-156A-5CF9-9806-F1847539D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C9238DD-E067-6D39-FB5D-92284A00A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92A2755-45FC-60A0-78AC-D516EFAADC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D2865FA-E977-B937-B8D5-0F05987620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778A7BF-5E02-F700-19E2-E1F09F0B0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E8FC7D1-D135-F057-A346-0A2A8456206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07BA85F0-6968-F92D-40C4-518EFB3FF1C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4047976D-AF8C-9504-DBB5-1F6B06AA908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2381E93-CC3C-6226-1368-87989EB1904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824E2350-A938-8EA5-37A5-2894CDB414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515498" y="1622744"/>
            <a:ext cx="4619570" cy="5060533"/>
          </a:xfrm>
          <a:prstGeom prst="rect">
            <a:avLst/>
          </a:prstGeom>
          <a:noFill/>
          <a:extLst>
            <a:ext uri="{909E8E84-426E-40DD-AFC4-6F175D3DCCD1}">
              <a14:hiddenFill xmlns:a14="http://schemas.microsoft.com/office/drawing/2010/main">
                <a:solidFill>
                  <a:srgbClr val="FFFFFF"/>
                </a:solidFill>
              </a14:hiddenFill>
            </a:ext>
          </a:extLst>
        </p:spPr>
      </p:pic>
      <p:sp>
        <p:nvSpPr>
          <p:cNvPr id="3" name="Symbol zastępczy zawartości 2">
            <a:extLst>
              <a:ext uri="{FF2B5EF4-FFF2-40B4-BE49-F238E27FC236}">
                <a16:creationId xmlns:a16="http://schemas.microsoft.com/office/drawing/2014/main" id="{F0C29A7E-40AA-CC03-571C-AFB5A24E1625}"/>
              </a:ext>
            </a:extLst>
          </p:cNvPr>
          <p:cNvSpPr>
            <a:spLocks noGrp="1"/>
          </p:cNvSpPr>
          <p:nvPr>
            <p:ph idx="1"/>
          </p:nvPr>
        </p:nvSpPr>
        <p:spPr>
          <a:xfrm>
            <a:off x="441598" y="1675015"/>
            <a:ext cx="6873602" cy="4934550"/>
          </a:xfrm>
        </p:spPr>
        <p:txBody>
          <a:bodyPr anchor="ctr">
            <a:noAutofit/>
          </a:bodyPr>
          <a:lstStyle/>
          <a:p>
            <a:pPr marL="0" indent="0">
              <a:buNone/>
            </a:pPr>
            <a:r>
              <a:rPr lang="pl-PL"/>
              <a:t>HUAWEI SUN 2000-10KTL-M1</a:t>
            </a:r>
          </a:p>
          <a:p>
            <a:pPr marL="0" indent="0">
              <a:buNone/>
            </a:pPr>
            <a:endParaRPr lang="pl-PL"/>
          </a:p>
          <a:p>
            <a:pPr marL="0" indent="0">
              <a:buNone/>
            </a:pPr>
            <a:r>
              <a:rPr lang="pl-PL" b="1"/>
              <a:t>Analiza parametrów:</a:t>
            </a:r>
          </a:p>
          <a:p>
            <a:pPr marL="0" indent="0">
              <a:buNone/>
            </a:pPr>
            <a:r>
              <a:rPr lang="pl-PL"/>
              <a:t>Sprawność 98,6%  - wartość jest bardzo wysoka, pozwala to producentowi na pasywne chłodzenie i hermetyczną obudowę</a:t>
            </a:r>
          </a:p>
        </p:txBody>
      </p:sp>
    </p:spTree>
    <p:extLst>
      <p:ext uri="{BB962C8B-B14F-4D97-AF65-F5344CB8AC3E}">
        <p14:creationId xmlns:p14="http://schemas.microsoft.com/office/powerpoint/2010/main" val="29122786"/>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66771D-CE8E-5E88-B872-E0BDAD8BB69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E2EE1C3-E72A-5C5B-D064-3DC9D8DDD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1585D94-5635-3808-F41C-5FAF6A9FE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BA0C8E7-EB3B-3A95-89E8-44D293B7D4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BCBA4C-06FD-753C-2EC7-2AB325053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116532A-6CBA-E812-8080-E9EF62794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2D190B1-1620-3978-6619-2C7C713EFD8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C0EAB5B3-CBC0-676E-3987-13486734AFE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1EA25922-9FA0-EC56-3D48-E0FD7E26732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BBA0C3D-2D85-EF9D-CD25-72170A626A7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52737776-1565-FCD3-3295-3E3E9C94FA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821834" y="2495625"/>
            <a:ext cx="2344464" cy="2568256"/>
          </a:xfrm>
          <a:prstGeom prst="rect">
            <a:avLst/>
          </a:prstGeom>
          <a:noFill/>
          <a:extLst>
            <a:ext uri="{909E8E84-426E-40DD-AFC4-6F175D3DCCD1}">
              <a14:hiddenFill xmlns:a14="http://schemas.microsoft.com/office/drawing/2010/main">
                <a:solidFill>
                  <a:srgbClr val="FFFFFF"/>
                </a:solidFill>
              </a14:hiddenFill>
            </a:ext>
          </a:extLst>
        </p:spPr>
      </p:pic>
      <p:sp>
        <p:nvSpPr>
          <p:cNvPr id="3" name="Symbol zastępczy zawartości 2">
            <a:extLst>
              <a:ext uri="{FF2B5EF4-FFF2-40B4-BE49-F238E27FC236}">
                <a16:creationId xmlns:a16="http://schemas.microsoft.com/office/drawing/2014/main" id="{9A5BCE11-AFE5-3586-7DF6-4AE22CD12AE3}"/>
              </a:ext>
            </a:extLst>
          </p:cNvPr>
          <p:cNvSpPr>
            <a:spLocks noGrp="1"/>
          </p:cNvSpPr>
          <p:nvPr>
            <p:ph idx="1"/>
          </p:nvPr>
        </p:nvSpPr>
        <p:spPr>
          <a:xfrm>
            <a:off x="441598" y="1675014"/>
            <a:ext cx="9185002" cy="5030585"/>
          </a:xfrm>
        </p:spPr>
        <p:txBody>
          <a:bodyPr anchor="ctr">
            <a:noAutofit/>
          </a:bodyPr>
          <a:lstStyle/>
          <a:p>
            <a:r>
              <a:rPr lang="pl-PL"/>
              <a:t>Maksymalne napięcie wejściowe (dla PV): 1100V</a:t>
            </a:r>
            <a:br>
              <a:rPr lang="pl-PL"/>
            </a:br>
            <a:r>
              <a:rPr lang="pl-PL"/>
              <a:t>Spora wartość napięcia wejściowego pozwala na budowę bardzo długich łańcuchów (ponad 20 paneli na łańcuch)</a:t>
            </a:r>
          </a:p>
          <a:p>
            <a:r>
              <a:rPr lang="pl-PL"/>
              <a:t>Maksymalny prąd MPPT: 11A</a:t>
            </a:r>
            <a:br>
              <a:rPr lang="pl-PL"/>
            </a:br>
            <a:r>
              <a:rPr lang="pl-PL"/>
              <a:t>wartość typowa dla szeregowego połączenia paneli</a:t>
            </a:r>
          </a:p>
          <a:p>
            <a:r>
              <a:rPr lang="pl-PL"/>
              <a:t>Ilość MPPT: 2</a:t>
            </a:r>
            <a:br>
              <a:rPr lang="pl-PL"/>
            </a:br>
            <a:r>
              <a:rPr lang="pl-PL"/>
              <a:t>falownik posiada dwa niezależne MPPT. Pozwala dzięki temu na podłączenie dwóch łańcuchów.</a:t>
            </a:r>
          </a:p>
        </p:txBody>
      </p:sp>
      <p:sp>
        <p:nvSpPr>
          <p:cNvPr id="4" name="pole tekstowe 3">
            <a:extLst>
              <a:ext uri="{FF2B5EF4-FFF2-40B4-BE49-F238E27FC236}">
                <a16:creationId xmlns:a16="http://schemas.microsoft.com/office/drawing/2014/main" id="{5C6FB806-2212-2FEF-0435-3E2A41FCA4D9}"/>
              </a:ext>
            </a:extLst>
          </p:cNvPr>
          <p:cNvSpPr txBox="1"/>
          <p:nvPr/>
        </p:nvSpPr>
        <p:spPr>
          <a:xfrm flipH="1">
            <a:off x="10153648" y="1847026"/>
            <a:ext cx="1771652" cy="646331"/>
          </a:xfrm>
          <a:prstGeom prst="rect">
            <a:avLst/>
          </a:prstGeom>
          <a:noFill/>
        </p:spPr>
        <p:txBody>
          <a:bodyPr wrap="square" rtlCol="0">
            <a:spAutoFit/>
          </a:bodyPr>
          <a:lstStyle/>
          <a:p>
            <a:r>
              <a:rPr lang="pl-PL"/>
              <a:t>HUAWEI SUN 2000-10KTL-M1</a:t>
            </a:r>
          </a:p>
        </p:txBody>
      </p:sp>
    </p:spTree>
    <p:extLst>
      <p:ext uri="{BB962C8B-B14F-4D97-AF65-F5344CB8AC3E}">
        <p14:creationId xmlns:p14="http://schemas.microsoft.com/office/powerpoint/2010/main" val="1079034786"/>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D9971A-D04C-FA0C-04FD-4B853ED3AA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DECEBB3-43B5-4C9F-87D1-E6363FF0F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850A68C-7F44-A0EC-E691-EFCEF82DD9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375F153-A850-881D-3B52-973F5F86A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BCD1562-5A08-4880-12AB-BA7B76A43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FF19890-CEBD-5A2D-885B-BC33F7B7A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4BA24E8-970E-8635-B9B8-32E6B5C41F8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76E0F9C6-955E-98D6-2982-7E4815877F0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41697914-E9B4-C88D-2FB6-FEE26F55AA9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13B2A87-D11C-EEA3-4F7B-5342D097413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DAF71445-844A-2406-6574-3E6528E93D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821834" y="2495625"/>
            <a:ext cx="2344464" cy="2568256"/>
          </a:xfrm>
          <a:prstGeom prst="rect">
            <a:avLst/>
          </a:prstGeom>
          <a:noFill/>
          <a:extLst>
            <a:ext uri="{909E8E84-426E-40DD-AFC4-6F175D3DCCD1}">
              <a14:hiddenFill xmlns:a14="http://schemas.microsoft.com/office/drawing/2010/main">
                <a:solidFill>
                  <a:srgbClr val="FFFFFF"/>
                </a:solidFill>
              </a14:hiddenFill>
            </a:ext>
          </a:extLst>
        </p:spPr>
      </p:pic>
      <p:sp>
        <p:nvSpPr>
          <p:cNvPr id="3" name="Symbol zastępczy zawartości 2">
            <a:extLst>
              <a:ext uri="{FF2B5EF4-FFF2-40B4-BE49-F238E27FC236}">
                <a16:creationId xmlns:a16="http://schemas.microsoft.com/office/drawing/2014/main" id="{1C1AAF78-69EA-7C0C-2C16-8E58F3CBC21C}"/>
              </a:ext>
            </a:extLst>
          </p:cNvPr>
          <p:cNvSpPr>
            <a:spLocks noGrp="1"/>
          </p:cNvSpPr>
          <p:nvPr>
            <p:ph idx="1"/>
          </p:nvPr>
        </p:nvSpPr>
        <p:spPr>
          <a:xfrm>
            <a:off x="441598" y="1675014"/>
            <a:ext cx="9185002" cy="5030585"/>
          </a:xfrm>
        </p:spPr>
        <p:txBody>
          <a:bodyPr anchor="ctr">
            <a:noAutofit/>
          </a:bodyPr>
          <a:lstStyle/>
          <a:p>
            <a:r>
              <a:rPr lang="pl-PL"/>
              <a:t>Znamionowa moc wyjściowa: 10kW</a:t>
            </a:r>
          </a:p>
          <a:p>
            <a:r>
              <a:rPr lang="pl-PL"/>
              <a:t>Maksymalna moc pozorna 11kVA</a:t>
            </a:r>
          </a:p>
          <a:p>
            <a:r>
              <a:rPr lang="pl-PL"/>
              <a:t>Regulacja współczynnika mocy: -0.8 do 0.8</a:t>
            </a:r>
          </a:p>
          <a:p>
            <a:r>
              <a:rPr lang="pl-PL"/>
              <a:t>THD &lt;=0.3%</a:t>
            </a:r>
          </a:p>
          <a:p>
            <a:pPr marL="0" indent="0">
              <a:buNone/>
            </a:pPr>
            <a:endParaRPr lang="pl-PL"/>
          </a:p>
          <a:p>
            <a:pPr marL="0" indent="0">
              <a:buNone/>
            </a:pPr>
            <a:r>
              <a:rPr lang="pl-PL"/>
              <a:t>Powyższe parametry wyjścia to typowy zestaw dla falowników 10kW dobrej klasy.</a:t>
            </a:r>
          </a:p>
        </p:txBody>
      </p:sp>
      <p:sp>
        <p:nvSpPr>
          <p:cNvPr id="4" name="pole tekstowe 3">
            <a:extLst>
              <a:ext uri="{FF2B5EF4-FFF2-40B4-BE49-F238E27FC236}">
                <a16:creationId xmlns:a16="http://schemas.microsoft.com/office/drawing/2014/main" id="{7BB089C1-C554-2F4B-8427-CB44DB93B0D3}"/>
              </a:ext>
            </a:extLst>
          </p:cNvPr>
          <p:cNvSpPr txBox="1"/>
          <p:nvPr/>
        </p:nvSpPr>
        <p:spPr>
          <a:xfrm flipH="1">
            <a:off x="10153648" y="1847026"/>
            <a:ext cx="1771652" cy="646331"/>
          </a:xfrm>
          <a:prstGeom prst="rect">
            <a:avLst/>
          </a:prstGeom>
          <a:noFill/>
        </p:spPr>
        <p:txBody>
          <a:bodyPr wrap="square" rtlCol="0">
            <a:spAutoFit/>
          </a:bodyPr>
          <a:lstStyle/>
          <a:p>
            <a:r>
              <a:rPr lang="pl-PL"/>
              <a:t>HUAWEI SUN 2000-10KTL-M1</a:t>
            </a:r>
          </a:p>
        </p:txBody>
      </p:sp>
    </p:spTree>
    <p:extLst>
      <p:ext uri="{BB962C8B-B14F-4D97-AF65-F5344CB8AC3E}">
        <p14:creationId xmlns:p14="http://schemas.microsoft.com/office/powerpoint/2010/main" val="1459335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B3BFC-307B-9EB6-B8B5-4C1CCB70EDC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6C30DA8-91B1-4C27-D41C-C925B45EE989}"/>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0D280B21-EF5D-6429-C69F-EF9DBA35EA6B}"/>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gdzie:</a:t>
            </a:r>
            <a:br>
              <a:rPr lang="pl-PL"/>
            </a:br>
            <a:r>
              <a:rPr lang="pl-PL"/>
              <a:t>I – prąd płynący przez ciało ludzkie na drodze lewa ręka – stopy przedstawiona na grafice,</a:t>
            </a:r>
            <a:br>
              <a:rPr lang="pl-PL"/>
            </a:br>
            <a:r>
              <a:rPr lang="pl-PL"/>
              <a:t>Id – prąd płynący przez ciało ludzkie na drogach przedstawionych w tabeli wywołujący te same skutki jak prąd I,</a:t>
            </a:r>
            <a:br>
              <a:rPr lang="pl-PL"/>
            </a:br>
            <a:r>
              <a:rPr lang="pl-PL"/>
              <a:t>F – współczynnik prądu serca o wartościach dla różnych dróg przepływu prądu Id</a:t>
            </a:r>
          </a:p>
        </p:txBody>
      </p:sp>
      <p:sp>
        <p:nvSpPr>
          <p:cNvPr id="6" name="Tytuł 1">
            <a:extLst>
              <a:ext uri="{FF2B5EF4-FFF2-40B4-BE49-F238E27FC236}">
                <a16:creationId xmlns:a16="http://schemas.microsoft.com/office/drawing/2014/main" id="{4295B0F4-8796-1355-4840-ECCB1A63613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B8480804-6A45-B893-E489-350E6EF4DD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26B10C9-FE20-4B64-3CE5-77E868B94E6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7606759"/>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483C59-9F91-0530-6C52-A181A312C05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CD04827-60B3-E01F-3056-C391EEA6F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E02BCA5-5E84-F21E-4AC5-B790F889C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C0BA538-AAD2-222B-4310-42D928BA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031FF6-EDD7-6444-850C-8E69F8D8C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729E31-3015-C1CB-8D09-A0E982B01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B82705F-4C82-FA13-4717-03676853903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A66E5A76-7505-1996-098B-C8C0FA26880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0C2C1AF0-6C6D-9538-6232-43D0D7C7BD9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130EFDF-A35F-BD76-1D09-AADE7E80373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D3CB45A7-9AC1-4375-5EF5-ED15FDDB30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821834" y="2495625"/>
            <a:ext cx="2344464" cy="2568256"/>
          </a:xfrm>
          <a:prstGeom prst="rect">
            <a:avLst/>
          </a:prstGeom>
          <a:noFill/>
          <a:extLst>
            <a:ext uri="{909E8E84-426E-40DD-AFC4-6F175D3DCCD1}">
              <a14:hiddenFill xmlns:a14="http://schemas.microsoft.com/office/drawing/2010/main">
                <a:solidFill>
                  <a:srgbClr val="FFFFFF"/>
                </a:solidFill>
              </a14:hiddenFill>
            </a:ext>
          </a:extLst>
        </p:spPr>
      </p:pic>
      <p:sp>
        <p:nvSpPr>
          <p:cNvPr id="3" name="Symbol zastępczy zawartości 2">
            <a:extLst>
              <a:ext uri="{FF2B5EF4-FFF2-40B4-BE49-F238E27FC236}">
                <a16:creationId xmlns:a16="http://schemas.microsoft.com/office/drawing/2014/main" id="{905E1339-B85F-D9AE-3CBC-B5450C7583CF}"/>
              </a:ext>
            </a:extLst>
          </p:cNvPr>
          <p:cNvSpPr>
            <a:spLocks noGrp="1"/>
          </p:cNvSpPr>
          <p:nvPr>
            <p:ph idx="1"/>
          </p:nvPr>
        </p:nvSpPr>
        <p:spPr>
          <a:xfrm>
            <a:off x="441598" y="1675014"/>
            <a:ext cx="9185002" cy="5030585"/>
          </a:xfrm>
        </p:spPr>
        <p:txBody>
          <a:bodyPr anchor="ctr">
            <a:noAutofit/>
          </a:bodyPr>
          <a:lstStyle/>
          <a:p>
            <a:pPr marL="0" indent="0">
              <a:buNone/>
            </a:pPr>
            <a:r>
              <a:rPr lang="pl-PL" sz="2400" b="1"/>
              <a:t>Cechy i zabezpieczenia</a:t>
            </a:r>
          </a:p>
          <a:p>
            <a:pPr>
              <a:buFontTx/>
              <a:buChar char="-"/>
            </a:pPr>
            <a:r>
              <a:rPr lang="pl-PL" sz="2400"/>
              <a:t>Urządzenie odłączające po stronie wejścia</a:t>
            </a:r>
          </a:p>
          <a:p>
            <a:pPr>
              <a:buFontTx/>
              <a:buChar char="-"/>
            </a:pPr>
            <a:r>
              <a:rPr lang="pl-PL" sz="2400"/>
              <a:t>Zabezpieczenie przed pracą wyspową</a:t>
            </a:r>
          </a:p>
          <a:p>
            <a:pPr>
              <a:buFontTx/>
              <a:buChar char="-"/>
            </a:pPr>
            <a:r>
              <a:rPr lang="pl-PL" sz="2400"/>
              <a:t>Zabezpieczenie przed odwrotną polaryzacja PV</a:t>
            </a:r>
          </a:p>
          <a:p>
            <a:pPr>
              <a:buFontTx/>
              <a:buChar char="-"/>
            </a:pPr>
            <a:r>
              <a:rPr lang="pl-PL" sz="2400"/>
              <a:t>Monitorowanie stanu izolacji</a:t>
            </a:r>
          </a:p>
          <a:p>
            <a:pPr>
              <a:buFontTx/>
              <a:buChar char="-"/>
            </a:pPr>
            <a:r>
              <a:rPr lang="pl-PL" sz="2400"/>
              <a:t>Ochronnik przeciw przepięciowy AC i DC</a:t>
            </a:r>
          </a:p>
          <a:p>
            <a:pPr>
              <a:buFontTx/>
              <a:buChar char="-"/>
            </a:pPr>
            <a:r>
              <a:rPr lang="pl-PL" sz="2400"/>
              <a:t>Monitoring prądów różnicowych RCMU</a:t>
            </a:r>
          </a:p>
          <a:p>
            <a:pPr>
              <a:buFontTx/>
              <a:buChar char="-"/>
            </a:pPr>
            <a:r>
              <a:rPr lang="pl-PL" sz="2400"/>
              <a:t>Zabezpieczenie nadprądowe i przeciwzwarciowe AC</a:t>
            </a:r>
          </a:p>
          <a:p>
            <a:pPr>
              <a:buFontTx/>
              <a:buChar char="-"/>
            </a:pPr>
            <a:r>
              <a:rPr lang="pl-PL" sz="2400"/>
              <a:t>Zabezpieczenie przed łukiem elektrycznym</a:t>
            </a:r>
          </a:p>
          <a:p>
            <a:pPr>
              <a:buFontTx/>
              <a:buChar char="-"/>
            </a:pPr>
            <a:r>
              <a:rPr lang="pl-PL" sz="2400"/>
              <a:t>Odbiornik zdalnego sterowania</a:t>
            </a:r>
          </a:p>
          <a:p>
            <a:pPr>
              <a:buFontTx/>
              <a:buChar char="-"/>
            </a:pPr>
            <a:r>
              <a:rPr lang="pl-PL" sz="2400"/>
              <a:t>Współpraca z optymalizatorami</a:t>
            </a:r>
          </a:p>
        </p:txBody>
      </p:sp>
      <p:sp>
        <p:nvSpPr>
          <p:cNvPr id="4" name="pole tekstowe 3">
            <a:extLst>
              <a:ext uri="{FF2B5EF4-FFF2-40B4-BE49-F238E27FC236}">
                <a16:creationId xmlns:a16="http://schemas.microsoft.com/office/drawing/2014/main" id="{51673C92-1458-D89F-5E0F-4852B3BCB57D}"/>
              </a:ext>
            </a:extLst>
          </p:cNvPr>
          <p:cNvSpPr txBox="1"/>
          <p:nvPr/>
        </p:nvSpPr>
        <p:spPr>
          <a:xfrm flipH="1">
            <a:off x="10153648" y="1847026"/>
            <a:ext cx="1771652" cy="646331"/>
          </a:xfrm>
          <a:prstGeom prst="rect">
            <a:avLst/>
          </a:prstGeom>
          <a:noFill/>
        </p:spPr>
        <p:txBody>
          <a:bodyPr wrap="square" rtlCol="0">
            <a:spAutoFit/>
          </a:bodyPr>
          <a:lstStyle/>
          <a:p>
            <a:r>
              <a:rPr lang="pl-PL"/>
              <a:t>HUAWEI SUN 2000-10KTL-M1</a:t>
            </a:r>
          </a:p>
        </p:txBody>
      </p:sp>
    </p:spTree>
    <p:extLst>
      <p:ext uri="{BB962C8B-B14F-4D97-AF65-F5344CB8AC3E}">
        <p14:creationId xmlns:p14="http://schemas.microsoft.com/office/powerpoint/2010/main" val="139213021"/>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87AEE2-2017-61EB-FB35-842590831F2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291FC17-B73F-5FAA-2C25-D562CAFAF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7B3CE8C-4A5C-8DD1-9E4C-D6AD312651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2D352B0-BC6C-1983-87C5-8D93BCEA5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573DDC-1A36-8F6E-3205-B05E9B71D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9B22B9E-DDE4-0F54-275F-A38AA1324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0AD3DA6-B393-3158-F7CE-192AC332766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64D76EF3-683A-0A5E-E640-1AF553F0EA9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hybrydowego</a:t>
            </a:r>
          </a:p>
        </p:txBody>
      </p:sp>
      <p:sp>
        <p:nvSpPr>
          <p:cNvPr id="7" name="Rectangle 2">
            <a:extLst>
              <a:ext uri="{FF2B5EF4-FFF2-40B4-BE49-F238E27FC236}">
                <a16:creationId xmlns:a16="http://schemas.microsoft.com/office/drawing/2014/main" id="{A781FF13-EA55-8434-2AC0-A4E0D15E24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A90B273-CAEE-B310-D122-24DD5753EDE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3" name="Symbol zastępczy zawartości 2">
            <a:extLst>
              <a:ext uri="{FF2B5EF4-FFF2-40B4-BE49-F238E27FC236}">
                <a16:creationId xmlns:a16="http://schemas.microsoft.com/office/drawing/2014/main" id="{32B791CF-43DC-4144-7ACB-460043D9113E}"/>
              </a:ext>
            </a:extLst>
          </p:cNvPr>
          <p:cNvSpPr>
            <a:spLocks noGrp="1"/>
          </p:cNvSpPr>
          <p:nvPr>
            <p:ph idx="1"/>
          </p:nvPr>
        </p:nvSpPr>
        <p:spPr>
          <a:xfrm>
            <a:off x="441598" y="1675015"/>
            <a:ext cx="6873602" cy="4934550"/>
          </a:xfrm>
        </p:spPr>
        <p:txBody>
          <a:bodyPr anchor="ctr">
            <a:noAutofit/>
          </a:bodyPr>
          <a:lstStyle/>
          <a:p>
            <a:pPr marL="0" indent="0">
              <a:buNone/>
            </a:pPr>
            <a:r>
              <a:rPr lang="pl-PL"/>
              <a:t>HUAWEI SUN 2000-10K-MAP0</a:t>
            </a:r>
          </a:p>
          <a:p>
            <a:pPr marL="0" indent="0">
              <a:buNone/>
            </a:pPr>
            <a:endParaRPr lang="pl-PL"/>
          </a:p>
          <a:p>
            <a:pPr marL="0" indent="0">
              <a:buNone/>
            </a:pPr>
            <a:r>
              <a:rPr lang="pl-PL" b="1"/>
              <a:t>Analiza parametrów:</a:t>
            </a:r>
          </a:p>
          <a:p>
            <a:pPr marL="0" indent="0">
              <a:buNone/>
            </a:pPr>
            <a:r>
              <a:rPr lang="pl-PL"/>
              <a:t>Sprawność 98,6%  - wartość jest bardzo wysoka, pozwala to producentowi na pasywne chłodzenie i hermetyczną obudowę</a:t>
            </a:r>
          </a:p>
        </p:txBody>
      </p:sp>
      <p:pic>
        <p:nvPicPr>
          <p:cNvPr id="4098" name="Picture 2">
            <a:extLst>
              <a:ext uri="{FF2B5EF4-FFF2-40B4-BE49-F238E27FC236}">
                <a16:creationId xmlns:a16="http://schemas.microsoft.com/office/drawing/2014/main" id="{60A78FAB-D583-E1E9-3C86-07DB2B342B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505700" y="1675015"/>
            <a:ext cx="46863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328689"/>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34263E-8DF6-D037-38BD-033A49F2510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8390086-89B1-1B9A-A8D2-466DBB5D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D6F2E6E-C72F-43D4-9194-875E000DE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F63B951-2630-8C26-D59C-1E5C186743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9FD355-380D-BBD6-A1D8-9B37E7BCB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EC831D3-4431-3E7B-C0F5-4AE431008D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1B1033E-A740-6E48-6C00-0BE6E556A73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AB6731CB-1DCE-5EEE-0F12-EB46F54175E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hybrydowego</a:t>
            </a:r>
          </a:p>
        </p:txBody>
      </p:sp>
      <p:sp>
        <p:nvSpPr>
          <p:cNvPr id="7" name="Rectangle 2">
            <a:extLst>
              <a:ext uri="{FF2B5EF4-FFF2-40B4-BE49-F238E27FC236}">
                <a16:creationId xmlns:a16="http://schemas.microsoft.com/office/drawing/2014/main" id="{508BD461-1571-CF5E-EDFA-1B74B445E71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5C72F8E-8F9A-A684-DD0E-FD14F27E660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3" name="Symbol zastępczy zawartości 2">
            <a:extLst>
              <a:ext uri="{FF2B5EF4-FFF2-40B4-BE49-F238E27FC236}">
                <a16:creationId xmlns:a16="http://schemas.microsoft.com/office/drawing/2014/main" id="{65A6CA17-41F8-B965-1441-3D4390C07A85}"/>
              </a:ext>
            </a:extLst>
          </p:cNvPr>
          <p:cNvSpPr>
            <a:spLocks noGrp="1"/>
          </p:cNvSpPr>
          <p:nvPr>
            <p:ph idx="1"/>
          </p:nvPr>
        </p:nvSpPr>
        <p:spPr>
          <a:xfrm>
            <a:off x="441598" y="1675014"/>
            <a:ext cx="9185002" cy="5030585"/>
          </a:xfrm>
        </p:spPr>
        <p:txBody>
          <a:bodyPr anchor="ctr">
            <a:noAutofit/>
          </a:bodyPr>
          <a:lstStyle/>
          <a:p>
            <a:r>
              <a:rPr lang="pl-PL"/>
              <a:t>Maksymalne napięcie wejściowe (dla PV): 1100V</a:t>
            </a:r>
            <a:br>
              <a:rPr lang="pl-PL"/>
            </a:br>
            <a:r>
              <a:rPr lang="pl-PL"/>
              <a:t>Spora wartość napięcia wejściowego pozwala na budowę bardzo długich łańcuchów (ponad 20 paneli na łańcuch)</a:t>
            </a:r>
          </a:p>
          <a:p>
            <a:r>
              <a:rPr lang="pl-PL"/>
              <a:t>Maksymalny prąd MPPT: 16A</a:t>
            </a:r>
            <a:br>
              <a:rPr lang="pl-PL"/>
            </a:br>
            <a:r>
              <a:rPr lang="pl-PL"/>
              <a:t>wartość wyższa niż typowa dla szeregowego połączenia paneli (dla paneli największych mocy)</a:t>
            </a:r>
          </a:p>
          <a:p>
            <a:r>
              <a:rPr lang="pl-PL"/>
              <a:t>Ilość MPPT: 2</a:t>
            </a:r>
            <a:br>
              <a:rPr lang="pl-PL"/>
            </a:br>
            <a:r>
              <a:rPr lang="pl-PL"/>
              <a:t>falownik posiada dwa niezależne MPPT. Pozwala dzięki temu na podłączenie dwóch łańcuchów.</a:t>
            </a:r>
          </a:p>
        </p:txBody>
      </p:sp>
      <p:sp>
        <p:nvSpPr>
          <p:cNvPr id="4" name="pole tekstowe 3">
            <a:extLst>
              <a:ext uri="{FF2B5EF4-FFF2-40B4-BE49-F238E27FC236}">
                <a16:creationId xmlns:a16="http://schemas.microsoft.com/office/drawing/2014/main" id="{B409FD6A-4A59-603D-A052-BCCC4446AFC8}"/>
              </a:ext>
            </a:extLst>
          </p:cNvPr>
          <p:cNvSpPr txBox="1"/>
          <p:nvPr/>
        </p:nvSpPr>
        <p:spPr>
          <a:xfrm flipH="1">
            <a:off x="10153648" y="1847026"/>
            <a:ext cx="1771652" cy="646331"/>
          </a:xfrm>
          <a:prstGeom prst="rect">
            <a:avLst/>
          </a:prstGeom>
          <a:noFill/>
        </p:spPr>
        <p:txBody>
          <a:bodyPr wrap="square" rtlCol="0">
            <a:spAutoFit/>
          </a:bodyPr>
          <a:lstStyle/>
          <a:p>
            <a:r>
              <a:rPr lang="pl-PL"/>
              <a:t>HUAWEI SUN 2000-10K-MAP0</a:t>
            </a:r>
          </a:p>
        </p:txBody>
      </p:sp>
      <p:pic>
        <p:nvPicPr>
          <p:cNvPr id="5" name="Picture 2">
            <a:extLst>
              <a:ext uri="{FF2B5EF4-FFF2-40B4-BE49-F238E27FC236}">
                <a16:creationId xmlns:a16="http://schemas.microsoft.com/office/drawing/2014/main" id="{BC15B66C-2978-765F-52D5-9F816CBFD0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808379" y="2658652"/>
            <a:ext cx="2383617" cy="2325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484411"/>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058F81-68A5-F3A9-51AC-0C4DD36E692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025FC03-1275-CACC-CF56-D1E69E501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957007C-7D47-E606-F4F5-B1DEC6388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C300980-E27D-B2A3-3E7B-07FF49C3D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A852482-15C8-CAD1-E651-1FD131203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B37E06-2CA8-5F3E-4C8A-9B487A8DB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A2ED8BE-D530-5D34-41C0-3FF5AC193E2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2721B5AB-61AA-E8FA-71F1-1C1EF878714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hybrydowego</a:t>
            </a:r>
          </a:p>
        </p:txBody>
      </p:sp>
      <p:sp>
        <p:nvSpPr>
          <p:cNvPr id="7" name="Rectangle 2">
            <a:extLst>
              <a:ext uri="{FF2B5EF4-FFF2-40B4-BE49-F238E27FC236}">
                <a16:creationId xmlns:a16="http://schemas.microsoft.com/office/drawing/2014/main" id="{F7E4BC96-47AB-35FB-F6B7-6E48F8F4C4E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88DAA1E-ADEF-2C0E-58D8-57B1A9F7231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3" name="Symbol zastępczy zawartości 2">
            <a:extLst>
              <a:ext uri="{FF2B5EF4-FFF2-40B4-BE49-F238E27FC236}">
                <a16:creationId xmlns:a16="http://schemas.microsoft.com/office/drawing/2014/main" id="{30071AEF-B8D6-7FDA-E464-C8BEE1333526}"/>
              </a:ext>
            </a:extLst>
          </p:cNvPr>
          <p:cNvSpPr>
            <a:spLocks noGrp="1"/>
          </p:cNvSpPr>
          <p:nvPr>
            <p:ph idx="1"/>
          </p:nvPr>
        </p:nvSpPr>
        <p:spPr>
          <a:xfrm>
            <a:off x="441598" y="1675014"/>
            <a:ext cx="9185002" cy="5030585"/>
          </a:xfrm>
        </p:spPr>
        <p:txBody>
          <a:bodyPr anchor="ctr">
            <a:noAutofit/>
          </a:bodyPr>
          <a:lstStyle/>
          <a:p>
            <a:pPr marL="0" indent="0">
              <a:buNone/>
            </a:pPr>
            <a:r>
              <a:rPr lang="pl-PL"/>
              <a:t>Wyjście on-</a:t>
            </a:r>
            <a:r>
              <a:rPr lang="pl-PL" err="1"/>
              <a:t>grid</a:t>
            </a:r>
            <a:endParaRPr lang="pl-PL"/>
          </a:p>
          <a:p>
            <a:r>
              <a:rPr lang="pl-PL"/>
              <a:t>Znamionowa moc wyjściowa: 12kW</a:t>
            </a:r>
          </a:p>
          <a:p>
            <a:r>
              <a:rPr lang="pl-PL"/>
              <a:t>Maksymalna moc pozorna 13,2kVA</a:t>
            </a:r>
          </a:p>
          <a:p>
            <a:r>
              <a:rPr lang="pl-PL"/>
              <a:t>Regulacja współczynnika mocy: -0.8 do 0.8</a:t>
            </a:r>
          </a:p>
          <a:p>
            <a:r>
              <a:rPr lang="pl-PL"/>
              <a:t>THD &lt;=0.3%</a:t>
            </a:r>
          </a:p>
          <a:p>
            <a:pPr marL="0" indent="0">
              <a:buNone/>
            </a:pPr>
            <a:endParaRPr lang="pl-PL"/>
          </a:p>
          <a:p>
            <a:pPr marL="0" indent="0">
              <a:buNone/>
            </a:pPr>
            <a:r>
              <a:rPr lang="pl-PL"/>
              <a:t>Powyższe parametry wyjścia on-</a:t>
            </a:r>
            <a:r>
              <a:rPr lang="pl-PL" err="1"/>
              <a:t>grid</a:t>
            </a:r>
            <a:r>
              <a:rPr lang="pl-PL"/>
              <a:t> to typowy zestaw dla falowników 10kW dobrej klasy.</a:t>
            </a:r>
          </a:p>
        </p:txBody>
      </p:sp>
      <p:sp>
        <p:nvSpPr>
          <p:cNvPr id="4" name="pole tekstowe 3">
            <a:extLst>
              <a:ext uri="{FF2B5EF4-FFF2-40B4-BE49-F238E27FC236}">
                <a16:creationId xmlns:a16="http://schemas.microsoft.com/office/drawing/2014/main" id="{03C2296F-500A-4A94-06C0-832068422A1A}"/>
              </a:ext>
            </a:extLst>
          </p:cNvPr>
          <p:cNvSpPr txBox="1"/>
          <p:nvPr/>
        </p:nvSpPr>
        <p:spPr>
          <a:xfrm flipH="1">
            <a:off x="10153648" y="1847026"/>
            <a:ext cx="1771652" cy="646331"/>
          </a:xfrm>
          <a:prstGeom prst="rect">
            <a:avLst/>
          </a:prstGeom>
          <a:noFill/>
        </p:spPr>
        <p:txBody>
          <a:bodyPr wrap="square" rtlCol="0">
            <a:spAutoFit/>
          </a:bodyPr>
          <a:lstStyle/>
          <a:p>
            <a:r>
              <a:rPr lang="pl-PL"/>
              <a:t>HUAWEI SUN 2000-10K-MAP0</a:t>
            </a:r>
          </a:p>
        </p:txBody>
      </p:sp>
      <p:pic>
        <p:nvPicPr>
          <p:cNvPr id="5" name="Picture 2">
            <a:extLst>
              <a:ext uri="{FF2B5EF4-FFF2-40B4-BE49-F238E27FC236}">
                <a16:creationId xmlns:a16="http://schemas.microsoft.com/office/drawing/2014/main" id="{E4A4B195-63E1-2D06-BE9D-7F69F6761B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808379" y="2658652"/>
            <a:ext cx="2383617" cy="2325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47822"/>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1EF210-8FC8-65C3-F610-C1E1234980C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98AA8AE-CFA0-6E7B-5095-DBDFA4C8A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3D4E31C-0B2C-8900-E286-D4103AC62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99913F8-00E5-CE45-8E81-BE4430845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0425A0-4703-4CC4-7521-2A2773046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BB0CA5B-1BDA-6C06-59A7-DDC89A4F7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A5677AC-DACD-097F-AD64-98E9F450C83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6" name="Tytuł 1">
            <a:extLst>
              <a:ext uri="{FF2B5EF4-FFF2-40B4-BE49-F238E27FC236}">
                <a16:creationId xmlns:a16="http://schemas.microsoft.com/office/drawing/2014/main" id="{F98B4ECD-C95C-8A3C-0E50-CAFF5B9F708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Przykład urządzenia hybrydowego</a:t>
            </a:r>
          </a:p>
        </p:txBody>
      </p:sp>
      <p:sp>
        <p:nvSpPr>
          <p:cNvPr id="7" name="Rectangle 2">
            <a:extLst>
              <a:ext uri="{FF2B5EF4-FFF2-40B4-BE49-F238E27FC236}">
                <a16:creationId xmlns:a16="http://schemas.microsoft.com/office/drawing/2014/main" id="{6512B3D0-BCBF-F2C3-12C1-0A5A2B38AA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00F9991-4558-DE34-759F-0401423ECCA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3" name="Symbol zastępczy zawartości 2">
            <a:extLst>
              <a:ext uri="{FF2B5EF4-FFF2-40B4-BE49-F238E27FC236}">
                <a16:creationId xmlns:a16="http://schemas.microsoft.com/office/drawing/2014/main" id="{B1DCD5E1-11B2-5A35-496E-0EA519521D6F}"/>
              </a:ext>
            </a:extLst>
          </p:cNvPr>
          <p:cNvSpPr>
            <a:spLocks noGrp="1"/>
          </p:cNvSpPr>
          <p:nvPr>
            <p:ph idx="1"/>
          </p:nvPr>
        </p:nvSpPr>
        <p:spPr>
          <a:xfrm>
            <a:off x="441598" y="1675014"/>
            <a:ext cx="9185002" cy="5030585"/>
          </a:xfrm>
        </p:spPr>
        <p:txBody>
          <a:bodyPr anchor="ctr">
            <a:noAutofit/>
          </a:bodyPr>
          <a:lstStyle/>
          <a:p>
            <a:pPr marL="0" indent="0">
              <a:buNone/>
            </a:pPr>
            <a:r>
              <a:rPr lang="pl-PL"/>
              <a:t>Wyjście off-</a:t>
            </a:r>
            <a:r>
              <a:rPr lang="pl-PL" err="1"/>
              <a:t>grid</a:t>
            </a:r>
            <a:endParaRPr lang="pl-PL"/>
          </a:p>
          <a:p>
            <a:r>
              <a:rPr lang="pl-PL"/>
              <a:t>Znamionowa moc wyjściowa: 12kW</a:t>
            </a:r>
          </a:p>
          <a:p>
            <a:r>
              <a:rPr lang="pl-PL"/>
              <a:t>Czas przeciążenia 110% - ciągłe</a:t>
            </a:r>
          </a:p>
          <a:p>
            <a:r>
              <a:rPr lang="pl-PL"/>
              <a:t>Czas przeciążenia 150% - 1min (3f) / 5min (1f)</a:t>
            </a:r>
          </a:p>
          <a:p>
            <a:r>
              <a:rPr lang="pl-PL"/>
              <a:t>Czas przeciążenia 200% - 10 sekund</a:t>
            </a:r>
          </a:p>
          <a:p>
            <a:endParaRPr lang="pl-PL"/>
          </a:p>
          <a:p>
            <a:endParaRPr lang="pl-PL"/>
          </a:p>
        </p:txBody>
      </p:sp>
      <p:sp>
        <p:nvSpPr>
          <p:cNvPr id="4" name="pole tekstowe 3">
            <a:extLst>
              <a:ext uri="{FF2B5EF4-FFF2-40B4-BE49-F238E27FC236}">
                <a16:creationId xmlns:a16="http://schemas.microsoft.com/office/drawing/2014/main" id="{B12DC9AB-5412-C580-6A59-A15D55CECE42}"/>
              </a:ext>
            </a:extLst>
          </p:cNvPr>
          <p:cNvSpPr txBox="1"/>
          <p:nvPr/>
        </p:nvSpPr>
        <p:spPr>
          <a:xfrm flipH="1">
            <a:off x="10153648" y="1847026"/>
            <a:ext cx="1771652" cy="646331"/>
          </a:xfrm>
          <a:prstGeom prst="rect">
            <a:avLst/>
          </a:prstGeom>
          <a:noFill/>
        </p:spPr>
        <p:txBody>
          <a:bodyPr wrap="square" rtlCol="0">
            <a:spAutoFit/>
          </a:bodyPr>
          <a:lstStyle/>
          <a:p>
            <a:r>
              <a:rPr lang="pl-PL"/>
              <a:t>HUAWEI SUN 2000-10K-MAP0</a:t>
            </a:r>
          </a:p>
        </p:txBody>
      </p:sp>
      <p:pic>
        <p:nvPicPr>
          <p:cNvPr id="5" name="Picture 2">
            <a:extLst>
              <a:ext uri="{FF2B5EF4-FFF2-40B4-BE49-F238E27FC236}">
                <a16:creationId xmlns:a16="http://schemas.microsoft.com/office/drawing/2014/main" id="{5D90A46A-D56C-0450-5574-2D7897A17F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9808379" y="2658652"/>
            <a:ext cx="2383617" cy="2325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839806"/>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D0CC43-414F-016C-5B9B-7912FA774D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7B0AD3-9CD2-85DE-8C1F-C3CD2EC930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112CE91-FC16-2926-9D2A-C4F5E3477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05DF4F6-030B-C48D-9CF9-0877A526E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01FE9FD-6E81-6AC5-AE60-BB8DF7593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050AF6-0D59-D720-6FB7-5BB786259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4AD18C5-7FAD-B0DB-7904-F914F9F6F85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D97DA38E-960C-2E5F-1D4E-895674112D2B}"/>
              </a:ext>
            </a:extLst>
          </p:cNvPr>
          <p:cNvSpPr>
            <a:spLocks noGrp="1"/>
          </p:cNvSpPr>
          <p:nvPr>
            <p:ph idx="1"/>
          </p:nvPr>
        </p:nvSpPr>
        <p:spPr>
          <a:xfrm>
            <a:off x="441598" y="1675014"/>
            <a:ext cx="11291052" cy="1753985"/>
          </a:xfrm>
        </p:spPr>
        <p:txBody>
          <a:bodyPr anchor="ctr">
            <a:noAutofit/>
          </a:bodyPr>
          <a:lstStyle/>
          <a:p>
            <a:pPr marL="0" indent="0" algn="l">
              <a:buNone/>
            </a:pPr>
            <a:r>
              <a:rPr lang="pl-PL"/>
              <a:t>Alternatywą sporego falownika dużej mocy są tak zwane </a:t>
            </a:r>
            <a:r>
              <a:rPr lang="pl-PL" err="1"/>
              <a:t>mikrofalowniki</a:t>
            </a:r>
            <a:r>
              <a:rPr lang="pl-PL"/>
              <a:t> czy </a:t>
            </a:r>
            <a:r>
              <a:rPr lang="pl-PL" err="1"/>
              <a:t>mikroinwertery</a:t>
            </a:r>
            <a:r>
              <a:rPr lang="pl-PL"/>
              <a:t>.</a:t>
            </a:r>
          </a:p>
          <a:p>
            <a:pPr marL="0" indent="0" algn="l">
              <a:buNone/>
            </a:pPr>
            <a:r>
              <a:rPr lang="pl-PL"/>
              <a:t>Realizuje się je w postaci albo modułów montowanych bezpośrednio na panelu fotowoltaicznym (jeden inwerter dla jednego panelu)…</a:t>
            </a:r>
          </a:p>
        </p:txBody>
      </p:sp>
      <p:sp>
        <p:nvSpPr>
          <p:cNvPr id="6" name="Tytuł 1">
            <a:extLst>
              <a:ext uri="{FF2B5EF4-FFF2-40B4-BE49-F238E27FC236}">
                <a16:creationId xmlns:a16="http://schemas.microsoft.com/office/drawing/2014/main" id="{1305A37C-C410-6779-E99A-D5E7D07DFC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8AE398F4-87A8-E2A8-35F5-36BCAC29ACE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86D5C93-80E3-0B50-01D7-4EB686C7F05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103A28A0-80A4-C840-5910-1263A87030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861965" y="3363030"/>
            <a:ext cx="8450318" cy="3494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074539"/>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03F6C9-9309-FA53-348B-1A50A6DF1BC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D2DBDBD-09ED-1881-0A1A-9CE660F1D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01F645D-0DB5-5879-DFDE-9EFD6F676B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D377C7E-6D83-31D0-4909-3416D066D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7B2E212-9B5F-E930-BA20-F4ECD2C8D4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50354C-B366-1658-B38E-79C2915BA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EAB5AA7-B116-2870-0BEF-97E6F0C959A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6DB142E9-C35A-8F1D-0FE1-735A4806222A}"/>
              </a:ext>
            </a:extLst>
          </p:cNvPr>
          <p:cNvSpPr>
            <a:spLocks noGrp="1"/>
          </p:cNvSpPr>
          <p:nvPr>
            <p:ph idx="1"/>
          </p:nvPr>
        </p:nvSpPr>
        <p:spPr>
          <a:xfrm>
            <a:off x="441598" y="1675014"/>
            <a:ext cx="11291052" cy="5051607"/>
          </a:xfrm>
        </p:spPr>
        <p:txBody>
          <a:bodyPr anchor="ctr">
            <a:noAutofit/>
          </a:bodyPr>
          <a:lstStyle/>
          <a:p>
            <a:pPr marL="0" indent="0" algn="l">
              <a:buNone/>
            </a:pPr>
            <a:r>
              <a:rPr lang="pl-PL"/>
              <a:t>… albo jako jeden </a:t>
            </a:r>
            <a:r>
              <a:rPr lang="pl-PL" err="1"/>
              <a:t>mikroinwerter</a:t>
            </a:r>
            <a:r>
              <a:rPr lang="pl-PL"/>
              <a:t> dla kilku paneli (zwykle 2-4)</a:t>
            </a:r>
          </a:p>
          <a:p>
            <a:pPr marL="0" indent="0" algn="l">
              <a:buNone/>
            </a:pPr>
            <a:r>
              <a:rPr lang="pl-PL" err="1"/>
              <a:t>Mikroinwertery</a:t>
            </a:r>
            <a:r>
              <a:rPr lang="pl-PL"/>
              <a:t> (najczęściej) łączone są równolegle. Konstrukcje zapewniają możliwość przelotowego połączenia.</a:t>
            </a:r>
          </a:p>
          <a:p>
            <a:pPr marL="0" indent="0" algn="l">
              <a:buNone/>
            </a:pPr>
            <a:r>
              <a:rPr lang="pl-PL" err="1"/>
              <a:t>Mikroinwertery</a:t>
            </a:r>
            <a:r>
              <a:rPr lang="pl-PL"/>
              <a:t> posiadają też możliwość komunikacji, najczęściej bezprzewodowej. Czasem może być potrzebne dodatkowe urządzenie typu „bramka” by połączyć </a:t>
            </a:r>
            <a:r>
              <a:rPr lang="pl-PL" err="1"/>
              <a:t>mikroinwertery</a:t>
            </a:r>
            <a:r>
              <a:rPr lang="pl-PL"/>
              <a:t> z np. Wi-Fi.</a:t>
            </a:r>
          </a:p>
        </p:txBody>
      </p:sp>
      <p:sp>
        <p:nvSpPr>
          <p:cNvPr id="6" name="Tytuł 1">
            <a:extLst>
              <a:ext uri="{FF2B5EF4-FFF2-40B4-BE49-F238E27FC236}">
                <a16:creationId xmlns:a16="http://schemas.microsoft.com/office/drawing/2014/main" id="{8D341636-6DB4-E560-D423-E0A20329BED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197B89D3-CD39-672F-B06B-24B18D83E4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0ED50B4-5AE0-A6D0-E45A-F1ACADD320F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004320025"/>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085113-036A-415D-D4C8-8B52140E5A6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1D32729-52F6-8BFB-6691-CC193ADE49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7CC3958-33C9-7DF4-9AD1-2BC3575AC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5F475C6-FF0B-DBA5-CFA2-3BFA10517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4D81D2B-ACAA-9A06-AF6C-8E6943E668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591B1FA-4A87-D5BF-B639-B79F87D06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2B33AC1-5D6B-FA47-E3E1-0CFE2D39294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6D45DCB5-0BD6-986D-2062-8953C1F4A47A}"/>
              </a:ext>
            </a:extLst>
          </p:cNvPr>
          <p:cNvSpPr>
            <a:spLocks noGrp="1"/>
          </p:cNvSpPr>
          <p:nvPr>
            <p:ph idx="1"/>
          </p:nvPr>
        </p:nvSpPr>
        <p:spPr>
          <a:xfrm>
            <a:off x="441598" y="1675014"/>
            <a:ext cx="11291052" cy="5051607"/>
          </a:xfrm>
        </p:spPr>
        <p:txBody>
          <a:bodyPr anchor="ctr">
            <a:noAutofit/>
          </a:bodyPr>
          <a:lstStyle/>
          <a:p>
            <a:pPr marL="0" indent="0" algn="l">
              <a:buNone/>
            </a:pPr>
            <a:r>
              <a:rPr lang="pl-PL"/>
              <a:t>Szczególnie w przypadku gdy posiadamy pojedyncze zestawy </a:t>
            </a:r>
            <a:r>
              <a:rPr lang="pl-PL" err="1"/>
              <a:t>mikroinwerter</a:t>
            </a:r>
            <a:r>
              <a:rPr lang="pl-PL"/>
              <a:t> + panel PV uzyskujemy możliwość maksymalizacji zysku energii z paneli. Minimalizowany jest problem zabrudzeń czy </a:t>
            </a:r>
            <a:r>
              <a:rPr lang="pl-PL" err="1"/>
              <a:t>zaciemnień</a:t>
            </a:r>
            <a:r>
              <a:rPr lang="pl-PL"/>
              <a:t>. Każdy komplet pracuje jako osobne źródło zasilania AC i każdy może generować inną moc w danym momencie.</a:t>
            </a:r>
          </a:p>
          <a:p>
            <a:pPr marL="0" indent="0" algn="l">
              <a:buNone/>
            </a:pPr>
            <a:r>
              <a:rPr lang="pl-PL"/>
              <a:t>Dodatkowo uzyskujemy możliwość monitorowania każdego modułu PV z osobna. Pozwala to na zaplanowanie prac konserwacyjnych, np. mycie paneli lub wykrywanie awarii. </a:t>
            </a:r>
          </a:p>
          <a:p>
            <a:pPr marL="0" indent="0" algn="l">
              <a:buNone/>
            </a:pPr>
            <a:r>
              <a:rPr lang="pl-PL"/>
              <a:t>Awaria pojedynczego </a:t>
            </a:r>
            <a:r>
              <a:rPr lang="pl-PL" err="1"/>
              <a:t>mikroinwertera</a:t>
            </a:r>
            <a:r>
              <a:rPr lang="pl-PL"/>
              <a:t> nie przerywa pracy całej instalacji PV. Nadal energia jest produkowana. Uszkodzone urządzenie można spokojnie wymienić.</a:t>
            </a:r>
          </a:p>
        </p:txBody>
      </p:sp>
      <p:sp>
        <p:nvSpPr>
          <p:cNvPr id="6" name="Tytuł 1">
            <a:extLst>
              <a:ext uri="{FF2B5EF4-FFF2-40B4-BE49-F238E27FC236}">
                <a16:creationId xmlns:a16="http://schemas.microsoft.com/office/drawing/2014/main" id="{881190B7-4010-9E6D-80BC-130D56E6E13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841CCBAC-35A7-C4C7-06BD-8C8FFBDF6F4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D8637BA-67E8-0780-73C3-CBEF28413B7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556779780"/>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075EF7-386B-EE0B-D11C-EC3BA29EC9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36EC52-C42D-C17E-775C-EB84F22B95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227792A-392E-1054-945E-F9D6787B6D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BC19622-97DF-45C9-CD7E-D1622B8DC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C21C56D-7390-F698-6B27-7EAD239381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34397C-9D38-9E4A-771C-4DE58E1B4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538BD75-326E-6863-D386-54A6D656E5E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242CF639-FE70-4E8D-4966-52E48F91BE4A}"/>
              </a:ext>
            </a:extLst>
          </p:cNvPr>
          <p:cNvSpPr>
            <a:spLocks noGrp="1"/>
          </p:cNvSpPr>
          <p:nvPr>
            <p:ph idx="1"/>
          </p:nvPr>
        </p:nvSpPr>
        <p:spPr>
          <a:xfrm>
            <a:off x="441598" y="1675014"/>
            <a:ext cx="11291052" cy="5051607"/>
          </a:xfrm>
        </p:spPr>
        <p:txBody>
          <a:bodyPr anchor="ctr">
            <a:noAutofit/>
          </a:bodyPr>
          <a:lstStyle/>
          <a:p>
            <a:pPr marL="0" indent="0" algn="l">
              <a:buNone/>
            </a:pPr>
            <a:r>
              <a:rPr lang="pl-PL"/>
              <a:t>Kolejną zaletą </a:t>
            </a:r>
            <a:r>
              <a:rPr lang="pl-PL" err="1"/>
              <a:t>mikroinwerterów</a:t>
            </a:r>
            <a:r>
              <a:rPr lang="pl-PL"/>
              <a:t> jest możliwość rozbudowy instalacji bez wymiany urządzeń. Mając łańcuch inwerterów albo dodajemy do niego kolejne ogniwa (uwaga na limity), albo dokładamy kolejny łańcuch.</a:t>
            </a:r>
          </a:p>
          <a:p>
            <a:pPr marL="0" indent="0" algn="l">
              <a:buNone/>
            </a:pPr>
            <a:r>
              <a:rPr lang="pl-PL"/>
              <a:t>Rozwiązanie </a:t>
            </a:r>
            <a:r>
              <a:rPr lang="pl-PL" err="1"/>
              <a:t>mikroinwerterów</a:t>
            </a:r>
            <a:r>
              <a:rPr lang="pl-PL"/>
              <a:t> zapewnia też bardzo wysoki poziom bezpieczeństwa przeciwporażeniowego. Dzięki temu że nie tworzymy długi łańcuchów (string-ów) napięcie maksymalne jakie mamy w instalacji DC to napięcie pojedynczego modułu PV. Czyli około 40V. Gdzie w przypadku dużych łańcuchów w tradycyjnych rozwiązaniach napięcie może spokojnie dochodzić nawet do 1000V.</a:t>
            </a:r>
          </a:p>
        </p:txBody>
      </p:sp>
      <p:sp>
        <p:nvSpPr>
          <p:cNvPr id="6" name="Tytuł 1">
            <a:extLst>
              <a:ext uri="{FF2B5EF4-FFF2-40B4-BE49-F238E27FC236}">
                <a16:creationId xmlns:a16="http://schemas.microsoft.com/office/drawing/2014/main" id="{2E0FF655-7A7A-E093-3C9E-F94265C2392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3DCB383F-5A66-875E-BBDE-D79B0EEEBD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8A761C6-58E3-3F57-8D49-21DB65EFD7F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876939269"/>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0FCAA4-2298-27A9-7C8D-0B11DC70926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51F2097-E6A8-C21D-38FF-1AC00CF6A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F6B8C0E-5C4C-83BE-48EA-426704C59E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CF8A049-D568-9544-6BA6-D1F83EC69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000BB87-997D-E711-7093-53CCE9051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A757799-51D8-2D85-C5CB-2395C22EC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10A8B29-5D41-5FE0-DD66-8760D863F88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6DDA2F3B-5AD4-735B-C2E3-601A98A57255}"/>
              </a:ext>
            </a:extLst>
          </p:cNvPr>
          <p:cNvSpPr>
            <a:spLocks noGrp="1"/>
          </p:cNvSpPr>
          <p:nvPr>
            <p:ph idx="1"/>
          </p:nvPr>
        </p:nvSpPr>
        <p:spPr>
          <a:xfrm>
            <a:off x="441598" y="1675014"/>
            <a:ext cx="11291052" cy="5051607"/>
          </a:xfrm>
        </p:spPr>
        <p:txBody>
          <a:bodyPr anchor="ctr">
            <a:noAutofit/>
          </a:bodyPr>
          <a:lstStyle/>
          <a:p>
            <a:pPr marL="0" indent="0" algn="l">
              <a:buNone/>
            </a:pPr>
            <a:r>
              <a:rPr lang="pl-PL"/>
              <a:t>Także w przypadku pożaru tradycyjne instalacje PV wytwarzają napięcie do 1000V stanowią śmiertelne niebezpieczeństwo dla osób gaszących. W przypadku </a:t>
            </a:r>
            <a:r>
              <a:rPr lang="pl-PL" err="1"/>
              <a:t>mikroinwerterów</a:t>
            </a:r>
            <a:r>
              <a:rPr lang="pl-PL"/>
              <a:t> po stronie DC mamy napięcie zaledwie 40V, a odłączając zasilanie od budynku (AC) przerywamy produkcje 230V AC przez </a:t>
            </a:r>
            <a:r>
              <a:rPr lang="pl-PL" err="1"/>
              <a:t>mikroinwertery</a:t>
            </a:r>
            <a:r>
              <a:rPr lang="pl-PL"/>
              <a:t>.</a:t>
            </a:r>
          </a:p>
          <a:p>
            <a:pPr marL="0" indent="0" algn="l">
              <a:buNone/>
            </a:pPr>
            <a:endParaRPr lang="pl-PL"/>
          </a:p>
          <a:p>
            <a:pPr marL="0" indent="0" algn="l">
              <a:buNone/>
            </a:pPr>
            <a:r>
              <a:rPr lang="pl-PL"/>
              <a:t>Instalacje z </a:t>
            </a:r>
            <a:r>
              <a:rPr lang="pl-PL" err="1"/>
              <a:t>mikroinwerterami</a:t>
            </a:r>
            <a:r>
              <a:rPr lang="pl-PL"/>
              <a:t> mają podobne ceny do tradycyjnych z jednym falownikiem. </a:t>
            </a:r>
          </a:p>
          <a:p>
            <a:pPr marL="0" indent="0" algn="l">
              <a:buNone/>
            </a:pPr>
            <a:endParaRPr lang="pl-PL"/>
          </a:p>
          <a:p>
            <a:pPr marL="0" indent="0" algn="l">
              <a:buNone/>
            </a:pPr>
            <a:r>
              <a:rPr lang="pl-PL"/>
              <a:t>Czy są wady?</a:t>
            </a:r>
          </a:p>
        </p:txBody>
      </p:sp>
      <p:sp>
        <p:nvSpPr>
          <p:cNvPr id="6" name="Tytuł 1">
            <a:extLst>
              <a:ext uri="{FF2B5EF4-FFF2-40B4-BE49-F238E27FC236}">
                <a16:creationId xmlns:a16="http://schemas.microsoft.com/office/drawing/2014/main" id="{D370DB19-2E5A-9A92-BFE2-A350201E484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87A99D66-A02D-2BB9-EE0A-78AEE16708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00626F6-D16F-75DE-8A20-D6E5A5AE85F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679652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6E1BB-91AA-7E02-F5B8-199DF09BB99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EAD5679-890C-2641-643B-FE100C292603}"/>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6" name="Tytuł 1">
            <a:extLst>
              <a:ext uri="{FF2B5EF4-FFF2-40B4-BE49-F238E27FC236}">
                <a16:creationId xmlns:a16="http://schemas.microsoft.com/office/drawing/2014/main" id="{8F4F189B-3481-EE81-2D75-CA6E2484B47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9226447D-3C75-4602-3DD8-90370AF13E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57791AE-4D31-AAD5-7F00-A6484587B29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Symbol zastępczy zawartości 7">
            <a:extLst>
              <a:ext uri="{FF2B5EF4-FFF2-40B4-BE49-F238E27FC236}">
                <a16:creationId xmlns:a16="http://schemas.microsoft.com/office/drawing/2014/main" id="{FAED33EA-0125-38F6-6A09-ABE5153A726B}"/>
              </a:ext>
            </a:extLst>
          </p:cNvPr>
          <p:cNvPicPr>
            <a:picLocks noChangeAspect="1"/>
          </p:cNvPicPr>
          <p:nvPr/>
        </p:nvPicPr>
        <p:blipFill>
          <a:blip r:embed="rId3"/>
          <a:stretch>
            <a:fillRect/>
          </a:stretch>
        </p:blipFill>
        <p:spPr>
          <a:xfrm>
            <a:off x="257553" y="2381983"/>
            <a:ext cx="11676893" cy="3715887"/>
          </a:xfrm>
          <a:prstGeom prst="rect">
            <a:avLst/>
          </a:prstGeom>
        </p:spPr>
      </p:pic>
    </p:spTree>
    <p:extLst>
      <p:ext uri="{BB962C8B-B14F-4D97-AF65-F5344CB8AC3E}">
        <p14:creationId xmlns:p14="http://schemas.microsoft.com/office/powerpoint/2010/main" val="4137584294"/>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50605E-960C-82CF-E806-9BA35A287D6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74A4DA1-34A9-1EF9-D425-2CF3DA9DA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76003F-238A-B1BA-B2FF-6A81072DE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E2625F6-AB22-5819-DA37-7A01FD52B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9A07E7-7116-2408-2360-D87B9F437B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F211CDC-584E-093E-CCD9-4469EE7A8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B93B7BF-D149-3B9E-BF7C-0AF99C846C0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71B7FFD4-187B-F5DD-59B7-7A4A96E2287F}"/>
              </a:ext>
            </a:extLst>
          </p:cNvPr>
          <p:cNvSpPr>
            <a:spLocks noGrp="1"/>
          </p:cNvSpPr>
          <p:nvPr>
            <p:ph idx="1"/>
          </p:nvPr>
        </p:nvSpPr>
        <p:spPr>
          <a:xfrm>
            <a:off x="441598" y="1675014"/>
            <a:ext cx="11291052" cy="5051607"/>
          </a:xfrm>
        </p:spPr>
        <p:txBody>
          <a:bodyPr anchor="ctr">
            <a:noAutofit/>
          </a:bodyPr>
          <a:lstStyle/>
          <a:p>
            <a:r>
              <a:rPr lang="pl-PL"/>
              <a:t>Brak możliwości współpracy z bankami energii, </a:t>
            </a:r>
            <a:r>
              <a:rPr lang="pl-PL" err="1"/>
              <a:t>mikroinwertery</a:t>
            </a:r>
            <a:r>
              <a:rPr lang="pl-PL"/>
              <a:t> pracują tylko w trybie on-</a:t>
            </a:r>
            <a:r>
              <a:rPr lang="pl-PL" err="1"/>
              <a:t>grid</a:t>
            </a:r>
            <a:endParaRPr lang="pl-PL"/>
          </a:p>
          <a:p>
            <a:r>
              <a:rPr lang="pl-PL" err="1"/>
              <a:t>Mikroinwertery</a:t>
            </a:r>
            <a:r>
              <a:rPr lang="pl-PL"/>
              <a:t> pracują w trudnych warunkach (duża temperatura, wilgotność), co może wypływać na ich żywotność</a:t>
            </a:r>
          </a:p>
          <a:p>
            <a:r>
              <a:rPr lang="pl-PL"/>
              <a:t>Statystycznie większa ilość elementów to większa szansa na awarię (ale sama awaria nie jest dużym kłopotem)</a:t>
            </a:r>
          </a:p>
          <a:p>
            <a:r>
              <a:rPr lang="pl-PL"/>
              <a:t>Prace serwisowe mogą stanowić problem</a:t>
            </a:r>
          </a:p>
          <a:p>
            <a:r>
              <a:rPr lang="pl-PL"/>
              <a:t>Zwiększone ryzyko awarii czy pożaru, poprzez zwiększoną liczbę złącz DC</a:t>
            </a:r>
          </a:p>
        </p:txBody>
      </p:sp>
      <p:sp>
        <p:nvSpPr>
          <p:cNvPr id="6" name="Tytuł 1">
            <a:extLst>
              <a:ext uri="{FF2B5EF4-FFF2-40B4-BE49-F238E27FC236}">
                <a16:creationId xmlns:a16="http://schemas.microsoft.com/office/drawing/2014/main" id="{1DDB3C2D-DE03-EABE-B5AF-A26CBF96321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72AE99A7-F62F-C6E5-9FFA-46430995C9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F5B7841-E47C-4156-BACE-70E4C7B2B6D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213679550"/>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C16EE5-C6F0-417F-976D-7E803D61C21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9A1E876-0407-89D9-1BC8-77FEE1174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1199729-F4B2-5DE8-6C21-9156D1BEF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97E614C-085A-0DD4-86A7-97DDEC0BBC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9C0D11A-4944-7FE7-F786-20960C786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D8587A6-FE9B-2CEF-FFE2-BEE843381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9D73D44-17D3-91D5-5B5E-6F2CC149A65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1104DC15-E725-8EBF-8D84-BF2D7F7210DA}"/>
              </a:ext>
            </a:extLst>
          </p:cNvPr>
          <p:cNvSpPr>
            <a:spLocks noGrp="1"/>
          </p:cNvSpPr>
          <p:nvPr>
            <p:ph idx="1"/>
          </p:nvPr>
        </p:nvSpPr>
        <p:spPr>
          <a:xfrm>
            <a:off x="254000" y="1675014"/>
            <a:ext cx="5067300" cy="4001885"/>
          </a:xfrm>
        </p:spPr>
        <p:txBody>
          <a:bodyPr anchor="ctr">
            <a:noAutofit/>
          </a:bodyPr>
          <a:lstStyle/>
          <a:p>
            <a:pPr marL="0" indent="0">
              <a:buNone/>
            </a:pPr>
            <a:r>
              <a:rPr lang="pl-PL" b="0" i="0" u="none" strike="noStrike" err="1">
                <a:solidFill>
                  <a:srgbClr val="000000"/>
                </a:solidFill>
                <a:effectLst/>
              </a:rPr>
              <a:t>Hoymiles</a:t>
            </a:r>
            <a:r>
              <a:rPr lang="pl-PL" b="0" i="0" u="none" strike="noStrike">
                <a:solidFill>
                  <a:srgbClr val="000000"/>
                </a:solidFill>
                <a:effectLst/>
              </a:rPr>
              <a:t> HMS-1000-2T</a:t>
            </a:r>
          </a:p>
          <a:p>
            <a:pPr marL="0" indent="0">
              <a:buNone/>
            </a:pPr>
            <a:r>
              <a:rPr lang="pl-PL" b="1">
                <a:solidFill>
                  <a:srgbClr val="000000"/>
                </a:solidFill>
              </a:rPr>
              <a:t>Analiza parametrów</a:t>
            </a:r>
          </a:p>
          <a:p>
            <a:r>
              <a:rPr lang="pl-PL" i="0" u="none" strike="noStrike">
                <a:solidFill>
                  <a:srgbClr val="000000"/>
                </a:solidFill>
                <a:effectLst/>
              </a:rPr>
              <a:t>Liczba podłączanych paneli:</a:t>
            </a:r>
            <a:br>
              <a:rPr lang="pl-PL" i="0" u="none" strike="noStrike">
                <a:solidFill>
                  <a:srgbClr val="000000"/>
                </a:solidFill>
                <a:effectLst/>
              </a:rPr>
            </a:br>
            <a:r>
              <a:rPr lang="pl-PL" i="0" u="none" strike="noStrike">
                <a:solidFill>
                  <a:srgbClr val="000000"/>
                </a:solidFill>
                <a:effectLst/>
              </a:rPr>
              <a:t>do 2 sztuk</a:t>
            </a:r>
          </a:p>
          <a:p>
            <a:r>
              <a:rPr lang="pl-PL">
                <a:solidFill>
                  <a:srgbClr val="000000"/>
                </a:solidFill>
              </a:rPr>
              <a:t>Ilość MPPT: 2</a:t>
            </a:r>
            <a:endParaRPr lang="pl-PL" i="0" u="none" strike="noStrike">
              <a:solidFill>
                <a:srgbClr val="000000"/>
              </a:solidFill>
              <a:effectLst/>
            </a:endParaRPr>
          </a:p>
        </p:txBody>
      </p:sp>
      <p:sp>
        <p:nvSpPr>
          <p:cNvPr id="6" name="Tytuł 1">
            <a:extLst>
              <a:ext uri="{FF2B5EF4-FFF2-40B4-BE49-F238E27FC236}">
                <a16:creationId xmlns:a16="http://schemas.microsoft.com/office/drawing/2014/main" id="{24A78A55-0F1B-36FA-A755-CDCAA7E2248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24C60281-CB0A-E63D-E154-FB921981329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CCA5763-B4B8-1AD1-09F0-1F06FD2C1E9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F81985D2-AE70-2EDF-8FBB-5012D36835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356619" y="3225804"/>
            <a:ext cx="8986105" cy="3879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004601"/>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DBE48B-5C6C-0B8A-A3A4-B78053689D6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D9E0C7B-773A-EED4-2316-A1097897B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EB44D1C-A677-1093-DF1D-3A7E52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BBD93BA-C517-5315-D885-F6692773C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A488BB-4F21-DE4E-E41A-335B07361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7EC1D63-E95C-3A89-AA2B-E14896A5F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B4CEB2B-4ECB-FC37-2CB8-FFAB3A9B44E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F831A7EA-DAB2-5574-79CB-3DED343263DE}"/>
              </a:ext>
            </a:extLst>
          </p:cNvPr>
          <p:cNvSpPr>
            <a:spLocks noGrp="1"/>
          </p:cNvSpPr>
          <p:nvPr>
            <p:ph idx="1"/>
          </p:nvPr>
        </p:nvSpPr>
        <p:spPr>
          <a:xfrm>
            <a:off x="253999" y="1675014"/>
            <a:ext cx="9678849" cy="5043286"/>
          </a:xfrm>
        </p:spPr>
        <p:txBody>
          <a:bodyPr anchor="ctr">
            <a:noAutofit/>
          </a:bodyPr>
          <a:lstStyle/>
          <a:p>
            <a:r>
              <a:rPr lang="pl-PL" i="0" u="none" strike="noStrike">
                <a:solidFill>
                  <a:srgbClr val="000000"/>
                </a:solidFill>
                <a:effectLst/>
              </a:rPr>
              <a:t>Moc podłączanych paneli PV: 400 do 670+</a:t>
            </a:r>
          </a:p>
          <a:p>
            <a:r>
              <a:rPr lang="pl-PL">
                <a:solidFill>
                  <a:srgbClr val="000000"/>
                </a:solidFill>
              </a:rPr>
              <a:t>Maksymalne napięcie wejścia MPPT: 65V</a:t>
            </a:r>
            <a:br>
              <a:rPr lang="pl-PL">
                <a:solidFill>
                  <a:srgbClr val="000000"/>
                </a:solidFill>
              </a:rPr>
            </a:br>
            <a:r>
              <a:rPr lang="pl-PL">
                <a:solidFill>
                  <a:srgbClr val="000000"/>
                </a:solidFill>
              </a:rPr>
              <a:t>(czyli jeden panel na wejście)</a:t>
            </a:r>
          </a:p>
          <a:p>
            <a:r>
              <a:rPr lang="pl-PL" i="0" u="none" strike="noStrike">
                <a:solidFill>
                  <a:srgbClr val="000000"/>
                </a:solidFill>
                <a:effectLst/>
              </a:rPr>
              <a:t>Zakres napięcia MPPT: 16-60V</a:t>
            </a:r>
          </a:p>
          <a:p>
            <a:r>
              <a:rPr lang="pl-PL">
                <a:solidFill>
                  <a:srgbClr val="000000"/>
                </a:solidFill>
              </a:rPr>
              <a:t>Maksymalny prąd wejściowy na MPPT: 14A</a:t>
            </a:r>
          </a:p>
          <a:p>
            <a:pPr marL="0" indent="0">
              <a:buNone/>
            </a:pPr>
            <a:r>
              <a:rPr lang="pl-PL" i="0" u="none" strike="noStrike">
                <a:solidFill>
                  <a:srgbClr val="000000"/>
                </a:solidFill>
                <a:effectLst/>
              </a:rPr>
              <a:t>Zakładając 60V i 14A na wejściu można przyjąć że większość paneli PV na rynku może być podłączona do tego </a:t>
            </a:r>
            <a:r>
              <a:rPr lang="pl-PL" i="0" u="none" strike="noStrike" err="1">
                <a:solidFill>
                  <a:srgbClr val="000000"/>
                </a:solidFill>
                <a:effectLst/>
              </a:rPr>
              <a:t>mikroinwertera</a:t>
            </a:r>
            <a:endParaRPr lang="pl-PL" i="0" u="none" strike="noStrike">
              <a:solidFill>
                <a:srgbClr val="000000"/>
              </a:solidFill>
              <a:effectLst/>
            </a:endParaRPr>
          </a:p>
        </p:txBody>
      </p:sp>
      <p:sp>
        <p:nvSpPr>
          <p:cNvPr id="6" name="Tytuł 1">
            <a:extLst>
              <a:ext uri="{FF2B5EF4-FFF2-40B4-BE49-F238E27FC236}">
                <a16:creationId xmlns:a16="http://schemas.microsoft.com/office/drawing/2014/main" id="{97B67BAF-AAC0-D0DD-36A8-2E6F3F6AD4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A552BA70-1521-66B9-55CA-49A18EBD057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92EE547-F98E-6EF0-F56A-730479878CE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BB1B8F1D-288E-50F5-EB84-7D29ED45CD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rot="5400000">
            <a:off x="8844297" y="3731098"/>
            <a:ext cx="4367938" cy="1885867"/>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C3149B6F-157A-CFD2-52B8-5160BB751DC2}"/>
              </a:ext>
            </a:extLst>
          </p:cNvPr>
          <p:cNvSpPr txBox="1"/>
          <p:nvPr/>
        </p:nvSpPr>
        <p:spPr>
          <a:xfrm flipH="1">
            <a:off x="10153648" y="1847026"/>
            <a:ext cx="1771652" cy="646331"/>
          </a:xfrm>
          <a:prstGeom prst="rect">
            <a:avLst/>
          </a:prstGeom>
          <a:noFill/>
        </p:spPr>
        <p:txBody>
          <a:bodyPr wrap="square" rtlCol="0">
            <a:spAutoFit/>
          </a:bodyPr>
          <a:lstStyle/>
          <a:p>
            <a:pPr marL="0" indent="0">
              <a:buNone/>
            </a:pPr>
            <a:r>
              <a:rPr lang="pl-PL" b="0" i="0" u="none" strike="noStrike" err="1">
                <a:solidFill>
                  <a:srgbClr val="000000"/>
                </a:solidFill>
                <a:effectLst/>
              </a:rPr>
              <a:t>Hoymiles</a:t>
            </a:r>
            <a:r>
              <a:rPr lang="pl-PL" b="0" i="0" u="none" strike="noStrike">
                <a:solidFill>
                  <a:srgbClr val="000000"/>
                </a:solidFill>
                <a:effectLst/>
              </a:rPr>
              <a:t> HMS-1000-2T</a:t>
            </a:r>
          </a:p>
        </p:txBody>
      </p:sp>
    </p:spTree>
    <p:extLst>
      <p:ext uri="{BB962C8B-B14F-4D97-AF65-F5344CB8AC3E}">
        <p14:creationId xmlns:p14="http://schemas.microsoft.com/office/powerpoint/2010/main" val="3111391996"/>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7EDAC9-E70E-BE25-ACCE-4A45D5AA31A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27EC365-B4EC-7D1D-8119-3E1AE6C387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DD6F533-BA2A-85CE-E79E-D5AB151CF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5353371-AA80-42CD-88CA-58FF92766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C1EC6DC-670F-35D4-942B-1D5270152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EF7B462-CF14-1CB7-CF51-EE5DB1AFD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DB4384C-42D2-8193-0CA0-75C1EB0B18B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CED0443F-BFD2-3238-DE5D-8860FCCEF9CF}"/>
              </a:ext>
            </a:extLst>
          </p:cNvPr>
          <p:cNvSpPr>
            <a:spLocks noGrp="1"/>
          </p:cNvSpPr>
          <p:nvPr>
            <p:ph idx="1"/>
          </p:nvPr>
        </p:nvSpPr>
        <p:spPr>
          <a:xfrm>
            <a:off x="253999" y="1675014"/>
            <a:ext cx="9678849" cy="5043286"/>
          </a:xfrm>
        </p:spPr>
        <p:txBody>
          <a:bodyPr anchor="ctr">
            <a:noAutofit/>
          </a:bodyPr>
          <a:lstStyle/>
          <a:p>
            <a:r>
              <a:rPr lang="pl-PL" i="0" u="none" strike="noStrike">
                <a:solidFill>
                  <a:srgbClr val="000000"/>
                </a:solidFill>
                <a:effectLst/>
              </a:rPr>
              <a:t>Moc wyjściowa: 1000VA</a:t>
            </a:r>
          </a:p>
          <a:p>
            <a:r>
              <a:rPr lang="pl-PL">
                <a:solidFill>
                  <a:srgbClr val="000000"/>
                </a:solidFill>
              </a:rPr>
              <a:t>Współczynnik mocy: od -0.8 do 0.8</a:t>
            </a:r>
          </a:p>
          <a:p>
            <a:r>
              <a:rPr lang="pl-PL" i="0" u="none" strike="noStrike">
                <a:solidFill>
                  <a:srgbClr val="000000"/>
                </a:solidFill>
                <a:effectLst/>
              </a:rPr>
              <a:t>THD: &lt;3%</a:t>
            </a:r>
          </a:p>
          <a:p>
            <a:r>
              <a:rPr lang="pl-PL">
                <a:solidFill>
                  <a:srgbClr val="000000"/>
                </a:solidFill>
              </a:rPr>
              <a:t>Wydajność szczytowa: 96,5%</a:t>
            </a:r>
          </a:p>
          <a:p>
            <a:endParaRPr lang="pl-PL" i="0" u="none" strike="noStrike">
              <a:solidFill>
                <a:srgbClr val="000000"/>
              </a:solidFill>
              <a:effectLst/>
            </a:endParaRPr>
          </a:p>
          <a:p>
            <a:pPr marL="0" indent="0">
              <a:buNone/>
            </a:pPr>
            <a:r>
              <a:rPr lang="pl-PL">
                <a:solidFill>
                  <a:srgbClr val="000000"/>
                </a:solidFill>
              </a:rPr>
              <a:t>Na podstawie wybranych parametrów wyjściowych wnioskujemy, że </a:t>
            </a:r>
            <a:r>
              <a:rPr lang="pl-PL" err="1">
                <a:solidFill>
                  <a:srgbClr val="000000"/>
                </a:solidFill>
              </a:rPr>
              <a:t>mikroinwerter</a:t>
            </a:r>
            <a:r>
              <a:rPr lang="pl-PL">
                <a:solidFill>
                  <a:srgbClr val="000000"/>
                </a:solidFill>
              </a:rPr>
              <a:t> jest urządzeniem podobnej klasy do standardowych falowników. Różnice wynikające z trochę mniejszej sprawności rekompensowane są możliwością śledzenia każdego panelu z osobna. </a:t>
            </a:r>
          </a:p>
          <a:p>
            <a:pPr marL="0" indent="0">
              <a:buNone/>
            </a:pPr>
            <a:r>
              <a:rPr lang="pl-PL" sz="2000" i="0" u="none" strike="noStrike">
                <a:solidFill>
                  <a:srgbClr val="000000"/>
                </a:solidFill>
                <a:effectLst/>
              </a:rPr>
              <a:t>(warto wziąć pod uwagę że </a:t>
            </a:r>
            <a:r>
              <a:rPr lang="pl-PL" sz="2000">
                <a:solidFill>
                  <a:srgbClr val="000000"/>
                </a:solidFill>
              </a:rPr>
              <a:t>spora część falowników typowych na rynku ma podobną sprawność)</a:t>
            </a:r>
            <a:endParaRPr lang="pl-PL" sz="2000" i="0" u="none" strike="noStrike">
              <a:solidFill>
                <a:srgbClr val="000000"/>
              </a:solidFill>
              <a:effectLst/>
            </a:endParaRPr>
          </a:p>
        </p:txBody>
      </p:sp>
      <p:sp>
        <p:nvSpPr>
          <p:cNvPr id="6" name="Tytuł 1">
            <a:extLst>
              <a:ext uri="{FF2B5EF4-FFF2-40B4-BE49-F238E27FC236}">
                <a16:creationId xmlns:a16="http://schemas.microsoft.com/office/drawing/2014/main" id="{B6659325-9801-0401-C4AD-556BEA91FC6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err="1">
                <a:solidFill>
                  <a:srgbClr val="FFFFFF"/>
                </a:solidFill>
              </a:rPr>
              <a:t>Mikrofalowniki</a:t>
            </a:r>
            <a:r>
              <a:rPr lang="pl-PL" sz="3600">
                <a:solidFill>
                  <a:srgbClr val="FFFFFF"/>
                </a:solidFill>
              </a:rPr>
              <a:t>, </a:t>
            </a:r>
            <a:r>
              <a:rPr lang="pl-PL" sz="3600" err="1">
                <a:solidFill>
                  <a:srgbClr val="FFFFFF"/>
                </a:solidFill>
              </a:rPr>
              <a:t>mikroinwertery</a:t>
            </a:r>
            <a:endParaRPr lang="pl-PL" sz="3600">
              <a:solidFill>
                <a:srgbClr val="FFFFFF"/>
              </a:solidFill>
            </a:endParaRPr>
          </a:p>
        </p:txBody>
      </p:sp>
      <p:sp>
        <p:nvSpPr>
          <p:cNvPr id="7" name="Rectangle 2">
            <a:extLst>
              <a:ext uri="{FF2B5EF4-FFF2-40B4-BE49-F238E27FC236}">
                <a16:creationId xmlns:a16="http://schemas.microsoft.com/office/drawing/2014/main" id="{3BE51B6F-9CC3-240C-A347-2D5ED19D462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BA749D0-7139-093E-5F7C-D2FE95ABE9D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1026" name="Picture 2">
            <a:extLst>
              <a:ext uri="{FF2B5EF4-FFF2-40B4-BE49-F238E27FC236}">
                <a16:creationId xmlns:a16="http://schemas.microsoft.com/office/drawing/2014/main" id="{DA6DF20E-6619-69CB-68EA-363D37C240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rot="5400000">
            <a:off x="8844297" y="3731098"/>
            <a:ext cx="4367938" cy="1885867"/>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BC149270-FF93-B19C-994E-48B0387DF470}"/>
              </a:ext>
            </a:extLst>
          </p:cNvPr>
          <p:cNvSpPr txBox="1"/>
          <p:nvPr/>
        </p:nvSpPr>
        <p:spPr>
          <a:xfrm flipH="1">
            <a:off x="10153648" y="1847026"/>
            <a:ext cx="1771652" cy="646331"/>
          </a:xfrm>
          <a:prstGeom prst="rect">
            <a:avLst/>
          </a:prstGeom>
          <a:noFill/>
        </p:spPr>
        <p:txBody>
          <a:bodyPr wrap="square" rtlCol="0">
            <a:spAutoFit/>
          </a:bodyPr>
          <a:lstStyle/>
          <a:p>
            <a:pPr marL="0" indent="0">
              <a:buNone/>
            </a:pPr>
            <a:r>
              <a:rPr lang="pl-PL" b="0" i="0" u="none" strike="noStrike" err="1">
                <a:solidFill>
                  <a:srgbClr val="000000"/>
                </a:solidFill>
                <a:effectLst/>
              </a:rPr>
              <a:t>Hoymiles</a:t>
            </a:r>
            <a:r>
              <a:rPr lang="pl-PL" b="0" i="0" u="none" strike="noStrike">
                <a:solidFill>
                  <a:srgbClr val="000000"/>
                </a:solidFill>
                <a:effectLst/>
              </a:rPr>
              <a:t> HMS-1000-2T</a:t>
            </a:r>
          </a:p>
        </p:txBody>
      </p:sp>
    </p:spTree>
    <p:extLst>
      <p:ext uri="{BB962C8B-B14F-4D97-AF65-F5344CB8AC3E}">
        <p14:creationId xmlns:p14="http://schemas.microsoft.com/office/powerpoint/2010/main" val="3628904161"/>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5B520B-DB40-8895-3788-CF5673CD4CD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F410463-295E-745B-E91D-11A87F44A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C0ECBCF-2E44-D0EB-EECC-99FF3D8AE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18DC996-4DFA-8FBF-AC82-075EBD2D8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06B4819-7692-883B-73A4-7B0C5A522B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94EF39E-FD26-C8B8-F3E6-870BF4D3E0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5E636F6-2228-8AF5-BD20-BAF2EDD4D41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DA83069-FEEC-ECB4-502B-E92B9198F9AB}"/>
              </a:ext>
            </a:extLst>
          </p:cNvPr>
          <p:cNvSpPr>
            <a:spLocks noGrp="1"/>
          </p:cNvSpPr>
          <p:nvPr>
            <p:ph idx="1"/>
          </p:nvPr>
        </p:nvSpPr>
        <p:spPr>
          <a:xfrm>
            <a:off x="441598" y="1675014"/>
            <a:ext cx="11291052" cy="5051607"/>
          </a:xfrm>
        </p:spPr>
        <p:txBody>
          <a:bodyPr anchor="ctr">
            <a:noAutofit/>
          </a:bodyPr>
          <a:lstStyle/>
          <a:p>
            <a:pPr marL="0" indent="0">
              <a:buNone/>
            </a:pPr>
            <a:r>
              <a:rPr lang="pl-PL"/>
              <a:t>Projektując instalacje małej mocy (parę do kilkudziesięciu kW) nie mamy większego problemu z doborem odpowiedniego inwertera czy </a:t>
            </a:r>
            <a:r>
              <a:rPr lang="pl-PL" err="1"/>
              <a:t>mikroinwerterów</a:t>
            </a:r>
            <a:r>
              <a:rPr lang="pl-PL"/>
              <a:t>.</a:t>
            </a:r>
          </a:p>
          <a:p>
            <a:pPr marL="0" indent="0">
              <a:buNone/>
            </a:pPr>
            <a:r>
              <a:rPr lang="pl-PL"/>
              <a:t>Wyzwanie powstaje gdy musimy zaprojektować instalacje większej mocy. Nawet jeśli uda nam się zakupić pojedynczy inwerter/falownik o takiej mocy jak potrzebujemy, może okazać się to nie najlepszym pomysłem.</a:t>
            </a:r>
          </a:p>
          <a:p>
            <a:pPr marL="0" indent="0">
              <a:buNone/>
            </a:pPr>
            <a:r>
              <a:rPr lang="pl-PL"/>
              <a:t>Zastosowanie jednego inwertera o dużej mocy wiąże się z ryzykiem dużych strat podczas jego awarii. Warto rozważyć korzystanie z kilku mniejszych inwerterów.</a:t>
            </a:r>
          </a:p>
        </p:txBody>
      </p:sp>
      <p:sp>
        <p:nvSpPr>
          <p:cNvPr id="6" name="Tytuł 1">
            <a:extLst>
              <a:ext uri="{FF2B5EF4-FFF2-40B4-BE49-F238E27FC236}">
                <a16:creationId xmlns:a16="http://schemas.microsoft.com/office/drawing/2014/main" id="{85C3BF01-E31B-C313-5AB3-F63FEF57533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Większa moc</a:t>
            </a:r>
          </a:p>
        </p:txBody>
      </p:sp>
      <p:sp>
        <p:nvSpPr>
          <p:cNvPr id="7" name="Rectangle 2">
            <a:extLst>
              <a:ext uri="{FF2B5EF4-FFF2-40B4-BE49-F238E27FC236}">
                <a16:creationId xmlns:a16="http://schemas.microsoft.com/office/drawing/2014/main" id="{8B39304B-1B42-9168-6E5C-4977AAE6C86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646BAF5-74EB-1550-84EA-5898E5D45A4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778668490"/>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16A211-7C25-615C-37D0-797E5AE89B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7AECF29-5FF1-1387-0FB7-20DD85759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A5D7EE2-DDC6-3C47-1BBC-FB5FE53B9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9DDDADA-B1E5-B85D-9111-72E451DE3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B69F78-E315-076F-C512-4AA027883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44C066-1F29-62BB-A613-00B2A41C5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429DEB2-49B8-4287-9050-D4868A95B16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3E5AFCF2-E14F-BF33-8131-47A722F0BF53}"/>
              </a:ext>
            </a:extLst>
          </p:cNvPr>
          <p:cNvSpPr>
            <a:spLocks noGrp="1"/>
          </p:cNvSpPr>
          <p:nvPr>
            <p:ph idx="1"/>
          </p:nvPr>
        </p:nvSpPr>
        <p:spPr>
          <a:xfrm>
            <a:off x="441598" y="1675014"/>
            <a:ext cx="11291052" cy="5051607"/>
          </a:xfrm>
        </p:spPr>
        <p:txBody>
          <a:bodyPr anchor="ctr">
            <a:noAutofit/>
          </a:bodyPr>
          <a:lstStyle/>
          <a:p>
            <a:pPr marL="0" indent="0">
              <a:buNone/>
            </a:pPr>
            <a:r>
              <a:rPr lang="pl-PL"/>
              <a:t>MPPT podobnie jak przy regulatorach ładowania oznacza układ dobierający punkt pracy paneli PV przy którym uzyskiwana moc jest największa. Podobny układ występował w regulatorach ładowania.</a:t>
            </a:r>
          </a:p>
          <a:p>
            <a:pPr marL="0" indent="0">
              <a:buNone/>
            </a:pPr>
            <a:r>
              <a:rPr lang="pl-PL"/>
              <a:t>W przypadku falowników i inwerterów większych mocy mamy sytuację w której do falownika możemy podpiąć więcej niż jeden łańcuch paneli PV. W takiej sytuacji warto upewnić się jak skonstruowano wejścia falownika. A dokładniej czy dwa fizyczne wejścia na dwa osobne łańcuchy oznaczają dwa osobne układy MPPT. Jest to szczególnie istotne jeśli łańcuchy nie będą identyczne. Pomaga nam to także w przypadku zaciemnienia częściowego. Oba łańcuchy mogą wtedy pracować z innymi mocami, maksymalnymi dla danego łańcucha.</a:t>
            </a:r>
          </a:p>
        </p:txBody>
      </p:sp>
      <p:sp>
        <p:nvSpPr>
          <p:cNvPr id="6" name="Tytuł 1">
            <a:extLst>
              <a:ext uri="{FF2B5EF4-FFF2-40B4-BE49-F238E27FC236}">
                <a16:creationId xmlns:a16="http://schemas.microsoft.com/office/drawing/2014/main" id="{F7405383-422F-606D-4DCE-5CCEE447601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Falowniki – inwertery</a:t>
            </a:r>
          </a:p>
          <a:p>
            <a:r>
              <a:rPr lang="pl-PL" sz="3600">
                <a:solidFill>
                  <a:srgbClr val="FFFFFF"/>
                </a:solidFill>
              </a:rPr>
              <a:t>MPPT</a:t>
            </a:r>
          </a:p>
        </p:txBody>
      </p:sp>
      <p:sp>
        <p:nvSpPr>
          <p:cNvPr id="7" name="Rectangle 2">
            <a:extLst>
              <a:ext uri="{FF2B5EF4-FFF2-40B4-BE49-F238E27FC236}">
                <a16:creationId xmlns:a16="http://schemas.microsoft.com/office/drawing/2014/main" id="{BCB2CBC9-862B-85C9-C50B-0626453FE0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FCF811F-0ADF-AEA5-5222-F8B8CFDC45D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47251688"/>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E9FFD9-72C5-8601-C6BE-B11DB1F4A99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F7CF51D-E569-833A-D633-1F6C0C69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56A1824-E512-414F-EE9E-C636B70FAD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01187D7-D3E7-7A4A-1B2D-2837B0F95B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7CFF72D-F309-7741-DA07-C2DDE2CA1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9F23C8-2B8A-46BA-FD92-2F16FAE3B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A789C53-B6D3-D338-E266-34161708793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292B1C98-EA00-6A99-95FE-E68DC6B0D248}"/>
              </a:ext>
            </a:extLst>
          </p:cNvPr>
          <p:cNvSpPr>
            <a:spLocks noGrp="1"/>
          </p:cNvSpPr>
          <p:nvPr>
            <p:ph idx="1"/>
          </p:nvPr>
        </p:nvSpPr>
        <p:spPr>
          <a:xfrm>
            <a:off x="441598" y="1675014"/>
            <a:ext cx="11291052" cy="5051607"/>
          </a:xfrm>
        </p:spPr>
        <p:txBody>
          <a:bodyPr anchor="ctr">
            <a:noAutofit/>
          </a:bodyPr>
          <a:lstStyle/>
          <a:p>
            <a:pPr marL="0" indent="0">
              <a:buNone/>
            </a:pPr>
            <a:r>
              <a:rPr lang="pl-PL"/>
              <a:t>W przypadku łańcuchów paneli PV może dość do sytuacji, w której praca MPPT dla całego łańcucha w cale nie optymalizuje popranie każdego z paneli. Do sytuacji tego typu może dochodzić z różnych powodów. Najczęstsze to nierównomierne naświetlenie i zabrudzenia.</a:t>
            </a:r>
          </a:p>
          <a:p>
            <a:pPr marL="0" indent="0">
              <a:buNone/>
            </a:pPr>
            <a:r>
              <a:rPr lang="pl-PL"/>
              <a:t>O problemie tym wspominano przy okazji </a:t>
            </a:r>
            <a:r>
              <a:rPr lang="pl-PL" err="1"/>
              <a:t>mikrofalowników</a:t>
            </a:r>
            <a:r>
              <a:rPr lang="pl-PL"/>
              <a:t>. Jak zatem poradzić sobie stosują standardowe falowniki, a w szczególności w sytuacji kiedy nie można zastosować </a:t>
            </a:r>
            <a:r>
              <a:rPr lang="pl-PL" err="1"/>
              <a:t>mikrofalowników</a:t>
            </a:r>
            <a:r>
              <a:rPr lang="pl-PL"/>
              <a:t>?</a:t>
            </a:r>
          </a:p>
        </p:txBody>
      </p:sp>
      <p:sp>
        <p:nvSpPr>
          <p:cNvPr id="6" name="Tytuł 1">
            <a:extLst>
              <a:ext uri="{FF2B5EF4-FFF2-40B4-BE49-F238E27FC236}">
                <a16:creationId xmlns:a16="http://schemas.microsoft.com/office/drawing/2014/main" id="{C332EB1F-C48D-454A-E78D-7FC55F6E9C6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Optymalizatory</a:t>
            </a:r>
          </a:p>
        </p:txBody>
      </p:sp>
      <p:sp>
        <p:nvSpPr>
          <p:cNvPr id="7" name="Rectangle 2">
            <a:extLst>
              <a:ext uri="{FF2B5EF4-FFF2-40B4-BE49-F238E27FC236}">
                <a16:creationId xmlns:a16="http://schemas.microsoft.com/office/drawing/2014/main" id="{7B0E6FC9-93EC-496A-CE01-5CE12FF4151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62600F8-9FDC-45CA-781D-EA0F2272FD1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424770155"/>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BA2717-48C6-2FCA-E48B-A82A2D0CF9A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1269C41-F6C2-A28B-EC39-397BD9AC0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4356625-E347-0EC2-CC71-03C3F7F64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46DB7D4-2BB6-C917-8C51-F6F09DCBC0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894DBB5-4FF6-69EA-ACC2-50267718E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D577D9-C1D0-D08D-685C-ED4CC0D3A1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E7CE55A-95EE-8EE8-3196-C111C734E79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871FE78-E391-AA3E-7862-B1CBDA448E9B}"/>
              </a:ext>
            </a:extLst>
          </p:cNvPr>
          <p:cNvSpPr>
            <a:spLocks noGrp="1"/>
          </p:cNvSpPr>
          <p:nvPr>
            <p:ph idx="1"/>
          </p:nvPr>
        </p:nvSpPr>
        <p:spPr>
          <a:xfrm>
            <a:off x="441598" y="1675014"/>
            <a:ext cx="11291052" cy="5051607"/>
          </a:xfrm>
        </p:spPr>
        <p:txBody>
          <a:bodyPr anchor="ctr">
            <a:noAutofit/>
          </a:bodyPr>
          <a:lstStyle/>
          <a:p>
            <a:pPr marL="0" indent="0">
              <a:buNone/>
            </a:pPr>
            <a:r>
              <a:rPr lang="pl-PL"/>
              <a:t>Każdą instalacje PV powinno się aktywnie monitorować. Pozwala to zarówno na optymalizację wydajności energetycznej, ale również pozwala zadbać o bezpieczeństwo.</a:t>
            </a:r>
          </a:p>
          <a:p>
            <a:pPr marL="0" indent="0">
              <a:buNone/>
            </a:pPr>
            <a:r>
              <a:rPr lang="pl-PL"/>
              <a:t>W instalacji z pojedynczym falownikiem wystarczy zadbać o jego połączenie np. z siecią komunikacyjną i wybrać odpowiednie narzędzie komunikujące. W zależności od sytuacji może to być choćby aplikacja na smartfon</a:t>
            </a:r>
          </a:p>
          <a:p>
            <a:pPr marL="0" indent="0">
              <a:buNone/>
            </a:pPr>
            <a:r>
              <a:rPr lang="pl-PL"/>
              <a:t>W większych instalacjach z większą liczbą falowników potrzebne nam są już bardziej zaawansowane rozwiązania do monitoringu.</a:t>
            </a:r>
          </a:p>
        </p:txBody>
      </p:sp>
      <p:sp>
        <p:nvSpPr>
          <p:cNvPr id="6" name="Tytuł 1">
            <a:extLst>
              <a:ext uri="{FF2B5EF4-FFF2-40B4-BE49-F238E27FC236}">
                <a16:creationId xmlns:a16="http://schemas.microsoft.com/office/drawing/2014/main" id="{ECBBDC08-2395-CC18-906D-4D515F2D4D8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Moduły komunikacyjne</a:t>
            </a:r>
          </a:p>
        </p:txBody>
      </p:sp>
      <p:sp>
        <p:nvSpPr>
          <p:cNvPr id="7" name="Rectangle 2">
            <a:extLst>
              <a:ext uri="{FF2B5EF4-FFF2-40B4-BE49-F238E27FC236}">
                <a16:creationId xmlns:a16="http://schemas.microsoft.com/office/drawing/2014/main" id="{169E70D3-8DAB-362D-0BD6-4971149ECE4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562FA02-4842-DD9A-D274-A8D55708A77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452349452"/>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85CB97-BB10-9EA5-3231-C5B87F2AB9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F27CB72-F8DC-3632-471C-601CE44AB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AF18D4C-8535-9DB2-41AA-F104DA4C7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2C40C4F-5B48-6510-AAEB-59885FCE5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050245-F46F-55FB-BE54-E393B10E7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4357C58-2FFD-A582-0501-ADD4BB1FC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58AD832-2B39-D959-C052-61F871D1AB8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7280706-7586-E6BB-39E0-30B11DCA358F}"/>
              </a:ext>
            </a:extLst>
          </p:cNvPr>
          <p:cNvSpPr>
            <a:spLocks noGrp="1"/>
          </p:cNvSpPr>
          <p:nvPr>
            <p:ph idx="1"/>
          </p:nvPr>
        </p:nvSpPr>
        <p:spPr>
          <a:xfrm>
            <a:off x="441598" y="1675014"/>
            <a:ext cx="11291052" cy="5051607"/>
          </a:xfrm>
        </p:spPr>
        <p:txBody>
          <a:bodyPr anchor="ctr">
            <a:noAutofit/>
          </a:bodyPr>
          <a:lstStyle/>
          <a:p>
            <a:pPr marL="0" indent="0">
              <a:buNone/>
            </a:pPr>
            <a:r>
              <a:rPr lang="pl-PL"/>
              <a:t>W przypadku instalacji z </a:t>
            </a:r>
            <a:r>
              <a:rPr lang="pl-PL" err="1"/>
              <a:t>mikroinwerterami</a:t>
            </a:r>
            <a:r>
              <a:rPr lang="pl-PL"/>
              <a:t> lub optymalizatorami konieczne jest użycie odpowiednich modułów komunikacyjnych, centralnych lub bramek (terminologia może się różnić). Dzieje się tak, ponieważ zarówno </a:t>
            </a:r>
            <a:r>
              <a:rPr lang="pl-PL" err="1"/>
              <a:t>mikroinwertery</a:t>
            </a:r>
            <a:r>
              <a:rPr lang="pl-PL"/>
              <a:t>, jak i optymalizatory zazwyczaj opierają swoją komunikację na własnych technologiach, co wymaga urządzenia, które umożliwi ich połączenie. Najczęściej komunikacja między </a:t>
            </a:r>
            <a:r>
              <a:rPr lang="pl-PL" err="1"/>
              <a:t>mikrofalownikiem</a:t>
            </a:r>
            <a:r>
              <a:rPr lang="pl-PL"/>
              <a:t> a modułem komunikacyjnym odbywa się bezprzewodowo. Następnie moduły komunikacyjne łączymy z siecią za pomocą kabla lub bezprzewodowo, korzystając z sieci kablowej lub Wi-Fi.</a:t>
            </a:r>
          </a:p>
        </p:txBody>
      </p:sp>
      <p:sp>
        <p:nvSpPr>
          <p:cNvPr id="6" name="Tytuł 1">
            <a:extLst>
              <a:ext uri="{FF2B5EF4-FFF2-40B4-BE49-F238E27FC236}">
                <a16:creationId xmlns:a16="http://schemas.microsoft.com/office/drawing/2014/main" id="{6BFB83D3-BFA8-B3ED-BD6C-E381E1079C9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Moduły komunikacyjne</a:t>
            </a:r>
          </a:p>
        </p:txBody>
      </p:sp>
      <p:sp>
        <p:nvSpPr>
          <p:cNvPr id="7" name="Rectangle 2">
            <a:extLst>
              <a:ext uri="{FF2B5EF4-FFF2-40B4-BE49-F238E27FC236}">
                <a16:creationId xmlns:a16="http://schemas.microsoft.com/office/drawing/2014/main" id="{9E163878-F058-7407-7B33-E4C3D8FCEB9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EAFB1C4-4970-A95E-B230-755AC71DE6A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29536032"/>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6C859E-6CB9-88A8-4EF5-BC50013DACD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312E43D-5A7B-33CD-28F2-A5F9AF9EB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DD4C56D-1AB3-A006-6D2D-A77A04BCF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12623EB-1F3D-9AA3-74EE-7A6FACF5F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C5EA83-AFA5-7DA6-8D5C-CC69A84FEA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0688E6-2CD3-A827-BB7E-9103D05C6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A4FA00B-1955-6510-1832-8C0110E2BEC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26DB7A42-E9A0-53D3-264A-DEE3DE924DC9}"/>
              </a:ext>
            </a:extLst>
          </p:cNvPr>
          <p:cNvSpPr>
            <a:spLocks noGrp="1"/>
          </p:cNvSpPr>
          <p:nvPr>
            <p:ph idx="1"/>
          </p:nvPr>
        </p:nvSpPr>
        <p:spPr>
          <a:xfrm>
            <a:off x="441598" y="1675014"/>
            <a:ext cx="11291052" cy="5051607"/>
          </a:xfrm>
        </p:spPr>
        <p:txBody>
          <a:bodyPr anchor="ctr">
            <a:noAutofit/>
          </a:bodyPr>
          <a:lstStyle/>
          <a:p>
            <a:pPr marL="0" indent="0">
              <a:buNone/>
            </a:pPr>
            <a:r>
              <a:rPr lang="pl-PL"/>
              <a:t>Złącza instalacji fotowoltaicznych szczególnie te narażone na działanie warunków atmosferycznych. Występuje też bardzo duże zagrożenie związane z możliwością występowania bardzo dużych napiec DC.</a:t>
            </a:r>
          </a:p>
          <a:p>
            <a:pPr marL="0" indent="0">
              <a:buNone/>
            </a:pPr>
            <a:r>
              <a:rPr lang="pl-PL"/>
              <a:t>W związku z tym złącza muszą spełniać wymagania normy PN-EN IEC 60664-1:2021-02</a:t>
            </a:r>
          </a:p>
          <a:p>
            <a:pPr marL="0" indent="0">
              <a:buNone/>
            </a:pPr>
            <a:endParaRPr lang="pl-PL"/>
          </a:p>
          <a:p>
            <a:pPr marL="0" indent="0">
              <a:buNone/>
            </a:pPr>
            <a:r>
              <a:rPr lang="pl-PL"/>
              <a:t>Najczęściej używane w instalacjach szczególnie niekomercyjnych są złącza typu MC-4 (w tym MC-4evo2 i MC-4evo2a)</a:t>
            </a:r>
          </a:p>
        </p:txBody>
      </p:sp>
      <p:sp>
        <p:nvSpPr>
          <p:cNvPr id="6" name="Tytuł 1">
            <a:extLst>
              <a:ext uri="{FF2B5EF4-FFF2-40B4-BE49-F238E27FC236}">
                <a16:creationId xmlns:a16="http://schemas.microsoft.com/office/drawing/2014/main" id="{0D44670B-43DE-A00F-8558-1776F2C01B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D3FE0CD3-2163-4E64-60AA-2EFD191E44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CF99426-8EBB-E23C-7DD9-56AE809ED0D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043323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E4D75-BBED-DC44-E2CE-C29FEFA2428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286CE63-8F14-E1EA-6970-01A5435D3A13}"/>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9599B481-4C2D-3202-F8EB-C69146F26B36}"/>
              </a:ext>
            </a:extLst>
          </p:cNvPr>
          <p:cNvSpPr>
            <a:spLocks noGrp="1"/>
          </p:cNvSpPr>
          <p:nvPr>
            <p:ph idx="4294967295"/>
          </p:nvPr>
        </p:nvSpPr>
        <p:spPr>
          <a:xfrm>
            <a:off x="0" y="1771650"/>
            <a:ext cx="5105400" cy="4937125"/>
          </a:xfrm>
          <a:prstGeom prst="rect">
            <a:avLst/>
          </a:prstGeom>
        </p:spPr>
        <p:txBody>
          <a:bodyPr anchor="ctr">
            <a:noAutofit/>
          </a:bodyPr>
          <a:lstStyle/>
          <a:p>
            <a:pPr marL="0" indent="0">
              <a:buNone/>
            </a:pPr>
            <a:r>
              <a:rPr lang="pl-PL"/>
              <a:t>Podział na strefy skutków oddziaływania prądu stałego na ciało ludzkie, na drodze lewa ręka.</a:t>
            </a:r>
          </a:p>
        </p:txBody>
      </p:sp>
      <p:sp>
        <p:nvSpPr>
          <p:cNvPr id="6" name="Tytuł 1">
            <a:extLst>
              <a:ext uri="{FF2B5EF4-FFF2-40B4-BE49-F238E27FC236}">
                <a16:creationId xmlns:a16="http://schemas.microsoft.com/office/drawing/2014/main" id="{BA0B9924-4F71-46DD-B1E2-9FC37087559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59089338-96C9-71AB-E400-C867E7E4E6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8A4694A-0264-CA5B-C140-C40670B9DEA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EEC5B153-84F9-7362-8FDF-5B09E0848BD2}"/>
              </a:ext>
            </a:extLst>
          </p:cNvPr>
          <p:cNvPicPr/>
          <p:nvPr/>
        </p:nvPicPr>
        <p:blipFill>
          <a:blip r:embed="rId3"/>
          <a:stretch>
            <a:fillRect/>
          </a:stretch>
        </p:blipFill>
        <p:spPr>
          <a:xfrm>
            <a:off x="5258245" y="2089384"/>
            <a:ext cx="6933755" cy="4263281"/>
          </a:xfrm>
          <a:prstGeom prst="rect">
            <a:avLst/>
          </a:prstGeom>
        </p:spPr>
      </p:pic>
    </p:spTree>
    <p:extLst>
      <p:ext uri="{BB962C8B-B14F-4D97-AF65-F5344CB8AC3E}">
        <p14:creationId xmlns:p14="http://schemas.microsoft.com/office/powerpoint/2010/main" val="2881986249"/>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C31610-B409-9A63-E686-496044FC411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D7EEC3E-4A98-EC42-BE66-7DD117B29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48ACE9C-E5EF-A766-4973-8E47D07CB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F832C90-BDBD-39EE-5B63-DA73EA5E63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2814C46-D4A5-4E55-4804-7B5C979B3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957194A-5CB9-F7DB-5E50-6439078FA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CEE89C7-0592-1991-9FC9-E8393D90527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42F8A222-F8AA-FDE6-4157-6FBBFFB793E7}"/>
              </a:ext>
            </a:extLst>
          </p:cNvPr>
          <p:cNvSpPr>
            <a:spLocks noGrp="1"/>
          </p:cNvSpPr>
          <p:nvPr>
            <p:ph idx="1"/>
          </p:nvPr>
        </p:nvSpPr>
        <p:spPr>
          <a:xfrm>
            <a:off x="441598" y="1675014"/>
            <a:ext cx="11291052" cy="5051607"/>
          </a:xfrm>
        </p:spPr>
        <p:txBody>
          <a:bodyPr anchor="ctr">
            <a:noAutofit/>
          </a:bodyPr>
          <a:lstStyle/>
          <a:p>
            <a:pPr marL="0" indent="0">
              <a:buNone/>
            </a:pPr>
            <a:r>
              <a:rPr lang="pl-PL"/>
              <a:t>Złącza instalacji fotowoltaicznych szczególnie te narażone na działanie warunków atmosferycznych. Występuje też bardzo duże zagrożenie związane z możliwością występowania bardzo dużych napiec DC.</a:t>
            </a:r>
          </a:p>
          <a:p>
            <a:pPr marL="0" indent="0">
              <a:buNone/>
            </a:pPr>
            <a:r>
              <a:rPr lang="pl-PL"/>
              <a:t>W związku z tym złącza muszą spełniać wymagania normy PN-EN IEC 60664-1:2021-02</a:t>
            </a:r>
          </a:p>
          <a:p>
            <a:pPr marL="0" indent="0">
              <a:buNone/>
            </a:pPr>
            <a:endParaRPr lang="pl-PL"/>
          </a:p>
          <a:p>
            <a:pPr marL="0" indent="0">
              <a:buNone/>
            </a:pPr>
            <a:r>
              <a:rPr lang="pl-PL"/>
              <a:t>Najczęściej używane w instalacjach szczególnie niekomercyjnych są złącza typu MC-4 (w tym MC-4evo2, MC-4evo2a, MC-4evo 2000)</a:t>
            </a:r>
          </a:p>
        </p:txBody>
      </p:sp>
      <p:sp>
        <p:nvSpPr>
          <p:cNvPr id="6" name="Tytuł 1">
            <a:extLst>
              <a:ext uri="{FF2B5EF4-FFF2-40B4-BE49-F238E27FC236}">
                <a16:creationId xmlns:a16="http://schemas.microsoft.com/office/drawing/2014/main" id="{DF148B1F-BCD8-FC36-4A83-0962DC1D4E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E8EBD718-5FDD-B90F-EBB1-AF3E959A915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650E2C3-0563-B055-1D74-EE5787514E1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909181097"/>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F34A18-0653-FE71-8299-CA22E2CFCEC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C360E1F-1B7D-E8A9-3848-72DA38CF2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A0B9B3B-4ADA-7B4A-C71C-6BC052AE7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84D1FC9-4981-C693-B4C6-41F0C3ADF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24B3D9-747D-B12B-6B7F-B56123A95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0C1CF06-31A7-7382-5F27-F5DCA9163F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ADB168D-D291-BE5B-43E3-3D99729BCC1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1801731B-9EA3-AECD-E1C5-81095E3BE9DB}"/>
              </a:ext>
            </a:extLst>
          </p:cNvPr>
          <p:cNvSpPr>
            <a:spLocks noGrp="1"/>
          </p:cNvSpPr>
          <p:nvPr>
            <p:ph idx="1"/>
          </p:nvPr>
        </p:nvSpPr>
        <p:spPr>
          <a:xfrm>
            <a:off x="441598" y="1675014"/>
            <a:ext cx="11291052" cy="5051607"/>
          </a:xfrm>
        </p:spPr>
        <p:txBody>
          <a:bodyPr anchor="ctr">
            <a:noAutofit/>
          </a:bodyPr>
          <a:lstStyle/>
          <a:p>
            <a:pPr marL="0" indent="0">
              <a:buNone/>
            </a:pPr>
            <a:r>
              <a:rPr lang="pl-PL"/>
              <a:t>Poza popularnymi złączami MC-4 i ich nowszymi generacjami spotyka się w zależności od zastosowania tez inne złącza np.:</a:t>
            </a:r>
          </a:p>
          <a:p>
            <a:r>
              <a:rPr lang="pl-PL" err="1"/>
              <a:t>Amphenol</a:t>
            </a:r>
            <a:r>
              <a:rPr lang="pl-PL"/>
              <a:t> H4</a:t>
            </a:r>
          </a:p>
          <a:p>
            <a:r>
              <a:rPr lang="pl-PL" err="1"/>
              <a:t>Tyco</a:t>
            </a:r>
            <a:r>
              <a:rPr lang="pl-PL"/>
              <a:t>/Sumitomo</a:t>
            </a:r>
          </a:p>
          <a:p>
            <a:r>
              <a:rPr lang="pl-PL"/>
              <a:t>PVST</a:t>
            </a:r>
          </a:p>
          <a:p>
            <a:pPr marL="0" indent="0">
              <a:buNone/>
            </a:pPr>
            <a:endParaRPr lang="pl-PL"/>
          </a:p>
        </p:txBody>
      </p:sp>
      <p:sp>
        <p:nvSpPr>
          <p:cNvPr id="6" name="Tytuł 1">
            <a:extLst>
              <a:ext uri="{FF2B5EF4-FFF2-40B4-BE49-F238E27FC236}">
                <a16:creationId xmlns:a16="http://schemas.microsoft.com/office/drawing/2014/main" id="{094733F1-EA38-18B9-A70E-962F9DD349F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D1E1F58C-AA75-9A51-D265-9FA10CE0CB7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EC5DBAF-FA33-FB45-FDF2-E9F4F857371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79079233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642692-9A92-7DBE-BB16-224A03C1EAF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784491-D7EC-DEE6-F022-DB4C65699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B4BE943-4AE4-1004-9E97-EEF1C8A3B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1247C10-3B5B-7572-4EA6-E119BAB03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7701F9-21DD-C405-3F37-9ED60C06D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17A4A3-BCCD-8A86-28C5-657B486BA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61383A9-280F-3230-095B-4D7C52ADF2F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294A59A2-87C8-D9D0-707C-6D6CC4D8B664}"/>
              </a:ext>
            </a:extLst>
          </p:cNvPr>
          <p:cNvSpPr>
            <a:spLocks noGrp="1"/>
          </p:cNvSpPr>
          <p:nvPr>
            <p:ph idx="1"/>
          </p:nvPr>
        </p:nvSpPr>
        <p:spPr>
          <a:xfrm>
            <a:off x="177800" y="1675014"/>
            <a:ext cx="5537200" cy="5051607"/>
          </a:xfrm>
        </p:spPr>
        <p:txBody>
          <a:bodyPr anchor="ctr">
            <a:noAutofit/>
          </a:bodyPr>
          <a:lstStyle/>
          <a:p>
            <a:pPr marL="0" indent="0">
              <a:buNone/>
            </a:pPr>
            <a:r>
              <a:rPr lang="pl-PL"/>
              <a:t>Przykład produktu:</a:t>
            </a:r>
            <a:br>
              <a:rPr lang="pl-PL"/>
            </a:br>
            <a:r>
              <a:rPr lang="pl-PL"/>
              <a:t>złącze MC-4 od </a:t>
            </a:r>
            <a:r>
              <a:rPr lang="pl-PL" b="0" i="0" u="none" strike="noStrike" err="1">
                <a:effectLst/>
              </a:rPr>
              <a:t>Stäubli</a:t>
            </a:r>
            <a:endParaRPr lang="pl-PL" b="0" i="0" u="none" strike="noStrike">
              <a:effectLst/>
            </a:endParaRPr>
          </a:p>
          <a:p>
            <a:pPr marL="0" indent="0">
              <a:buNone/>
            </a:pPr>
            <a:r>
              <a:rPr lang="pl-PL"/>
              <a:t>Parametry:</a:t>
            </a:r>
          </a:p>
          <a:p>
            <a:r>
              <a:rPr lang="pl-PL" b="0" i="0" u="none" strike="noStrike">
                <a:effectLst/>
              </a:rPr>
              <a:t>Te</a:t>
            </a:r>
            <a:r>
              <a:rPr lang="pl-PL"/>
              <a:t>mperatura pracy: </a:t>
            </a:r>
            <a:r>
              <a:rPr lang="pl-PL">
                <a:effectLst/>
              </a:rPr>
              <a:t>-40 °C...+85 °C</a:t>
            </a:r>
          </a:p>
          <a:p>
            <a:r>
              <a:rPr lang="pl-PL"/>
              <a:t>Max. Rezystancja połączenia:</a:t>
            </a:r>
            <a:br>
              <a:rPr lang="pl-PL"/>
            </a:br>
            <a:r>
              <a:rPr lang="pl-PL"/>
              <a:t>0.25m</a:t>
            </a:r>
            <a:r>
              <a:rPr lang="el-GR" err="1">
                <a:solidFill>
                  <a:srgbClr val="141215"/>
                </a:solidFill>
                <a:effectLst/>
                <a:latin typeface="Helvetica" pitchFamily="2" charset="0"/>
              </a:rPr>
              <a:t>Ω</a:t>
            </a:r>
            <a:endParaRPr lang="pl-PL">
              <a:solidFill>
                <a:srgbClr val="141215"/>
              </a:solidFill>
              <a:effectLst/>
              <a:latin typeface="Helvetica" pitchFamily="2" charset="0"/>
            </a:endParaRPr>
          </a:p>
          <a:p>
            <a:r>
              <a:rPr lang="pl-PL">
                <a:solidFill>
                  <a:srgbClr val="141215"/>
                </a:solidFill>
                <a:latin typeface="Helvetica" pitchFamily="2" charset="0"/>
              </a:rPr>
              <a:t>Max napięcie: 1100/1500V</a:t>
            </a:r>
            <a:br>
              <a:rPr lang="pl-PL">
                <a:solidFill>
                  <a:srgbClr val="141215"/>
                </a:solidFill>
                <a:latin typeface="Helvetica" pitchFamily="2" charset="0"/>
              </a:rPr>
            </a:br>
            <a:r>
              <a:rPr lang="pl-PL">
                <a:solidFill>
                  <a:srgbClr val="141215"/>
                </a:solidFill>
                <a:latin typeface="Helvetica" pitchFamily="2" charset="0"/>
              </a:rPr>
              <a:t>(IEC 62852, UL 6703)</a:t>
            </a:r>
            <a:endParaRPr lang="pl-PL">
              <a:effectLst/>
            </a:endParaRPr>
          </a:p>
          <a:p>
            <a:pPr marL="0" indent="0">
              <a:buNone/>
            </a:pPr>
            <a:endParaRPr lang="pl-PL" b="0" i="0" u="none" strike="noStrike">
              <a:solidFill>
                <a:srgbClr val="1B2F51"/>
              </a:solidFill>
              <a:effectLst/>
              <a:latin typeface="GCentra"/>
            </a:endParaRPr>
          </a:p>
        </p:txBody>
      </p:sp>
      <p:sp>
        <p:nvSpPr>
          <p:cNvPr id="6" name="Tytuł 1">
            <a:extLst>
              <a:ext uri="{FF2B5EF4-FFF2-40B4-BE49-F238E27FC236}">
                <a16:creationId xmlns:a16="http://schemas.microsoft.com/office/drawing/2014/main" id="{1796A3B9-1252-B497-7CD3-B9ACB040154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46F3DF1B-58E0-08CF-FDA0-969DC0AE79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AB53E71-55DD-432D-C0D5-D193918CF3A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9" name="Obraz 8">
            <a:extLst>
              <a:ext uri="{FF2B5EF4-FFF2-40B4-BE49-F238E27FC236}">
                <a16:creationId xmlns:a16="http://schemas.microsoft.com/office/drawing/2014/main" id="{A4F3C6F9-E5F9-97FE-34F7-FFD40EECAC5C}"/>
              </a:ext>
            </a:extLst>
          </p:cNvPr>
          <p:cNvPicPr>
            <a:picLocks noChangeAspect="1"/>
          </p:cNvPicPr>
          <p:nvPr/>
        </p:nvPicPr>
        <p:blipFill>
          <a:blip r:embed="rId3"/>
          <a:srcRect l="2778" t="14334"/>
          <a:stretch/>
        </p:blipFill>
        <p:spPr>
          <a:xfrm>
            <a:off x="5904572" y="1606741"/>
            <a:ext cx="6269675" cy="1822259"/>
          </a:xfrm>
          <a:prstGeom prst="rect">
            <a:avLst/>
          </a:prstGeom>
        </p:spPr>
      </p:pic>
      <p:pic>
        <p:nvPicPr>
          <p:cNvPr id="10" name="Obraz 9">
            <a:extLst>
              <a:ext uri="{FF2B5EF4-FFF2-40B4-BE49-F238E27FC236}">
                <a16:creationId xmlns:a16="http://schemas.microsoft.com/office/drawing/2014/main" id="{F31FA149-5583-807F-1AAD-BCB2BF675C9C}"/>
              </a:ext>
            </a:extLst>
          </p:cNvPr>
          <p:cNvPicPr>
            <a:picLocks noChangeAspect="1"/>
          </p:cNvPicPr>
          <p:nvPr/>
        </p:nvPicPr>
        <p:blipFill>
          <a:blip r:embed="rId4"/>
          <a:stretch>
            <a:fillRect/>
          </a:stretch>
        </p:blipFill>
        <p:spPr>
          <a:xfrm>
            <a:off x="5877219" y="4533900"/>
            <a:ext cx="6297027" cy="2316938"/>
          </a:xfrm>
          <a:prstGeom prst="rect">
            <a:avLst/>
          </a:prstGeom>
        </p:spPr>
      </p:pic>
    </p:spTree>
    <p:extLst>
      <p:ext uri="{BB962C8B-B14F-4D97-AF65-F5344CB8AC3E}">
        <p14:creationId xmlns:p14="http://schemas.microsoft.com/office/powerpoint/2010/main" val="2388764406"/>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C6627-5B32-D163-2EE2-A05F3A6BE82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59C9F3D-C84E-FA8A-FE71-B35709C53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A356C37-FE4C-9BCF-5ED8-8D853F257D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6286670-528E-92B6-D326-EEA8D726D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FD7901E-5DB3-AA16-C806-F6C7C72A72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BEE43FA-B10D-25D8-6C6C-DDABCC0D2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866CD5F-0003-A973-AFAD-CA6429561A1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8E7D2EA0-5E13-837E-E206-6F1BC7FE2A77}"/>
              </a:ext>
            </a:extLst>
          </p:cNvPr>
          <p:cNvSpPr>
            <a:spLocks noGrp="1"/>
          </p:cNvSpPr>
          <p:nvPr>
            <p:ph idx="1"/>
          </p:nvPr>
        </p:nvSpPr>
        <p:spPr>
          <a:xfrm>
            <a:off x="177800" y="1675014"/>
            <a:ext cx="7688552" cy="5051607"/>
          </a:xfrm>
        </p:spPr>
        <p:txBody>
          <a:bodyPr anchor="ctr">
            <a:noAutofit/>
          </a:bodyPr>
          <a:lstStyle/>
          <a:p>
            <a:r>
              <a:rPr lang="pl-PL" b="0" i="0" u="none" strike="noStrike">
                <a:effectLst/>
                <a:latin typeface="GCentra"/>
              </a:rPr>
              <a:t>Prąd znamionowy (2,5mm</a:t>
            </a:r>
            <a:r>
              <a:rPr lang="pl-PL" b="0" i="0" u="none" strike="noStrike" baseline="30000">
                <a:effectLst/>
                <a:latin typeface="GCentra"/>
              </a:rPr>
              <a:t>2</a:t>
            </a:r>
            <a:r>
              <a:rPr lang="pl-PL" b="0" i="0" u="none" strike="noStrike">
                <a:effectLst/>
                <a:latin typeface="GCentra"/>
              </a:rPr>
              <a:t>): 22,5A</a:t>
            </a:r>
            <a:endParaRPr lang="pl-PL">
              <a:solidFill>
                <a:srgbClr val="141215"/>
              </a:solidFill>
              <a:latin typeface="Helvetica" pitchFamily="2" charset="0"/>
            </a:endParaRPr>
          </a:p>
          <a:p>
            <a:r>
              <a:rPr lang="pl-PL" b="0" i="0" u="none" strike="noStrike">
                <a:effectLst/>
                <a:latin typeface="GCentra"/>
              </a:rPr>
              <a:t>Prąd znamionowy (4mm</a:t>
            </a:r>
            <a:r>
              <a:rPr lang="pl-PL" b="0" i="0" u="none" strike="noStrike" baseline="30000">
                <a:effectLst/>
                <a:latin typeface="GCentra"/>
              </a:rPr>
              <a:t>2</a:t>
            </a:r>
            <a:r>
              <a:rPr lang="pl-PL" b="0" i="0" u="none" strike="noStrike">
                <a:effectLst/>
                <a:latin typeface="GCentra"/>
              </a:rPr>
              <a:t>): 39A</a:t>
            </a:r>
          </a:p>
          <a:p>
            <a:r>
              <a:rPr lang="pl-PL">
                <a:solidFill>
                  <a:srgbClr val="141215"/>
                </a:solidFill>
                <a:latin typeface="GCentra"/>
              </a:rPr>
              <a:t>Prąd znamionowy (6mm</a:t>
            </a:r>
            <a:r>
              <a:rPr lang="pl-PL" baseline="30000">
                <a:solidFill>
                  <a:srgbClr val="141215"/>
                </a:solidFill>
                <a:latin typeface="GCentra"/>
              </a:rPr>
              <a:t>2</a:t>
            </a:r>
            <a:r>
              <a:rPr lang="pl-PL">
                <a:solidFill>
                  <a:srgbClr val="141215"/>
                </a:solidFill>
                <a:latin typeface="GCentra"/>
              </a:rPr>
              <a:t>): 39A</a:t>
            </a:r>
          </a:p>
          <a:p>
            <a:r>
              <a:rPr lang="pl-PL">
                <a:solidFill>
                  <a:srgbClr val="141215"/>
                </a:solidFill>
                <a:latin typeface="GCentra"/>
              </a:rPr>
              <a:t>Prąd znamionowy (10mm</a:t>
            </a:r>
            <a:r>
              <a:rPr lang="pl-PL" baseline="30000">
                <a:solidFill>
                  <a:srgbClr val="141215"/>
                </a:solidFill>
                <a:latin typeface="GCentra"/>
              </a:rPr>
              <a:t>2</a:t>
            </a:r>
            <a:r>
              <a:rPr lang="pl-PL">
                <a:solidFill>
                  <a:srgbClr val="141215"/>
                </a:solidFill>
                <a:latin typeface="GCentra"/>
              </a:rPr>
              <a:t>): 45A</a:t>
            </a:r>
            <a:endParaRPr lang="pl-PL">
              <a:solidFill>
                <a:srgbClr val="141215"/>
              </a:solidFill>
              <a:latin typeface="Helvetica" pitchFamily="2" charset="0"/>
            </a:endParaRPr>
          </a:p>
          <a:p>
            <a:endParaRPr lang="pl-PL">
              <a:effectLst/>
            </a:endParaRPr>
          </a:p>
          <a:p>
            <a:endParaRPr lang="pl-PL" b="0" i="0" u="none" strike="noStrike">
              <a:effectLst/>
              <a:latin typeface="GCentra"/>
            </a:endParaRPr>
          </a:p>
        </p:txBody>
      </p:sp>
      <p:sp>
        <p:nvSpPr>
          <p:cNvPr id="6" name="Tytuł 1">
            <a:extLst>
              <a:ext uri="{FF2B5EF4-FFF2-40B4-BE49-F238E27FC236}">
                <a16:creationId xmlns:a16="http://schemas.microsoft.com/office/drawing/2014/main" id="{B8621A15-42CB-80D2-2F7E-20FA8576239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D13BD2BF-FE44-E20B-998B-FF95114C6B8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BB1A537-AC10-3188-20C6-7944EDB2CF4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9" name="Obraz 8">
            <a:extLst>
              <a:ext uri="{FF2B5EF4-FFF2-40B4-BE49-F238E27FC236}">
                <a16:creationId xmlns:a16="http://schemas.microsoft.com/office/drawing/2014/main" id="{743E5AB9-0316-644D-5B47-681DB7C93C41}"/>
              </a:ext>
            </a:extLst>
          </p:cNvPr>
          <p:cNvPicPr>
            <a:picLocks noChangeAspect="1"/>
          </p:cNvPicPr>
          <p:nvPr/>
        </p:nvPicPr>
        <p:blipFill>
          <a:blip r:embed="rId3"/>
          <a:srcRect l="2778" t="14334"/>
          <a:stretch/>
        </p:blipFill>
        <p:spPr>
          <a:xfrm>
            <a:off x="8133052" y="2938382"/>
            <a:ext cx="4058948" cy="1179719"/>
          </a:xfrm>
          <a:prstGeom prst="rect">
            <a:avLst/>
          </a:prstGeom>
        </p:spPr>
      </p:pic>
      <p:pic>
        <p:nvPicPr>
          <p:cNvPr id="10" name="Obraz 9">
            <a:extLst>
              <a:ext uri="{FF2B5EF4-FFF2-40B4-BE49-F238E27FC236}">
                <a16:creationId xmlns:a16="http://schemas.microsoft.com/office/drawing/2014/main" id="{9F0A5AC7-AAB9-33DF-BA9B-FBC4CB76EA7A}"/>
              </a:ext>
            </a:extLst>
          </p:cNvPr>
          <p:cNvPicPr>
            <a:picLocks noChangeAspect="1"/>
          </p:cNvPicPr>
          <p:nvPr/>
        </p:nvPicPr>
        <p:blipFill>
          <a:blip r:embed="rId4"/>
          <a:stretch>
            <a:fillRect/>
          </a:stretch>
        </p:blipFill>
        <p:spPr>
          <a:xfrm>
            <a:off x="8138965" y="4158360"/>
            <a:ext cx="4053035" cy="1491280"/>
          </a:xfrm>
          <a:prstGeom prst="rect">
            <a:avLst/>
          </a:prstGeom>
        </p:spPr>
      </p:pic>
      <p:sp>
        <p:nvSpPr>
          <p:cNvPr id="11" name="pole tekstowe 10">
            <a:extLst>
              <a:ext uri="{FF2B5EF4-FFF2-40B4-BE49-F238E27FC236}">
                <a16:creationId xmlns:a16="http://schemas.microsoft.com/office/drawing/2014/main" id="{D31D53E3-2C24-7054-C639-9A284FD57DBC}"/>
              </a:ext>
            </a:extLst>
          </p:cNvPr>
          <p:cNvSpPr txBox="1"/>
          <p:nvPr/>
        </p:nvSpPr>
        <p:spPr>
          <a:xfrm flipH="1">
            <a:off x="10153648" y="1847026"/>
            <a:ext cx="1771652" cy="369332"/>
          </a:xfrm>
          <a:prstGeom prst="rect">
            <a:avLst/>
          </a:prstGeom>
          <a:noFill/>
        </p:spPr>
        <p:txBody>
          <a:bodyPr wrap="square" rtlCol="0">
            <a:spAutoFit/>
          </a:bodyPr>
          <a:lstStyle/>
          <a:p>
            <a:pPr marL="0" indent="0">
              <a:buNone/>
            </a:pPr>
            <a:r>
              <a:rPr lang="pl-PL" b="0" i="0" u="none" strike="noStrike" err="1">
                <a:effectLst/>
              </a:rPr>
              <a:t>Stäubli</a:t>
            </a:r>
            <a:r>
              <a:rPr lang="pl-PL" b="0" i="0" u="none" strike="noStrike">
                <a:effectLst/>
              </a:rPr>
              <a:t> MC-4</a:t>
            </a:r>
          </a:p>
        </p:txBody>
      </p:sp>
    </p:spTree>
    <p:extLst>
      <p:ext uri="{BB962C8B-B14F-4D97-AF65-F5344CB8AC3E}">
        <p14:creationId xmlns:p14="http://schemas.microsoft.com/office/powerpoint/2010/main" val="1199071867"/>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FCD3B8-F3A7-D585-174F-AFC9BEEF667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D3A0642-3D7D-E97F-61C0-FCD7B6CD9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472F02A-12CD-4DE5-70B8-DD325E0E1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A1BCDCB-DDC0-6F19-9F82-9D7B80670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02C905-2327-BB04-29E4-4810D3CB3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942472B-913E-9085-8E01-643B7D522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5A7BF3B-81D4-3320-5EBC-D6BCDF9A17E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01E74154-88B7-4211-5A41-BC2A5BC48208}"/>
              </a:ext>
            </a:extLst>
          </p:cNvPr>
          <p:cNvSpPr>
            <a:spLocks noGrp="1"/>
          </p:cNvSpPr>
          <p:nvPr>
            <p:ph idx="1"/>
          </p:nvPr>
        </p:nvSpPr>
        <p:spPr>
          <a:xfrm>
            <a:off x="165100" y="1675015"/>
            <a:ext cx="4224046" cy="1740018"/>
          </a:xfrm>
        </p:spPr>
        <p:txBody>
          <a:bodyPr anchor="ctr">
            <a:noAutofit/>
          </a:bodyPr>
          <a:lstStyle/>
          <a:p>
            <a:pPr marL="0" indent="0">
              <a:buNone/>
            </a:pPr>
            <a:r>
              <a:rPr lang="pl-PL"/>
              <a:t>Przykład produktu:</a:t>
            </a:r>
            <a:br>
              <a:rPr lang="pl-PL"/>
            </a:br>
            <a:r>
              <a:rPr lang="pl-PL"/>
              <a:t>złącze MC-4evo2 od </a:t>
            </a:r>
            <a:r>
              <a:rPr lang="pl-PL" b="0" i="0" u="none" strike="noStrike" err="1">
                <a:effectLst/>
              </a:rPr>
              <a:t>Stäubli</a:t>
            </a:r>
            <a:endParaRPr lang="pl-PL" b="0" i="0" u="none" strike="noStrike">
              <a:effectLst/>
            </a:endParaRPr>
          </a:p>
          <a:p>
            <a:pPr marL="0" indent="0">
              <a:buNone/>
            </a:pPr>
            <a:r>
              <a:rPr lang="pl-PL" b="1"/>
              <a:t>Parametry:</a:t>
            </a:r>
          </a:p>
        </p:txBody>
      </p:sp>
      <p:sp>
        <p:nvSpPr>
          <p:cNvPr id="6" name="Tytuł 1">
            <a:extLst>
              <a:ext uri="{FF2B5EF4-FFF2-40B4-BE49-F238E27FC236}">
                <a16:creationId xmlns:a16="http://schemas.microsoft.com/office/drawing/2014/main" id="{8D7722D7-E29A-52C3-1E5F-080C7BE938A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644B341C-81CB-718A-63D1-1A3358AEEEB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8B5B314-0A17-77A3-8BDE-9706C5C0B3F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4" name="Obraz 3">
            <a:extLst>
              <a:ext uri="{FF2B5EF4-FFF2-40B4-BE49-F238E27FC236}">
                <a16:creationId xmlns:a16="http://schemas.microsoft.com/office/drawing/2014/main" id="{187E41B1-6E98-021C-F8B9-CA5A2059BF54}"/>
              </a:ext>
            </a:extLst>
          </p:cNvPr>
          <p:cNvPicPr>
            <a:picLocks noChangeAspect="1"/>
          </p:cNvPicPr>
          <p:nvPr/>
        </p:nvPicPr>
        <p:blipFill>
          <a:blip r:embed="rId3"/>
          <a:stretch>
            <a:fillRect/>
          </a:stretch>
        </p:blipFill>
        <p:spPr>
          <a:xfrm>
            <a:off x="4401846" y="1622744"/>
            <a:ext cx="7772400" cy="1587523"/>
          </a:xfrm>
          <a:prstGeom prst="rect">
            <a:avLst/>
          </a:prstGeom>
        </p:spPr>
      </p:pic>
      <p:pic>
        <p:nvPicPr>
          <p:cNvPr id="5" name="Obraz 4">
            <a:extLst>
              <a:ext uri="{FF2B5EF4-FFF2-40B4-BE49-F238E27FC236}">
                <a16:creationId xmlns:a16="http://schemas.microsoft.com/office/drawing/2014/main" id="{BCC8CFB9-B139-D405-6031-21EDA76A55A0}"/>
              </a:ext>
            </a:extLst>
          </p:cNvPr>
          <p:cNvPicPr>
            <a:picLocks noChangeAspect="1"/>
          </p:cNvPicPr>
          <p:nvPr/>
        </p:nvPicPr>
        <p:blipFill>
          <a:blip r:embed="rId4"/>
          <a:stretch>
            <a:fillRect/>
          </a:stretch>
        </p:blipFill>
        <p:spPr>
          <a:xfrm>
            <a:off x="4307200" y="5187321"/>
            <a:ext cx="7772400" cy="1663517"/>
          </a:xfrm>
          <a:prstGeom prst="rect">
            <a:avLst/>
          </a:prstGeom>
        </p:spPr>
      </p:pic>
      <p:sp>
        <p:nvSpPr>
          <p:cNvPr id="19" name="pole tekstowe 18">
            <a:extLst>
              <a:ext uri="{FF2B5EF4-FFF2-40B4-BE49-F238E27FC236}">
                <a16:creationId xmlns:a16="http://schemas.microsoft.com/office/drawing/2014/main" id="{BAFC4B3F-A26B-C17F-1F8A-B513D27863FC}"/>
              </a:ext>
            </a:extLst>
          </p:cNvPr>
          <p:cNvSpPr txBox="1"/>
          <p:nvPr/>
        </p:nvSpPr>
        <p:spPr>
          <a:xfrm>
            <a:off x="165100" y="3429000"/>
            <a:ext cx="11684000" cy="1384995"/>
          </a:xfrm>
          <a:prstGeom prst="rect">
            <a:avLst/>
          </a:prstGeom>
          <a:noFill/>
        </p:spPr>
        <p:txBody>
          <a:bodyPr wrap="square" rtlCol="0">
            <a:spAutoFit/>
          </a:bodyPr>
          <a:lstStyle/>
          <a:p>
            <a:r>
              <a:rPr lang="pl-PL" sz="2800" b="0" i="0" u="none" strike="noStrike">
                <a:effectLst/>
              </a:rPr>
              <a:t>Te</a:t>
            </a:r>
            <a:r>
              <a:rPr lang="pl-PL" sz="2800"/>
              <a:t>mperatura pracy: </a:t>
            </a:r>
            <a:r>
              <a:rPr lang="pl-PL" sz="2800">
                <a:effectLst/>
              </a:rPr>
              <a:t>-40 °C...+85 °C</a:t>
            </a:r>
          </a:p>
          <a:p>
            <a:r>
              <a:rPr lang="pl-PL" sz="2800"/>
              <a:t>Max. Rezystancja połączenia: 0.2m</a:t>
            </a:r>
            <a:r>
              <a:rPr lang="el-GR" sz="2800" err="1">
                <a:solidFill>
                  <a:srgbClr val="141215"/>
                </a:solidFill>
                <a:effectLst/>
              </a:rPr>
              <a:t>Ω</a:t>
            </a:r>
            <a:br>
              <a:rPr lang="pl-PL" sz="2800">
                <a:solidFill>
                  <a:srgbClr val="141215"/>
                </a:solidFill>
                <a:effectLst/>
              </a:rPr>
            </a:br>
            <a:r>
              <a:rPr lang="pl-PL" sz="2800">
                <a:solidFill>
                  <a:srgbClr val="141215"/>
                </a:solidFill>
                <a:effectLst/>
              </a:rPr>
              <a:t>Max napięcie: 1500/1500V (IEC 62852, UL 6703)</a:t>
            </a:r>
          </a:p>
        </p:txBody>
      </p:sp>
    </p:spTree>
    <p:extLst>
      <p:ext uri="{BB962C8B-B14F-4D97-AF65-F5344CB8AC3E}">
        <p14:creationId xmlns:p14="http://schemas.microsoft.com/office/powerpoint/2010/main" val="2496524554"/>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DA54A1-EEBF-FFA2-E0E3-145FB60736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A06B00D-D325-DA8B-22BE-270FD11D9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FAF9650-BF63-7FE4-9C02-9EBAF9344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D7D7F8D-D7D1-1DFA-8369-CC4585F0D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A61F15-2AD2-8131-D1FE-A94070501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ACDF5B-2ADE-3376-0129-2FBBD6E1C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ACCFC86-6728-1BE1-7ACC-ECF9A1C4530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CDBCA913-99FB-22BB-DAC3-FACD31E91B18}"/>
              </a:ext>
            </a:extLst>
          </p:cNvPr>
          <p:cNvSpPr>
            <a:spLocks noGrp="1"/>
          </p:cNvSpPr>
          <p:nvPr>
            <p:ph idx="1"/>
          </p:nvPr>
        </p:nvSpPr>
        <p:spPr>
          <a:xfrm>
            <a:off x="177800" y="1675014"/>
            <a:ext cx="7688552" cy="5051607"/>
          </a:xfrm>
        </p:spPr>
        <p:txBody>
          <a:bodyPr anchor="ctr">
            <a:noAutofit/>
          </a:bodyPr>
          <a:lstStyle/>
          <a:p>
            <a:r>
              <a:rPr lang="pl-PL" b="0" i="0" u="none" strike="noStrike">
                <a:effectLst/>
              </a:rPr>
              <a:t>Prąd znamionowy (2,5mm</a:t>
            </a:r>
            <a:r>
              <a:rPr lang="pl-PL" b="0" i="0" u="none" strike="noStrike" baseline="30000">
                <a:effectLst/>
              </a:rPr>
              <a:t>2</a:t>
            </a:r>
            <a:r>
              <a:rPr lang="pl-PL" b="0" i="0" u="none" strike="noStrike">
                <a:effectLst/>
              </a:rPr>
              <a:t>): </a:t>
            </a:r>
            <a:r>
              <a:rPr lang="pl-PL"/>
              <a:t>39A</a:t>
            </a:r>
            <a:endParaRPr lang="pl-PL">
              <a:solidFill>
                <a:srgbClr val="141215"/>
              </a:solidFill>
            </a:endParaRPr>
          </a:p>
          <a:p>
            <a:r>
              <a:rPr lang="pl-PL" b="0" i="0" u="none" strike="noStrike">
                <a:effectLst/>
              </a:rPr>
              <a:t>Prąd znamionowy (4mm</a:t>
            </a:r>
            <a:r>
              <a:rPr lang="pl-PL" b="0" i="0" u="none" strike="noStrike" baseline="30000">
                <a:effectLst/>
              </a:rPr>
              <a:t>2</a:t>
            </a:r>
            <a:r>
              <a:rPr lang="pl-PL" b="0" i="0" u="none" strike="noStrike">
                <a:effectLst/>
              </a:rPr>
              <a:t>): </a:t>
            </a:r>
            <a:r>
              <a:rPr lang="pl-PL"/>
              <a:t>45</a:t>
            </a:r>
            <a:r>
              <a:rPr lang="pl-PL" b="0" i="0" u="none" strike="noStrike">
                <a:effectLst/>
              </a:rPr>
              <a:t>A</a:t>
            </a:r>
          </a:p>
          <a:p>
            <a:r>
              <a:rPr lang="pl-PL">
                <a:solidFill>
                  <a:srgbClr val="141215"/>
                </a:solidFill>
              </a:rPr>
              <a:t>Prąd znamionowy (6mm</a:t>
            </a:r>
            <a:r>
              <a:rPr lang="pl-PL" b="0" i="0" u="none" strike="noStrike" baseline="30000">
                <a:effectLst/>
              </a:rPr>
              <a:t>2</a:t>
            </a:r>
            <a:r>
              <a:rPr lang="pl-PL">
                <a:solidFill>
                  <a:srgbClr val="141215"/>
                </a:solidFill>
              </a:rPr>
              <a:t>): 53A</a:t>
            </a:r>
          </a:p>
          <a:p>
            <a:r>
              <a:rPr lang="pl-PL">
                <a:solidFill>
                  <a:srgbClr val="141215"/>
                </a:solidFill>
              </a:rPr>
              <a:t>Prąd znamionowy (10mm</a:t>
            </a:r>
            <a:r>
              <a:rPr lang="pl-PL" b="0" i="0" u="none" strike="noStrike" baseline="30000">
                <a:effectLst/>
              </a:rPr>
              <a:t>2</a:t>
            </a:r>
            <a:r>
              <a:rPr lang="pl-PL">
                <a:solidFill>
                  <a:srgbClr val="141215"/>
                </a:solidFill>
              </a:rPr>
              <a:t>): 69A</a:t>
            </a:r>
          </a:p>
          <a:p>
            <a:endParaRPr lang="pl-PL">
              <a:effectLst/>
            </a:endParaRPr>
          </a:p>
          <a:p>
            <a:endParaRPr lang="pl-PL" b="0" i="0" u="none" strike="noStrike">
              <a:effectLst/>
              <a:latin typeface="GCentra"/>
            </a:endParaRPr>
          </a:p>
        </p:txBody>
      </p:sp>
      <p:sp>
        <p:nvSpPr>
          <p:cNvPr id="6" name="Tytuł 1">
            <a:extLst>
              <a:ext uri="{FF2B5EF4-FFF2-40B4-BE49-F238E27FC236}">
                <a16:creationId xmlns:a16="http://schemas.microsoft.com/office/drawing/2014/main" id="{BEB5A2B5-4DA7-22D0-1EC0-A98C2A02E9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Złącza DC</a:t>
            </a:r>
          </a:p>
        </p:txBody>
      </p:sp>
      <p:sp>
        <p:nvSpPr>
          <p:cNvPr id="7" name="Rectangle 2">
            <a:extLst>
              <a:ext uri="{FF2B5EF4-FFF2-40B4-BE49-F238E27FC236}">
                <a16:creationId xmlns:a16="http://schemas.microsoft.com/office/drawing/2014/main" id="{BEA742FF-203F-B60F-79E7-2D75B4B2C3A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0DF3133-592C-4F94-058C-EF6569E7425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1" name="pole tekstowe 10">
            <a:extLst>
              <a:ext uri="{FF2B5EF4-FFF2-40B4-BE49-F238E27FC236}">
                <a16:creationId xmlns:a16="http://schemas.microsoft.com/office/drawing/2014/main" id="{F8608940-3417-E3C4-E1B1-DAC02DC9922F}"/>
              </a:ext>
            </a:extLst>
          </p:cNvPr>
          <p:cNvSpPr txBox="1"/>
          <p:nvPr/>
        </p:nvSpPr>
        <p:spPr>
          <a:xfrm flipH="1">
            <a:off x="9664700" y="1847026"/>
            <a:ext cx="2260600" cy="369332"/>
          </a:xfrm>
          <a:prstGeom prst="rect">
            <a:avLst/>
          </a:prstGeom>
          <a:noFill/>
        </p:spPr>
        <p:txBody>
          <a:bodyPr wrap="square" rtlCol="0">
            <a:spAutoFit/>
          </a:bodyPr>
          <a:lstStyle/>
          <a:p>
            <a:pPr marL="0" indent="0">
              <a:buNone/>
            </a:pPr>
            <a:r>
              <a:rPr lang="pl-PL" b="0" i="0" u="none" strike="noStrike" err="1">
                <a:effectLst/>
              </a:rPr>
              <a:t>Stäubli</a:t>
            </a:r>
            <a:r>
              <a:rPr lang="pl-PL" b="0" i="0" u="none" strike="noStrike">
                <a:effectLst/>
              </a:rPr>
              <a:t> MC-4evo2</a:t>
            </a:r>
          </a:p>
        </p:txBody>
      </p:sp>
      <p:pic>
        <p:nvPicPr>
          <p:cNvPr id="4" name="Obraz 3">
            <a:extLst>
              <a:ext uri="{FF2B5EF4-FFF2-40B4-BE49-F238E27FC236}">
                <a16:creationId xmlns:a16="http://schemas.microsoft.com/office/drawing/2014/main" id="{D204A257-1382-4591-7108-ADFAFDAEFD84}"/>
              </a:ext>
            </a:extLst>
          </p:cNvPr>
          <p:cNvPicPr>
            <a:picLocks noChangeAspect="1"/>
          </p:cNvPicPr>
          <p:nvPr/>
        </p:nvPicPr>
        <p:blipFill>
          <a:blip r:embed="rId3"/>
          <a:stretch>
            <a:fillRect/>
          </a:stretch>
        </p:blipFill>
        <p:spPr>
          <a:xfrm>
            <a:off x="8205548" y="2474879"/>
            <a:ext cx="3968697" cy="735388"/>
          </a:xfrm>
          <a:prstGeom prst="rect">
            <a:avLst/>
          </a:prstGeom>
        </p:spPr>
      </p:pic>
      <p:pic>
        <p:nvPicPr>
          <p:cNvPr id="5" name="Obraz 4">
            <a:extLst>
              <a:ext uri="{FF2B5EF4-FFF2-40B4-BE49-F238E27FC236}">
                <a16:creationId xmlns:a16="http://schemas.microsoft.com/office/drawing/2014/main" id="{2EF4E442-F459-6E8C-51E6-642B14980FA1}"/>
              </a:ext>
            </a:extLst>
          </p:cNvPr>
          <p:cNvPicPr>
            <a:picLocks noChangeAspect="1"/>
          </p:cNvPicPr>
          <p:nvPr/>
        </p:nvPicPr>
        <p:blipFill>
          <a:blip r:embed="rId4"/>
          <a:stretch>
            <a:fillRect/>
          </a:stretch>
        </p:blipFill>
        <p:spPr>
          <a:xfrm>
            <a:off x="8259950" y="3614262"/>
            <a:ext cx="3787396" cy="735388"/>
          </a:xfrm>
          <a:prstGeom prst="rect">
            <a:avLst/>
          </a:prstGeom>
        </p:spPr>
      </p:pic>
    </p:spTree>
    <p:extLst>
      <p:ext uri="{BB962C8B-B14F-4D97-AF65-F5344CB8AC3E}">
        <p14:creationId xmlns:p14="http://schemas.microsoft.com/office/powerpoint/2010/main" val="484794643"/>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EB6467-82C2-3F64-AB3F-7F2F226FDD0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B6E2009-BDBC-F7E1-C6FE-5B965EDBA5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A27EE3C-0B25-1DFD-E512-8A9A59C289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4CE3C74-E7B1-8486-5226-BFC5B3E47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580EE6-1AD1-F1A0-2D47-51C835B63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C2CDAB5-783D-1DFC-8BF5-8C8C10051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6D86F52-FC60-47C8-8FF4-82061F39C1F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D191A271-9FD8-8E58-5323-D847151A031F}"/>
              </a:ext>
            </a:extLst>
          </p:cNvPr>
          <p:cNvSpPr>
            <a:spLocks noGrp="1"/>
          </p:cNvSpPr>
          <p:nvPr>
            <p:ph idx="1"/>
          </p:nvPr>
        </p:nvSpPr>
        <p:spPr>
          <a:xfrm>
            <a:off x="177800" y="1675014"/>
            <a:ext cx="7688552" cy="5051607"/>
          </a:xfrm>
        </p:spPr>
        <p:txBody>
          <a:bodyPr anchor="ctr">
            <a:noAutofit/>
          </a:bodyPr>
          <a:lstStyle/>
          <a:p>
            <a:r>
              <a:rPr lang="pl-PL" b="0" i="0" u="none" strike="noStrike">
                <a:effectLst/>
              </a:rPr>
              <a:t>Prąd znamionowy (2,5mm</a:t>
            </a:r>
            <a:r>
              <a:rPr lang="pl-PL" b="0" i="0" u="none" strike="noStrike" baseline="30000">
                <a:effectLst/>
              </a:rPr>
              <a:t>2</a:t>
            </a:r>
            <a:r>
              <a:rPr lang="pl-PL" b="0" i="0" u="none" strike="noStrike">
                <a:effectLst/>
              </a:rPr>
              <a:t>): </a:t>
            </a:r>
            <a:r>
              <a:rPr lang="pl-PL"/>
              <a:t>39A</a:t>
            </a:r>
            <a:endParaRPr lang="pl-PL">
              <a:solidFill>
                <a:srgbClr val="141215"/>
              </a:solidFill>
            </a:endParaRPr>
          </a:p>
          <a:p>
            <a:r>
              <a:rPr lang="pl-PL" b="0" i="0" u="none" strike="noStrike">
                <a:effectLst/>
              </a:rPr>
              <a:t>Prąd znamionowy (4mm</a:t>
            </a:r>
            <a:r>
              <a:rPr lang="pl-PL" b="0" i="0" u="none" strike="noStrike" baseline="30000">
                <a:effectLst/>
              </a:rPr>
              <a:t>2</a:t>
            </a:r>
            <a:r>
              <a:rPr lang="pl-PL" b="0" i="0" u="none" strike="noStrike">
                <a:effectLst/>
              </a:rPr>
              <a:t>): </a:t>
            </a:r>
            <a:r>
              <a:rPr lang="pl-PL"/>
              <a:t>45</a:t>
            </a:r>
            <a:r>
              <a:rPr lang="pl-PL" b="0" i="0" u="none" strike="noStrike">
                <a:effectLst/>
              </a:rPr>
              <a:t>A</a:t>
            </a:r>
          </a:p>
          <a:p>
            <a:r>
              <a:rPr lang="pl-PL">
                <a:solidFill>
                  <a:srgbClr val="141215"/>
                </a:solidFill>
              </a:rPr>
              <a:t>Prąd znamionowy (6mm</a:t>
            </a:r>
            <a:r>
              <a:rPr lang="pl-PL" b="0" i="0" u="none" strike="noStrike" baseline="30000">
                <a:effectLst/>
              </a:rPr>
              <a:t>2</a:t>
            </a:r>
            <a:r>
              <a:rPr lang="pl-PL">
                <a:solidFill>
                  <a:srgbClr val="141215"/>
                </a:solidFill>
              </a:rPr>
              <a:t>): 53A</a:t>
            </a:r>
          </a:p>
          <a:p>
            <a:r>
              <a:rPr lang="pl-PL">
                <a:solidFill>
                  <a:srgbClr val="141215"/>
                </a:solidFill>
              </a:rPr>
              <a:t>Prąd znamionowy (10mm</a:t>
            </a:r>
            <a:r>
              <a:rPr lang="pl-PL" b="0" i="0" u="none" strike="noStrike" baseline="30000">
                <a:effectLst/>
              </a:rPr>
              <a:t>2</a:t>
            </a:r>
            <a:r>
              <a:rPr lang="pl-PL">
                <a:solidFill>
                  <a:srgbClr val="141215"/>
                </a:solidFill>
              </a:rPr>
              <a:t>): 69A</a:t>
            </a:r>
          </a:p>
          <a:p>
            <a:endParaRPr lang="pl-PL">
              <a:effectLst/>
            </a:endParaRPr>
          </a:p>
          <a:p>
            <a:endParaRPr lang="pl-PL" b="0" i="0" u="none" strike="noStrike">
              <a:effectLst/>
              <a:latin typeface="GCentra"/>
            </a:endParaRPr>
          </a:p>
        </p:txBody>
      </p:sp>
      <p:sp>
        <p:nvSpPr>
          <p:cNvPr id="6" name="Tytuł 1">
            <a:extLst>
              <a:ext uri="{FF2B5EF4-FFF2-40B4-BE49-F238E27FC236}">
                <a16:creationId xmlns:a16="http://schemas.microsoft.com/office/drawing/2014/main" id="{4DAE6168-7E80-7E71-37AD-F57ECB9064B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017C883A-55D2-135B-2B7C-7C42F1E85AF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5E8557E-01C2-4C01-D379-0E4B473E57C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1" name="pole tekstowe 10">
            <a:extLst>
              <a:ext uri="{FF2B5EF4-FFF2-40B4-BE49-F238E27FC236}">
                <a16:creationId xmlns:a16="http://schemas.microsoft.com/office/drawing/2014/main" id="{DAF4412F-D344-C96E-2324-7E8B55D2BDBE}"/>
              </a:ext>
            </a:extLst>
          </p:cNvPr>
          <p:cNvSpPr txBox="1"/>
          <p:nvPr/>
        </p:nvSpPr>
        <p:spPr>
          <a:xfrm flipH="1">
            <a:off x="9664700" y="1847026"/>
            <a:ext cx="2260600" cy="369332"/>
          </a:xfrm>
          <a:prstGeom prst="rect">
            <a:avLst/>
          </a:prstGeom>
          <a:noFill/>
        </p:spPr>
        <p:txBody>
          <a:bodyPr wrap="square" rtlCol="0">
            <a:spAutoFit/>
          </a:bodyPr>
          <a:lstStyle/>
          <a:p>
            <a:pPr marL="0" indent="0">
              <a:buNone/>
            </a:pPr>
            <a:r>
              <a:rPr lang="pl-PL" b="0" i="0" u="none" strike="noStrike" err="1">
                <a:effectLst/>
              </a:rPr>
              <a:t>Stäubli</a:t>
            </a:r>
            <a:r>
              <a:rPr lang="pl-PL" b="0" i="0" u="none" strike="noStrike">
                <a:effectLst/>
              </a:rPr>
              <a:t> MC-4evo2</a:t>
            </a:r>
          </a:p>
        </p:txBody>
      </p:sp>
      <p:pic>
        <p:nvPicPr>
          <p:cNvPr id="4" name="Obraz 3">
            <a:extLst>
              <a:ext uri="{FF2B5EF4-FFF2-40B4-BE49-F238E27FC236}">
                <a16:creationId xmlns:a16="http://schemas.microsoft.com/office/drawing/2014/main" id="{7E985252-769B-CDC9-138B-DC309D199D1A}"/>
              </a:ext>
            </a:extLst>
          </p:cNvPr>
          <p:cNvPicPr>
            <a:picLocks noChangeAspect="1"/>
          </p:cNvPicPr>
          <p:nvPr/>
        </p:nvPicPr>
        <p:blipFill>
          <a:blip r:embed="rId3"/>
          <a:stretch>
            <a:fillRect/>
          </a:stretch>
        </p:blipFill>
        <p:spPr>
          <a:xfrm>
            <a:off x="8205548" y="2474879"/>
            <a:ext cx="3968697" cy="735388"/>
          </a:xfrm>
          <a:prstGeom prst="rect">
            <a:avLst/>
          </a:prstGeom>
        </p:spPr>
      </p:pic>
      <p:pic>
        <p:nvPicPr>
          <p:cNvPr id="5" name="Obraz 4">
            <a:extLst>
              <a:ext uri="{FF2B5EF4-FFF2-40B4-BE49-F238E27FC236}">
                <a16:creationId xmlns:a16="http://schemas.microsoft.com/office/drawing/2014/main" id="{9A719F86-34C5-D389-F2A3-F9737C62A6C3}"/>
              </a:ext>
            </a:extLst>
          </p:cNvPr>
          <p:cNvPicPr>
            <a:picLocks noChangeAspect="1"/>
          </p:cNvPicPr>
          <p:nvPr/>
        </p:nvPicPr>
        <p:blipFill>
          <a:blip r:embed="rId4"/>
          <a:stretch>
            <a:fillRect/>
          </a:stretch>
        </p:blipFill>
        <p:spPr>
          <a:xfrm>
            <a:off x="8259950" y="3614262"/>
            <a:ext cx="3787396" cy="735388"/>
          </a:xfrm>
          <a:prstGeom prst="rect">
            <a:avLst/>
          </a:prstGeom>
        </p:spPr>
      </p:pic>
    </p:spTree>
    <p:extLst>
      <p:ext uri="{BB962C8B-B14F-4D97-AF65-F5344CB8AC3E}">
        <p14:creationId xmlns:p14="http://schemas.microsoft.com/office/powerpoint/2010/main" val="2835214892"/>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3B26DF-95C1-F63C-A963-B5AAAEFED4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292ABEB-A78B-04D9-3954-CB8FA36AD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BA23A52-07AA-9438-D798-8F6B71C9B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CDCD683-15E0-1293-60EC-7EE9740B77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090A0D2-4194-BDC3-5960-6E9F7C45E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B3B1CA-1CAE-B435-58C0-2323C93290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78E9B9D-1477-77B8-1434-01C65EC0FA5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9E60C0B6-2BB6-E5B6-370A-D445E89E72AC}"/>
              </a:ext>
            </a:extLst>
          </p:cNvPr>
          <p:cNvSpPr>
            <a:spLocks noGrp="1"/>
          </p:cNvSpPr>
          <p:nvPr>
            <p:ph idx="1"/>
          </p:nvPr>
        </p:nvSpPr>
        <p:spPr>
          <a:xfrm>
            <a:off x="459350" y="1675014"/>
            <a:ext cx="11273300" cy="5051607"/>
          </a:xfrm>
        </p:spPr>
        <p:txBody>
          <a:bodyPr anchor="ctr">
            <a:noAutofit/>
          </a:bodyPr>
          <a:lstStyle/>
          <a:p>
            <a:pPr marL="187325" indent="-187325">
              <a:buNone/>
            </a:pPr>
            <a:r>
              <a:rPr lang="pl-PL" b="0" i="0" u="none" strike="noStrike">
                <a:solidFill>
                  <a:srgbClr val="000000"/>
                </a:solidFill>
                <a:effectLst/>
                <a:latin typeface="Inter"/>
              </a:rPr>
              <a:t>Przewody elektryczne stanowią fundament każdej instalacji elektrycznej. Właściwy dobór tych przewodów ma kluczowe znaczenie dla bezpieczeństwa użytkowników oraz ochrony przeciwpożarowej obiektu.</a:t>
            </a:r>
          </a:p>
          <a:p>
            <a:pPr marL="187325" indent="-187325">
              <a:buNone/>
            </a:pPr>
            <a:r>
              <a:rPr lang="pl-PL" b="0" i="0" u="none" strike="noStrike">
                <a:solidFill>
                  <a:srgbClr val="000000"/>
                </a:solidFill>
                <a:effectLst/>
                <a:latin typeface="Inter"/>
              </a:rPr>
              <a:t> Zasady doboru przewodów są precyzyjnie określone w odpowiednich normach. Wybierając przekrój przewodu, należy zapewnić, że spełnia on wymagania dotyczące wytrzymałości mechanicznej, obciążalności cieplnej (zarówno długotrwałej, jak i zwarciowej), dopuszczalnego spadku napięcia oraz warunków ochrony przeciwporażeniowej, zgodnie z normą PN-HD 60364-4-41:2009 „Instalacje elektryczne niskiego napięcia. Część 4-41: Ochrona dla zapewnienia bezpieczeństwa. Ochrona przed porażeniem elektrycznym”</a:t>
            </a:r>
            <a:endParaRPr lang="pl-PL" b="0" i="0" u="none" strike="noStrike">
              <a:effectLst/>
              <a:latin typeface="GCentra"/>
            </a:endParaRPr>
          </a:p>
        </p:txBody>
      </p:sp>
      <p:sp>
        <p:nvSpPr>
          <p:cNvPr id="6" name="Tytuł 1">
            <a:extLst>
              <a:ext uri="{FF2B5EF4-FFF2-40B4-BE49-F238E27FC236}">
                <a16:creationId xmlns:a16="http://schemas.microsoft.com/office/drawing/2014/main" id="{AA882F73-B22B-884D-3FE4-54E4CECF6A4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E83CEA71-A9B7-8FE2-2FF9-BAD12BFD064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8901848-81A8-B6D1-98A6-B2B67639632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823824318"/>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F6773D-E1AE-D2E5-E7DD-BB79E4D291C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5745038-DDE9-AF7E-5D02-45216D6D0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5B0E557-F573-3DE6-8A02-225061670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7AAB79C-C881-A3A6-51E4-3A78A48EF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E31F740-D89E-7472-791A-99D0B9C20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DB43448-3993-28AF-85D0-3EF5CCB52B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85E4020-09D5-A93B-6A5E-B59FCCB293B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7FBC6652-7025-108C-3737-0E4E6C76B149}"/>
              </a:ext>
            </a:extLst>
          </p:cNvPr>
          <p:cNvSpPr>
            <a:spLocks noGrp="1"/>
          </p:cNvSpPr>
          <p:nvPr>
            <p:ph idx="1"/>
          </p:nvPr>
        </p:nvSpPr>
        <p:spPr>
          <a:xfrm>
            <a:off x="459350" y="1675014"/>
            <a:ext cx="11273300" cy="5051607"/>
          </a:xfrm>
        </p:spPr>
        <p:txBody>
          <a:bodyPr anchor="ctr">
            <a:noAutofit/>
          </a:bodyPr>
          <a:lstStyle/>
          <a:p>
            <a:pPr>
              <a:buNone/>
            </a:pPr>
            <a:r>
              <a:rPr lang="pl-PL">
                <a:solidFill>
                  <a:srgbClr val="000000"/>
                </a:solidFill>
                <a:effectLst/>
                <a:latin typeface="Helvetica" pitchFamily="2" charset="0"/>
              </a:rPr>
              <a:t>Przekrój przewodów należy dobierać zgodnie </a:t>
            </a:r>
            <a:br>
              <a:rPr lang="pl-PL">
                <a:solidFill>
                  <a:srgbClr val="000000"/>
                </a:solidFill>
                <a:effectLst/>
                <a:latin typeface="Helvetica" pitchFamily="2" charset="0"/>
              </a:rPr>
            </a:br>
            <a:r>
              <a:rPr lang="pl-PL">
                <a:solidFill>
                  <a:srgbClr val="000000"/>
                </a:solidFill>
                <a:effectLst/>
                <a:latin typeface="Helvetica" pitchFamily="2" charset="0"/>
              </a:rPr>
              <a:t>z PN-IEC 60364-5-523:2001P ”Instalacje elektryczne w obiektach budowlanych. Dobór i montaż wyposażenia elektrycznego. Obciążalność prądowa długotrwała”</a:t>
            </a:r>
          </a:p>
          <a:p>
            <a:pPr>
              <a:buNone/>
            </a:pPr>
            <a:r>
              <a:rPr lang="pl-PL">
                <a:solidFill>
                  <a:srgbClr val="000000"/>
                </a:solidFill>
                <a:latin typeface="Helvetica" pitchFamily="2" charset="0"/>
              </a:rPr>
              <a:t>Bardzo ważne jest by pamiętać, że w przypadku doboru przewodów dla instalacji PV pracują one w bardzo ciężkich warunkach środowiskowych. Należy też pamiętać o konieczności zapewnienia bezawaryjnego użytkowania instalacji przez wiele lat.</a:t>
            </a:r>
            <a:endParaRPr lang="pl-PL">
              <a:solidFill>
                <a:srgbClr val="000000"/>
              </a:solidFill>
              <a:effectLst/>
              <a:latin typeface="Helvetica" pitchFamily="2" charset="0"/>
            </a:endParaRPr>
          </a:p>
        </p:txBody>
      </p:sp>
      <p:sp>
        <p:nvSpPr>
          <p:cNvPr id="6" name="Tytuł 1">
            <a:extLst>
              <a:ext uri="{FF2B5EF4-FFF2-40B4-BE49-F238E27FC236}">
                <a16:creationId xmlns:a16="http://schemas.microsoft.com/office/drawing/2014/main" id="{4CAB9C45-FC62-FF12-4604-A3B02B655E6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AD6EF9D4-3FF6-6862-3743-7BFB4FD83B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CB5D7CA-0619-4208-E0C9-D69029636EB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555108732"/>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2A6B5F-25E6-1AF3-C91C-9FCE1121B57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0FD13C-1C48-B6D2-ACD2-B5006DF5C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4762472-5A5A-93A1-D552-5FF76249A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C9381FB-7271-AAF2-E8A6-052FEAE46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E2A7F7-C1C9-FBCB-3BCA-6C3AAC263A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B47FD9B-95C2-C30B-3575-0773E733D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D269852-5D1C-47AD-3DD7-18B2C41179A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C1E4F4F7-7DB4-623A-64F8-A413D088608C}"/>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effectLst/>
              </a:rPr>
              <a:t>Procedura doboru przewodu:</a:t>
            </a:r>
          </a:p>
          <a:p>
            <a:pPr>
              <a:buNone/>
            </a:pPr>
            <a:r>
              <a:rPr lang="pl-PL">
                <a:solidFill>
                  <a:srgbClr val="000000"/>
                </a:solidFill>
              </a:rPr>
              <a:t>- Zapewnienie odpowiedniej izolacji przewodu dostosowanej do poziomu napięcia.</a:t>
            </a:r>
          </a:p>
          <a:p>
            <a:pPr>
              <a:buNone/>
            </a:pPr>
            <a:r>
              <a:rPr lang="pl-PL">
                <a:solidFill>
                  <a:srgbClr val="000000"/>
                </a:solidFill>
              </a:rPr>
              <a:t>- Wyznaczenie przekroju przewodu na podstawie obciążalności długotrwałej.</a:t>
            </a:r>
          </a:p>
          <a:p>
            <a:pPr>
              <a:buNone/>
            </a:pPr>
            <a:r>
              <a:rPr lang="pl-PL">
                <a:solidFill>
                  <a:srgbClr val="000000"/>
                </a:solidFill>
              </a:rPr>
              <a:t>- Weryfikacja wybranego przekroju pod kątem wytrzymałości mechanicznej.</a:t>
            </a:r>
          </a:p>
          <a:p>
            <a:pPr>
              <a:buNone/>
            </a:pPr>
            <a:r>
              <a:rPr lang="pl-PL">
                <a:solidFill>
                  <a:srgbClr val="000000"/>
                </a:solidFill>
              </a:rPr>
              <a:t>- Weryfikacja kryterium maksymalnego spadku napięcia.</a:t>
            </a:r>
          </a:p>
          <a:p>
            <a:pPr>
              <a:buNone/>
            </a:pPr>
            <a:r>
              <a:rPr lang="pl-PL">
                <a:solidFill>
                  <a:srgbClr val="000000"/>
                </a:solidFill>
              </a:rPr>
              <a:t>- Ocena przekroju przewodu w kontekście cieplnego oddziaływania prądu zwarciowego i przetężeniowego.</a:t>
            </a:r>
          </a:p>
          <a:p>
            <a:pPr>
              <a:buNone/>
            </a:pPr>
            <a:r>
              <a:rPr lang="pl-PL">
                <a:solidFill>
                  <a:srgbClr val="000000"/>
                </a:solidFill>
              </a:rPr>
              <a:t>- Sprawdzenie skuteczności ochrony przed porażeniem elektrycznym.</a:t>
            </a:r>
          </a:p>
          <a:p>
            <a:pPr>
              <a:buNone/>
            </a:pPr>
            <a:r>
              <a:rPr lang="pl-PL">
                <a:solidFill>
                  <a:srgbClr val="000000"/>
                </a:solidFill>
              </a:rPr>
              <a:t>- Dobór przewodów ochronnych, uziemiających i wyrównawczych.</a:t>
            </a:r>
            <a:endParaRPr lang="pl-PL">
              <a:solidFill>
                <a:srgbClr val="000000"/>
              </a:solidFill>
              <a:effectLst/>
            </a:endParaRPr>
          </a:p>
        </p:txBody>
      </p:sp>
      <p:sp>
        <p:nvSpPr>
          <p:cNvPr id="6" name="Tytuł 1">
            <a:extLst>
              <a:ext uri="{FF2B5EF4-FFF2-40B4-BE49-F238E27FC236}">
                <a16:creationId xmlns:a16="http://schemas.microsoft.com/office/drawing/2014/main" id="{092D8BA1-C63C-D56A-5A47-07EBF4CD48D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A2FD66CD-F97F-AEBA-7D77-43A347A36AA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830F029-F041-6598-94DD-B5D2ABE8D10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087924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4512-9BD3-F200-B66C-AFD9D8E74A2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F673D2E-16BE-1A4A-5714-C0BE9948CA19}"/>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882C9259-6235-E643-162A-9D45EB5C7557}"/>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DC-1 - zazwyczaj brak reakcji organizmu,</a:t>
            </a:r>
            <a:br>
              <a:rPr lang="pl-PL"/>
            </a:br>
            <a:r>
              <a:rPr lang="pl-PL"/>
              <a:t>DC-2 - zazwyczaj nie występują szkodliwe skutki patofizjologiczne,</a:t>
            </a:r>
            <a:br>
              <a:rPr lang="pl-PL"/>
            </a:br>
            <a:r>
              <a:rPr lang="pl-PL"/>
              <a:t>DC-3 - zazwyczaj nie występują uszkodzenia organiczne. Prawdopodobieństwo odwracalnych zakłóceń powstawania i przewodzenia impulsów w sercu, wzrastających wraz z natężeniem prądu i czasem ,</a:t>
            </a:r>
            <a:br>
              <a:rPr lang="pl-PL"/>
            </a:br>
            <a:r>
              <a:rPr lang="pl-PL"/>
              <a:t>DC-4 - prawdopodobieństwo wywołania migotania komór serca oraz wzrastające wraz z natężeniem prądu i czasem inne szkodliwe skutki patofizjologiczne, np. ciężkie oparzenia. </a:t>
            </a:r>
          </a:p>
        </p:txBody>
      </p:sp>
      <p:sp>
        <p:nvSpPr>
          <p:cNvPr id="6" name="Tytuł 1">
            <a:extLst>
              <a:ext uri="{FF2B5EF4-FFF2-40B4-BE49-F238E27FC236}">
                <a16:creationId xmlns:a16="http://schemas.microsoft.com/office/drawing/2014/main" id="{0E391DAE-1C18-2820-A1B7-DE786B90915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3503F812-FBF3-564B-B6CC-BAC9828911E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569EEC2-4B6B-1155-857D-373A254275E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488446"/>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23AAF0-0F65-B142-B96B-A9645314A2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D521146-2F82-E3ED-5681-786ED6643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76AB9F7-B13F-1287-A3BA-7DBA60727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4A4CE79-5D92-4558-6029-319B00AF1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5645AD-1595-6C6E-0399-7D04233E5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CF2BC9-B979-713B-3DF1-41AD00656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EEF02B6-B968-CE45-B17E-3A6C7A32FD5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E1139F51-8E42-DC88-A5E6-8A48DE3CDC8D}"/>
              </a:ext>
            </a:extLst>
          </p:cNvPr>
          <p:cNvSpPr>
            <a:spLocks noGrp="1"/>
          </p:cNvSpPr>
          <p:nvPr>
            <p:ph idx="1"/>
          </p:nvPr>
        </p:nvSpPr>
        <p:spPr>
          <a:xfrm>
            <a:off x="152400" y="1675014"/>
            <a:ext cx="11874500" cy="5051607"/>
          </a:xfrm>
        </p:spPr>
        <p:txBody>
          <a:bodyPr anchor="ctr">
            <a:noAutofit/>
          </a:bodyPr>
          <a:lstStyle/>
          <a:p>
            <a:pPr>
              <a:buNone/>
            </a:pPr>
            <a:r>
              <a:rPr lang="pl-PL">
                <a:solidFill>
                  <a:srgbClr val="000000"/>
                </a:solidFill>
                <a:effectLst/>
              </a:rPr>
              <a:t>W instalac</a:t>
            </a:r>
            <a:r>
              <a:rPr lang="pl-PL">
                <a:solidFill>
                  <a:srgbClr val="000000"/>
                </a:solidFill>
              </a:rPr>
              <a:t>jach PV stosuje się specjalizowane przewody. Mogą mieć one różne oznaczenia w zależności od producentów np. </a:t>
            </a:r>
            <a:r>
              <a:rPr lang="pl-PL" err="1">
                <a:solidFill>
                  <a:srgbClr val="000000"/>
                </a:solidFill>
              </a:rPr>
              <a:t>BiT</a:t>
            </a:r>
            <a:r>
              <a:rPr lang="pl-PL">
                <a:solidFill>
                  <a:srgbClr val="000000"/>
                </a:solidFill>
              </a:rPr>
              <a:t> 1000 </a:t>
            </a:r>
            <a:r>
              <a:rPr lang="pl-PL" err="1">
                <a:solidFill>
                  <a:srgbClr val="000000"/>
                </a:solidFill>
              </a:rPr>
              <a:t>solar</a:t>
            </a:r>
            <a:r>
              <a:rPr lang="pl-PL">
                <a:solidFill>
                  <a:srgbClr val="000000"/>
                </a:solidFill>
              </a:rPr>
              <a:t> PV.</a:t>
            </a:r>
          </a:p>
          <a:p>
            <a:pPr>
              <a:buNone/>
            </a:pPr>
            <a:r>
              <a:rPr lang="pl-PL">
                <a:solidFill>
                  <a:srgbClr val="000000"/>
                </a:solidFill>
              </a:rPr>
              <a:t>Według oznaczeń zgodnych z normą to </a:t>
            </a:r>
            <a:r>
              <a:rPr lang="pl-PL" b="0" i="0" u="none" strike="noStrike">
                <a:solidFill>
                  <a:srgbClr val="000000"/>
                </a:solidFill>
                <a:effectLst/>
              </a:rPr>
              <a:t>H1Z2Z2-K, gdzie:</a:t>
            </a:r>
          </a:p>
          <a:p>
            <a:pPr algn="l">
              <a:buFont typeface="Arial" panose="020B0604020202020204" pitchFamily="34" charset="0"/>
              <a:buChar char="•"/>
            </a:pPr>
            <a:r>
              <a:rPr lang="pl-PL" sz="2400" b="1" i="0" u="none" strike="noStrike">
                <a:solidFill>
                  <a:srgbClr val="000000"/>
                </a:solidFill>
                <a:effectLst/>
              </a:rPr>
              <a:t>H</a:t>
            </a:r>
            <a:r>
              <a:rPr lang="pl-PL" sz="2400" b="0" i="0" u="none" strike="noStrike">
                <a:solidFill>
                  <a:srgbClr val="000000"/>
                </a:solidFill>
                <a:effectLst/>
              </a:rPr>
              <a:t>: Oznacza, że przewód jest przeznaczony do zastosowań w instalacjach elektrycznych.</a:t>
            </a:r>
          </a:p>
          <a:p>
            <a:pPr algn="l">
              <a:buFont typeface="Arial" panose="020B0604020202020204" pitchFamily="34" charset="0"/>
              <a:buChar char="•"/>
            </a:pPr>
            <a:r>
              <a:rPr lang="pl-PL" sz="2400" b="1" i="0" u="none" strike="noStrike">
                <a:solidFill>
                  <a:srgbClr val="000000"/>
                </a:solidFill>
                <a:effectLst/>
              </a:rPr>
              <a:t>1</a:t>
            </a:r>
            <a:r>
              <a:rPr lang="pl-PL" sz="2400" b="0" i="0" u="none" strike="noStrike">
                <a:solidFill>
                  <a:srgbClr val="000000"/>
                </a:solidFill>
                <a:effectLst/>
              </a:rPr>
              <a:t>: Wskazuje na przewód jednożyłowy.</a:t>
            </a:r>
          </a:p>
          <a:p>
            <a:pPr algn="l">
              <a:buFont typeface="Arial" panose="020B0604020202020204" pitchFamily="34" charset="0"/>
              <a:buChar char="•"/>
            </a:pPr>
            <a:r>
              <a:rPr lang="pl-PL" sz="2400" b="1" i="0" u="none" strike="noStrike">
                <a:solidFill>
                  <a:srgbClr val="000000"/>
                </a:solidFill>
                <a:effectLst/>
              </a:rPr>
              <a:t>Z</a:t>
            </a:r>
            <a:r>
              <a:rPr lang="pl-PL" sz="2400" b="0" i="0" u="none" strike="noStrike">
                <a:solidFill>
                  <a:srgbClr val="000000"/>
                </a:solidFill>
                <a:effectLst/>
              </a:rPr>
              <a:t>: Oznacza, że przewód jest przystosowany do użytku w warunkach zewnętrznych (w tym na zewnątrz budynków).</a:t>
            </a:r>
          </a:p>
          <a:p>
            <a:pPr algn="l">
              <a:buFont typeface="Arial" panose="020B0604020202020204" pitchFamily="34" charset="0"/>
              <a:buChar char="•"/>
            </a:pPr>
            <a:r>
              <a:rPr lang="pl-PL" sz="2400" b="1" i="0" u="none" strike="noStrike">
                <a:solidFill>
                  <a:srgbClr val="000000"/>
                </a:solidFill>
                <a:effectLst/>
              </a:rPr>
              <a:t>2Z2</a:t>
            </a:r>
            <a:r>
              <a:rPr lang="pl-PL" sz="2400" b="0" i="0" u="none" strike="noStrike">
                <a:solidFill>
                  <a:srgbClr val="000000"/>
                </a:solidFill>
                <a:effectLst/>
              </a:rPr>
              <a:t>: Odnosi się do odporności na działanie wysokich temperatur oraz na czynniki atmosferyczne, a także do odporności na promieniowanie UV.</a:t>
            </a:r>
          </a:p>
          <a:p>
            <a:pPr algn="l">
              <a:buFont typeface="Arial" panose="020B0604020202020204" pitchFamily="34" charset="0"/>
              <a:buChar char="•"/>
            </a:pPr>
            <a:r>
              <a:rPr lang="pl-PL" sz="2400" b="1" i="0" u="none" strike="noStrike">
                <a:solidFill>
                  <a:srgbClr val="000000"/>
                </a:solidFill>
                <a:effectLst/>
              </a:rPr>
              <a:t>K</a:t>
            </a:r>
            <a:r>
              <a:rPr lang="pl-PL" sz="2400" b="0" i="0" u="none" strike="noStrike">
                <a:solidFill>
                  <a:srgbClr val="000000"/>
                </a:solidFill>
                <a:effectLst/>
              </a:rPr>
              <a:t>: Informuje, że przewód ma dodatkowe właściwości, takie jak elastyczność, co ułatwia jego instalację.</a:t>
            </a:r>
            <a:endParaRPr lang="pl-PL" sz="2400">
              <a:solidFill>
                <a:srgbClr val="000000"/>
              </a:solidFill>
            </a:endParaRPr>
          </a:p>
        </p:txBody>
      </p:sp>
      <p:sp>
        <p:nvSpPr>
          <p:cNvPr id="6" name="Tytuł 1">
            <a:extLst>
              <a:ext uri="{FF2B5EF4-FFF2-40B4-BE49-F238E27FC236}">
                <a16:creationId xmlns:a16="http://schemas.microsoft.com/office/drawing/2014/main" id="{31E848C5-09E9-42DD-EFFA-FDBADA6E7A0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44781C97-6DCD-693E-B296-73C2F7F5F6B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21BCC60-7EB8-AF1D-05B7-750DF441018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336656767"/>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38C5BC-45AD-593B-EF9F-2D438060D49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00007D7-EEFF-C01B-5479-C41614FB8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AA63705-C79C-FF2E-FAF1-9E2A411C6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2EAC727-CAE3-3DCF-2C8B-3F6A588287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90E7B13-A7F2-D37A-F74C-32153776D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22359B1-5774-0743-704B-611C74DAA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EC780E4-262B-6893-D812-9A1BDEEE5FE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00084B95-5F72-EABC-D733-8A309149D4D4}"/>
              </a:ext>
            </a:extLst>
          </p:cNvPr>
          <p:cNvSpPr>
            <a:spLocks noGrp="1"/>
          </p:cNvSpPr>
          <p:nvPr>
            <p:ph idx="1"/>
          </p:nvPr>
        </p:nvSpPr>
        <p:spPr>
          <a:xfrm>
            <a:off x="152400" y="1675014"/>
            <a:ext cx="11874500" cy="5051607"/>
          </a:xfrm>
        </p:spPr>
        <p:txBody>
          <a:bodyPr anchor="ctr">
            <a:noAutofit/>
          </a:bodyPr>
          <a:lstStyle/>
          <a:p>
            <a:pPr>
              <a:buNone/>
            </a:pPr>
            <a:r>
              <a:rPr lang="pl-PL">
                <a:solidFill>
                  <a:srgbClr val="000000"/>
                </a:solidFill>
              </a:rPr>
              <a:t>Bitner </a:t>
            </a:r>
            <a:r>
              <a:rPr lang="pl-PL" err="1">
                <a:solidFill>
                  <a:srgbClr val="000000"/>
                </a:solidFill>
              </a:rPr>
              <a:t>BiT</a:t>
            </a:r>
            <a:r>
              <a:rPr lang="pl-PL">
                <a:solidFill>
                  <a:srgbClr val="000000"/>
                </a:solidFill>
              </a:rPr>
              <a:t> 1000 </a:t>
            </a:r>
            <a:r>
              <a:rPr lang="pl-PL" err="1">
                <a:solidFill>
                  <a:srgbClr val="000000"/>
                </a:solidFill>
              </a:rPr>
              <a:t>solar</a:t>
            </a:r>
            <a:endParaRPr lang="pl-PL">
              <a:solidFill>
                <a:srgbClr val="000000"/>
              </a:solidFill>
            </a:endParaRPr>
          </a:p>
          <a:p>
            <a:pPr>
              <a:buNone/>
            </a:pPr>
            <a:r>
              <a:rPr lang="pl-PL">
                <a:solidFill>
                  <a:srgbClr val="000000"/>
                </a:solidFill>
              </a:rPr>
              <a:t>Parametry:</a:t>
            </a:r>
          </a:p>
          <a:p>
            <a:pPr>
              <a:buNone/>
            </a:pPr>
            <a:r>
              <a:rPr lang="pl-PL" b="1">
                <a:solidFill>
                  <a:srgbClr val="111111"/>
                </a:solidFill>
                <a:effectLst/>
              </a:rPr>
              <a:t>Temperatura pracy: </a:t>
            </a:r>
            <a:r>
              <a:rPr lang="pl-PL">
                <a:solidFill>
                  <a:srgbClr val="111111"/>
                </a:solidFill>
                <a:effectLst/>
              </a:rPr>
              <a:t>-40°C do 90°C</a:t>
            </a:r>
          </a:p>
          <a:p>
            <a:pPr>
              <a:buNone/>
            </a:pPr>
            <a:r>
              <a:rPr lang="pl-PL" b="1">
                <a:solidFill>
                  <a:srgbClr val="111111"/>
                </a:solidFill>
                <a:effectLst/>
              </a:rPr>
              <a:t>Min. temperatura </a:t>
            </a:r>
            <a:r>
              <a:rPr lang="pl-PL" b="1" err="1">
                <a:solidFill>
                  <a:srgbClr val="111111"/>
                </a:solidFill>
                <a:effectLst/>
              </a:rPr>
              <a:t>ukladania</a:t>
            </a:r>
            <a:r>
              <a:rPr lang="pl-PL" b="1">
                <a:solidFill>
                  <a:srgbClr val="111111"/>
                </a:solidFill>
                <a:effectLst/>
              </a:rPr>
              <a:t>: </a:t>
            </a:r>
            <a:r>
              <a:rPr lang="pl-PL">
                <a:solidFill>
                  <a:srgbClr val="111111"/>
                </a:solidFill>
                <a:effectLst/>
              </a:rPr>
              <a:t>-15°C</a:t>
            </a:r>
          </a:p>
          <a:p>
            <a:pPr>
              <a:buNone/>
            </a:pPr>
            <a:r>
              <a:rPr lang="pl-PL" b="1">
                <a:solidFill>
                  <a:srgbClr val="111111"/>
                </a:solidFill>
                <a:effectLst/>
              </a:rPr>
              <a:t>Max. temperatura żyły podczas pracy:</a:t>
            </a:r>
            <a:r>
              <a:rPr lang="pl-PL">
                <a:solidFill>
                  <a:srgbClr val="111111"/>
                </a:solidFill>
                <a:effectLst/>
              </a:rPr>
              <a:t> 120°C</a:t>
            </a:r>
          </a:p>
          <a:p>
            <a:pPr>
              <a:buNone/>
            </a:pPr>
            <a:r>
              <a:rPr lang="pl-PL" b="1">
                <a:solidFill>
                  <a:srgbClr val="111111"/>
                </a:solidFill>
                <a:effectLst/>
              </a:rPr>
              <a:t>Dopuszczalna temperatura żył podczas zwarcia: </a:t>
            </a:r>
            <a:r>
              <a:rPr lang="pl-PL">
                <a:solidFill>
                  <a:srgbClr val="111111"/>
                </a:solidFill>
                <a:effectLst/>
              </a:rPr>
              <a:t>250°C</a:t>
            </a:r>
          </a:p>
          <a:p>
            <a:pPr>
              <a:buNone/>
            </a:pPr>
            <a:endParaRPr lang="pl-PL">
              <a:solidFill>
                <a:srgbClr val="111111"/>
              </a:solidFill>
              <a:effectLst/>
            </a:endParaRPr>
          </a:p>
          <a:p>
            <a:pPr>
              <a:buNone/>
            </a:pPr>
            <a:endParaRPr lang="pl-PL" sz="2400">
              <a:solidFill>
                <a:srgbClr val="000000"/>
              </a:solidFill>
            </a:endParaRPr>
          </a:p>
          <a:p>
            <a:pPr>
              <a:buNone/>
            </a:pPr>
            <a:endParaRPr lang="pl-PL" sz="2400">
              <a:solidFill>
                <a:srgbClr val="000000"/>
              </a:solidFill>
            </a:endParaRPr>
          </a:p>
        </p:txBody>
      </p:sp>
      <p:sp>
        <p:nvSpPr>
          <p:cNvPr id="6" name="Tytuł 1">
            <a:extLst>
              <a:ext uri="{FF2B5EF4-FFF2-40B4-BE49-F238E27FC236}">
                <a16:creationId xmlns:a16="http://schemas.microsoft.com/office/drawing/2014/main" id="{7D5F6E5B-21BF-D877-4F19-6350AE944FE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3025FA4E-D4EB-C7CF-60B0-E6451388CEF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45D0C52-1290-F3B7-2789-3D0020DFA2B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4" name="Obraz 3">
            <a:extLst>
              <a:ext uri="{FF2B5EF4-FFF2-40B4-BE49-F238E27FC236}">
                <a16:creationId xmlns:a16="http://schemas.microsoft.com/office/drawing/2014/main" id="{558D9E64-2EB6-B4E7-5631-A06C217C8179}"/>
              </a:ext>
            </a:extLst>
          </p:cNvPr>
          <p:cNvPicPr>
            <a:picLocks noChangeAspect="1"/>
          </p:cNvPicPr>
          <p:nvPr/>
        </p:nvPicPr>
        <p:blipFill>
          <a:blip r:embed="rId3"/>
          <a:stretch>
            <a:fillRect/>
          </a:stretch>
        </p:blipFill>
        <p:spPr>
          <a:xfrm>
            <a:off x="234950" y="5392320"/>
            <a:ext cx="11874500" cy="1465680"/>
          </a:xfrm>
          <a:prstGeom prst="rect">
            <a:avLst/>
          </a:prstGeom>
        </p:spPr>
      </p:pic>
    </p:spTree>
    <p:extLst>
      <p:ext uri="{BB962C8B-B14F-4D97-AF65-F5344CB8AC3E}">
        <p14:creationId xmlns:p14="http://schemas.microsoft.com/office/powerpoint/2010/main" val="1260661778"/>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2BB9E7-FB2C-7F79-278F-46828CB42B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E673E5B-BD26-560C-96C4-91371E93D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5952FFE-B2E9-5409-3C51-E46112993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247DAE7-7E8D-453D-4616-D802819B1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04EACE-B199-7BEC-92B8-31D011365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8DE05F-F7A8-3743-C132-754189287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06E90BD-9C2B-ACFB-7B54-270C66E8111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A6DA1504-F0A5-D9E3-FB1C-885A84BB62E7}"/>
              </a:ext>
            </a:extLst>
          </p:cNvPr>
          <p:cNvSpPr>
            <a:spLocks noGrp="1"/>
          </p:cNvSpPr>
          <p:nvPr>
            <p:ph idx="1"/>
          </p:nvPr>
        </p:nvSpPr>
        <p:spPr>
          <a:xfrm>
            <a:off x="152400" y="1675014"/>
            <a:ext cx="11874500" cy="5051607"/>
          </a:xfrm>
        </p:spPr>
        <p:txBody>
          <a:bodyPr anchor="ctr">
            <a:noAutofit/>
          </a:bodyPr>
          <a:lstStyle/>
          <a:p>
            <a:pPr>
              <a:buNone/>
            </a:pPr>
            <a:r>
              <a:rPr lang="pl-PL">
                <a:solidFill>
                  <a:srgbClr val="000000"/>
                </a:solidFill>
              </a:rPr>
              <a:t>Bitner </a:t>
            </a:r>
            <a:r>
              <a:rPr lang="pl-PL" err="1">
                <a:solidFill>
                  <a:srgbClr val="000000"/>
                </a:solidFill>
              </a:rPr>
              <a:t>BiT</a:t>
            </a:r>
            <a:r>
              <a:rPr lang="pl-PL">
                <a:solidFill>
                  <a:srgbClr val="000000"/>
                </a:solidFill>
              </a:rPr>
              <a:t> 1000 </a:t>
            </a:r>
            <a:r>
              <a:rPr lang="pl-PL" err="1">
                <a:solidFill>
                  <a:srgbClr val="000000"/>
                </a:solidFill>
              </a:rPr>
              <a:t>solar</a:t>
            </a:r>
            <a:endParaRPr lang="pl-PL">
              <a:solidFill>
                <a:srgbClr val="000000"/>
              </a:solidFill>
            </a:endParaRPr>
          </a:p>
          <a:p>
            <a:pPr>
              <a:buNone/>
            </a:pPr>
            <a:r>
              <a:rPr lang="pl-PL">
                <a:solidFill>
                  <a:srgbClr val="000000"/>
                </a:solidFill>
              </a:rPr>
              <a:t>Parametry:</a:t>
            </a:r>
          </a:p>
          <a:p>
            <a:pPr>
              <a:buNone/>
            </a:pPr>
            <a:r>
              <a:rPr lang="pl-PL" b="1">
                <a:solidFill>
                  <a:srgbClr val="111111"/>
                </a:solidFill>
                <a:effectLst/>
              </a:rPr>
              <a:t>Napięcie pracy</a:t>
            </a:r>
            <a:r>
              <a:rPr lang="pl-PL">
                <a:solidFill>
                  <a:srgbClr val="111111"/>
                </a:solidFill>
                <a:effectLst/>
              </a:rPr>
              <a:t>:</a:t>
            </a:r>
          </a:p>
          <a:p>
            <a:pPr>
              <a:buNone/>
            </a:pPr>
            <a:r>
              <a:rPr lang="pl-PL">
                <a:solidFill>
                  <a:srgbClr val="111111"/>
                </a:solidFill>
                <a:effectLst/>
              </a:rPr>
              <a:t>AC: U0/U=1,0/1,0kV</a:t>
            </a:r>
          </a:p>
          <a:p>
            <a:pPr>
              <a:buNone/>
            </a:pPr>
            <a:r>
              <a:rPr lang="pl-PL">
                <a:solidFill>
                  <a:srgbClr val="111111"/>
                </a:solidFill>
                <a:effectLst/>
              </a:rPr>
              <a:t>DC: U=1,5kV</a:t>
            </a:r>
          </a:p>
          <a:p>
            <a:pPr>
              <a:buNone/>
            </a:pPr>
            <a:r>
              <a:rPr lang="pl-PL" b="1">
                <a:solidFill>
                  <a:srgbClr val="111111"/>
                </a:solidFill>
                <a:effectLst/>
              </a:rPr>
              <a:t>Max. napięcie pracy DC</a:t>
            </a:r>
            <a:r>
              <a:rPr lang="pl-PL">
                <a:solidFill>
                  <a:srgbClr val="111111"/>
                </a:solidFill>
                <a:effectLst/>
              </a:rPr>
              <a:t>: 1,8kV</a:t>
            </a:r>
          </a:p>
          <a:p>
            <a:pPr>
              <a:buNone/>
            </a:pPr>
            <a:r>
              <a:rPr lang="pl-PL" b="1">
                <a:solidFill>
                  <a:srgbClr val="111111"/>
                </a:solidFill>
                <a:effectLst/>
              </a:rPr>
              <a:t>Próba napięciowa</a:t>
            </a:r>
            <a:r>
              <a:rPr lang="pl-PL">
                <a:solidFill>
                  <a:srgbClr val="111111"/>
                </a:solidFill>
                <a:effectLst/>
              </a:rPr>
              <a:t>: 6500V</a:t>
            </a:r>
          </a:p>
          <a:p>
            <a:pPr>
              <a:buNone/>
            </a:pPr>
            <a:endParaRPr lang="pl-PL">
              <a:solidFill>
                <a:srgbClr val="111111"/>
              </a:solidFill>
              <a:effectLst/>
            </a:endParaRPr>
          </a:p>
          <a:p>
            <a:pPr>
              <a:buNone/>
            </a:pPr>
            <a:endParaRPr lang="pl-PL" sz="2400">
              <a:solidFill>
                <a:srgbClr val="000000"/>
              </a:solidFill>
            </a:endParaRPr>
          </a:p>
          <a:p>
            <a:pPr>
              <a:buNone/>
            </a:pPr>
            <a:endParaRPr lang="pl-PL" sz="2400">
              <a:solidFill>
                <a:srgbClr val="000000"/>
              </a:solidFill>
            </a:endParaRPr>
          </a:p>
        </p:txBody>
      </p:sp>
      <p:sp>
        <p:nvSpPr>
          <p:cNvPr id="6" name="Tytuł 1">
            <a:extLst>
              <a:ext uri="{FF2B5EF4-FFF2-40B4-BE49-F238E27FC236}">
                <a16:creationId xmlns:a16="http://schemas.microsoft.com/office/drawing/2014/main" id="{CF4D12E9-FE16-036F-BCFB-CFCE27ABC7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89CA550B-5833-3F1E-6442-19940868F0B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0FADDB4-1FA8-E939-0AB8-9B1B04B0E1F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4" name="Obraz 3">
            <a:extLst>
              <a:ext uri="{FF2B5EF4-FFF2-40B4-BE49-F238E27FC236}">
                <a16:creationId xmlns:a16="http://schemas.microsoft.com/office/drawing/2014/main" id="{A1CE00D9-06A8-4578-596F-816DC98AA083}"/>
              </a:ext>
            </a:extLst>
          </p:cNvPr>
          <p:cNvPicPr>
            <a:picLocks noChangeAspect="1"/>
          </p:cNvPicPr>
          <p:nvPr/>
        </p:nvPicPr>
        <p:blipFill>
          <a:blip r:embed="rId3"/>
          <a:stretch>
            <a:fillRect/>
          </a:stretch>
        </p:blipFill>
        <p:spPr>
          <a:xfrm>
            <a:off x="234950" y="5392320"/>
            <a:ext cx="11874500" cy="1465680"/>
          </a:xfrm>
          <a:prstGeom prst="rect">
            <a:avLst/>
          </a:prstGeom>
        </p:spPr>
      </p:pic>
    </p:spTree>
    <p:extLst>
      <p:ext uri="{BB962C8B-B14F-4D97-AF65-F5344CB8AC3E}">
        <p14:creationId xmlns:p14="http://schemas.microsoft.com/office/powerpoint/2010/main" val="3523110888"/>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7F9AD9-9EAD-F70F-F39E-20D402A04EB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EB998C3-B2A0-07CB-DC71-BD1AB7C8AA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4DD0466-035D-8FD1-C928-AADF85E6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1133710-A65D-88DF-F1EB-00E00BE5D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EEBA0C-9F07-91DC-1D9C-3B4EDB211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6937438-5781-967C-8337-E139C931F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C9313C6-7E72-1CB5-FE13-6BF53FF3E6E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0DC50DBD-E108-E4AC-FF66-5A17DF8EA66D}"/>
              </a:ext>
            </a:extLst>
          </p:cNvPr>
          <p:cNvSpPr>
            <a:spLocks noGrp="1"/>
          </p:cNvSpPr>
          <p:nvPr>
            <p:ph idx="1"/>
          </p:nvPr>
        </p:nvSpPr>
        <p:spPr>
          <a:xfrm>
            <a:off x="152400" y="1675014"/>
            <a:ext cx="11874500" cy="5051607"/>
          </a:xfrm>
        </p:spPr>
        <p:txBody>
          <a:bodyPr anchor="ctr">
            <a:noAutofit/>
          </a:bodyPr>
          <a:lstStyle/>
          <a:p>
            <a:pPr>
              <a:buNone/>
            </a:pPr>
            <a:r>
              <a:rPr lang="pl-PL">
                <a:solidFill>
                  <a:srgbClr val="000000"/>
                </a:solidFill>
              </a:rPr>
              <a:t>Bitner </a:t>
            </a:r>
            <a:r>
              <a:rPr lang="pl-PL" err="1">
                <a:solidFill>
                  <a:srgbClr val="000000"/>
                </a:solidFill>
              </a:rPr>
              <a:t>BiT</a:t>
            </a:r>
            <a:r>
              <a:rPr lang="pl-PL">
                <a:solidFill>
                  <a:srgbClr val="000000"/>
                </a:solidFill>
              </a:rPr>
              <a:t> 1000 </a:t>
            </a:r>
            <a:r>
              <a:rPr lang="pl-PL" err="1">
                <a:solidFill>
                  <a:srgbClr val="000000"/>
                </a:solidFill>
              </a:rPr>
              <a:t>solar</a:t>
            </a:r>
            <a:endParaRPr lang="pl-PL">
              <a:solidFill>
                <a:srgbClr val="000000"/>
              </a:solidFill>
            </a:endParaRPr>
          </a:p>
          <a:p>
            <a:pPr>
              <a:buNone/>
            </a:pPr>
            <a:r>
              <a:rPr lang="pl-PL">
                <a:solidFill>
                  <a:srgbClr val="000000"/>
                </a:solidFill>
              </a:rPr>
              <a:t>Parametry:</a:t>
            </a:r>
          </a:p>
          <a:p>
            <a:pPr>
              <a:buNone/>
            </a:pPr>
            <a:r>
              <a:rPr lang="pl-PL" b="1">
                <a:solidFill>
                  <a:srgbClr val="111111"/>
                </a:solidFill>
                <a:effectLst/>
                <a:latin typeface="Arial" panose="020B0604020202020204" pitchFamily="34" charset="0"/>
              </a:rPr>
              <a:t>Min. promień gięcia: </a:t>
            </a:r>
            <a:r>
              <a:rPr lang="pl-PL">
                <a:solidFill>
                  <a:srgbClr val="111111"/>
                </a:solidFill>
                <a:effectLst/>
                <a:latin typeface="Arial" panose="020B0604020202020204" pitchFamily="34" charset="0"/>
              </a:rPr>
              <a:t>4xØ</a:t>
            </a:r>
          </a:p>
          <a:p>
            <a:pPr>
              <a:buNone/>
            </a:pPr>
            <a:r>
              <a:rPr lang="pl-PL" b="1">
                <a:solidFill>
                  <a:srgbClr val="111111"/>
                </a:solidFill>
                <a:effectLst/>
                <a:latin typeface="Arial" panose="020B0604020202020204" pitchFamily="34" charset="0"/>
              </a:rPr>
              <a:t>Max. siła ciągnąca:</a:t>
            </a:r>
            <a:endParaRPr lang="pl-PL">
              <a:solidFill>
                <a:srgbClr val="111111"/>
              </a:solidFill>
              <a:effectLst/>
              <a:latin typeface="Arial" panose="020B0604020202020204" pitchFamily="34" charset="0"/>
            </a:endParaRPr>
          </a:p>
          <a:p>
            <a:pPr>
              <a:buNone/>
            </a:pPr>
            <a:r>
              <a:rPr lang="pl-PL">
                <a:solidFill>
                  <a:srgbClr val="111111"/>
                </a:solidFill>
                <a:effectLst/>
                <a:latin typeface="Arial" panose="020B0604020202020204" pitchFamily="34" charset="0"/>
              </a:rPr>
              <a:t>Podczas instalacji: 50N/mm</a:t>
            </a:r>
            <a:r>
              <a:rPr lang="pl-PL" baseline="30000">
                <a:solidFill>
                  <a:srgbClr val="111111"/>
                </a:solidFill>
                <a:effectLst/>
                <a:latin typeface="Arial" panose="020B0604020202020204" pitchFamily="34" charset="0"/>
              </a:rPr>
              <a:t>2</a:t>
            </a:r>
            <a:endParaRPr lang="pl-PL">
              <a:solidFill>
                <a:srgbClr val="111111"/>
              </a:solidFill>
              <a:effectLst/>
              <a:latin typeface="Arial" panose="020B0604020202020204" pitchFamily="34" charset="0"/>
            </a:endParaRPr>
          </a:p>
          <a:p>
            <a:pPr>
              <a:buNone/>
            </a:pPr>
            <a:r>
              <a:rPr lang="pl-PL">
                <a:solidFill>
                  <a:srgbClr val="111111"/>
                </a:solidFill>
                <a:effectLst/>
                <a:latin typeface="Arial" panose="020B0604020202020204" pitchFamily="34" charset="0"/>
              </a:rPr>
              <a:t>Podczas pracy (statycznie): 15N/mm</a:t>
            </a:r>
            <a:r>
              <a:rPr lang="pl-PL" baseline="30000">
                <a:solidFill>
                  <a:srgbClr val="111111"/>
                </a:solidFill>
                <a:effectLst/>
                <a:latin typeface="Arial" panose="020B0604020202020204" pitchFamily="34" charset="0"/>
              </a:rPr>
              <a:t>2</a:t>
            </a:r>
            <a:endParaRPr lang="pl-PL">
              <a:solidFill>
                <a:srgbClr val="111111"/>
              </a:solidFill>
              <a:effectLst/>
              <a:latin typeface="Arial" panose="020B0604020202020204" pitchFamily="34" charset="0"/>
            </a:endParaRPr>
          </a:p>
          <a:p>
            <a:pPr>
              <a:buNone/>
            </a:pPr>
            <a:endParaRPr lang="pl-PL">
              <a:solidFill>
                <a:srgbClr val="111111"/>
              </a:solidFill>
              <a:effectLst/>
            </a:endParaRPr>
          </a:p>
          <a:p>
            <a:pPr>
              <a:buNone/>
            </a:pPr>
            <a:endParaRPr lang="pl-PL" sz="2400">
              <a:solidFill>
                <a:srgbClr val="000000"/>
              </a:solidFill>
            </a:endParaRPr>
          </a:p>
          <a:p>
            <a:pPr>
              <a:buNone/>
            </a:pPr>
            <a:endParaRPr lang="pl-PL" sz="2400">
              <a:solidFill>
                <a:srgbClr val="000000"/>
              </a:solidFill>
            </a:endParaRPr>
          </a:p>
        </p:txBody>
      </p:sp>
      <p:sp>
        <p:nvSpPr>
          <p:cNvPr id="6" name="Tytuł 1">
            <a:extLst>
              <a:ext uri="{FF2B5EF4-FFF2-40B4-BE49-F238E27FC236}">
                <a16:creationId xmlns:a16="http://schemas.microsoft.com/office/drawing/2014/main" id="{91AB5337-F699-1D73-B5E6-624AE25E3A6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8DABA001-EEA8-FC8B-238E-081C5ADAF23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42B9FE2-C657-3E1E-AA05-1F48EA79FA8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4" name="Obraz 3">
            <a:extLst>
              <a:ext uri="{FF2B5EF4-FFF2-40B4-BE49-F238E27FC236}">
                <a16:creationId xmlns:a16="http://schemas.microsoft.com/office/drawing/2014/main" id="{25D14B41-00F4-3F63-5ACA-EAC1D7FDEF8A}"/>
              </a:ext>
            </a:extLst>
          </p:cNvPr>
          <p:cNvPicPr>
            <a:picLocks noChangeAspect="1"/>
          </p:cNvPicPr>
          <p:nvPr/>
        </p:nvPicPr>
        <p:blipFill>
          <a:blip r:embed="rId3"/>
          <a:stretch>
            <a:fillRect/>
          </a:stretch>
        </p:blipFill>
        <p:spPr>
          <a:xfrm>
            <a:off x="234950" y="5392320"/>
            <a:ext cx="11874500" cy="1465680"/>
          </a:xfrm>
          <a:prstGeom prst="rect">
            <a:avLst/>
          </a:prstGeom>
        </p:spPr>
      </p:pic>
    </p:spTree>
    <p:extLst>
      <p:ext uri="{BB962C8B-B14F-4D97-AF65-F5344CB8AC3E}">
        <p14:creationId xmlns:p14="http://schemas.microsoft.com/office/powerpoint/2010/main" val="1911776480"/>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6AD3DF-DCF5-438D-589B-593011977E1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D72D806-F58F-DAD7-2C29-4A89D78C8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CE11DCF-A7C7-2C91-A616-863376A1B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F5BB443-BB6C-8C89-4E4A-7BE4DCC67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3043DB8-E4B0-35C6-F0A6-9E2D1C3CA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70AE92B-B57C-DEAC-813F-5A23863F5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9742660-ACA5-DB9E-7D63-64CAE117BF1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87A7E726-C533-F736-D9A1-A4188694644B}"/>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a:t>
                </a:r>
              </a:p>
              <a:p>
                <a:pPr>
                  <a:buNone/>
                </a:pPr>
                <a:r>
                  <a:rPr lang="pl-PL">
                    <a:solidFill>
                      <a:srgbClr val="000000"/>
                    </a:solidFill>
                  </a:rPr>
                  <a:t>Aby poprawnie dobrać przekrój przewodu należy. Należy pamiętać aby zwrócić uwagę </a:t>
                </a:r>
                <a:r>
                  <a:rPr lang="pl-PL" err="1">
                    <a:solidFill>
                      <a:srgbClr val="000000"/>
                    </a:solidFill>
                  </a:rPr>
                  <a:t>nprzede</a:t>
                </a:r>
                <a:r>
                  <a:rPr lang="pl-PL">
                    <a:solidFill>
                      <a:srgbClr val="000000"/>
                    </a:solidFill>
                  </a:rPr>
                  <a:t> wszystkim określić sumaryczną moc łańcucha modułów PV oraz napięcie jakie w nim </a:t>
                </a:r>
                <a:r>
                  <a:rPr lang="pl-PL" err="1">
                    <a:solidFill>
                      <a:srgbClr val="000000"/>
                    </a:solidFill>
                  </a:rPr>
                  <a:t>wystąpia</a:t>
                </a:r>
                <a:r>
                  <a:rPr lang="pl-PL">
                    <a:solidFill>
                      <a:srgbClr val="000000"/>
                    </a:solidFill>
                  </a:rPr>
                  <a:t> sposób połączenia modułów. Jeśli panele połączone zostaną szeregowo, to napięcie do obliczeń będzie sumą napięć wszystkich modułów w szeregu. W przypadku połączenia równoległego będzie to napięcie pojedynczego modułu. Połączenie mieszane wymaga odpowiedniej analizy.</a:t>
                </a:r>
              </a:p>
              <a:p>
                <a:pPr>
                  <a:buNone/>
                </a:pPr>
                <a:r>
                  <a:rPr lang="pl-PL">
                    <a:solidFill>
                      <a:srgbClr val="000000"/>
                    </a:solidFill>
                  </a:rPr>
                  <a:t>Kolejnym aspektem jest określenie długości maksymalnej łańcucha.</a:t>
                </a:r>
              </a:p>
              <a:p>
                <a:pPr>
                  <a:buNone/>
                </a:pPr>
                <a:r>
                  <a:rPr lang="pl-PL">
                    <a:solidFill>
                      <a:srgbClr val="000000"/>
                    </a:solidFill>
                  </a:rPr>
                  <a:t>Przewody </a:t>
                </a:r>
                <a:r>
                  <a:rPr lang="pl-PL" b="0" i="0" u="none" strike="noStrike">
                    <a:solidFill>
                      <a:srgbClr val="000000"/>
                    </a:solidFill>
                    <a:effectLst/>
                  </a:rPr>
                  <a:t>H1Z2Z2-K wykonywane są z miedzi dlatego przewodność właściwa (konduktywność) jaką przyjmiemy to 58,6 ·10</a:t>
                </a:r>
                <a:r>
                  <a:rPr lang="pl-PL" b="0" i="0" u="none" strike="noStrike" baseline="30000">
                    <a:solidFill>
                      <a:srgbClr val="000000"/>
                    </a:solidFill>
                    <a:effectLst/>
                  </a:rPr>
                  <a:t>6</a:t>
                </a:r>
                <a:r>
                  <a:rPr lang="pl-PL" b="0" i="0" u="none" strike="noStrike">
                    <a:solidFill>
                      <a:srgbClr val="000000"/>
                    </a:solidFill>
                    <a:effectLst/>
                  </a:rPr>
                  <a:t> </a:t>
                </a:r>
                <a14:m>
                  <m:oMath xmlns:m="http://schemas.openxmlformats.org/officeDocument/2006/math">
                    <m:f>
                      <m:fPr>
                        <m:ctrlPr>
                          <a:rPr lang="pl-PL" b="0" i="1" u="none" strike="noStrike" smtClean="0">
                            <a:solidFill>
                              <a:srgbClr val="000000"/>
                            </a:solidFill>
                            <a:effectLst/>
                            <a:latin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rPr>
                          <m:t>1</m:t>
                        </m:r>
                      </m:num>
                      <m:den>
                        <m:r>
                          <m:rPr>
                            <m:sty m:val="p"/>
                          </m:rPr>
                          <a:rPr lang="el-GR" b="0" i="1" u="none" strike="noStrike" smtClean="0">
                            <a:solidFill>
                              <a:srgbClr val="000000"/>
                            </a:solidFill>
                            <a:effectLst/>
                            <a:latin typeface="Cambria Math" panose="02040503050406030204" pitchFamily="18" charset="0"/>
                            <a:ea typeface="Cambria Math" panose="02040503050406030204" pitchFamily="18" charset="0"/>
                          </a:rPr>
                          <m:t>Ω</m:t>
                        </m:r>
                        <m:r>
                          <a:rPr lang="pl-PL" b="0" i="1" u="none" strike="noStrike" smtClean="0">
                            <a:solidFill>
                              <a:srgbClr val="000000"/>
                            </a:solidFill>
                            <a:effectLst/>
                            <a:latin typeface="Cambria Math" panose="02040503050406030204" pitchFamily="18" charset="0"/>
                            <a:ea typeface="Cambria Math" panose="02040503050406030204" pitchFamily="18" charset="0"/>
                          </a:rPr>
                          <m:t>𝑚</m:t>
                        </m:r>
                      </m:den>
                    </m:f>
                  </m:oMath>
                </a14:m>
                <a:r>
                  <a:rPr lang="pl-PL">
                    <a:solidFill>
                      <a:srgbClr val="000000"/>
                    </a:solidFill>
                  </a:rPr>
                  <a:t> , czyli 58,6 </a:t>
                </a:r>
                <a14:m>
                  <m:oMath xmlns:m="http://schemas.openxmlformats.org/officeDocument/2006/math">
                    <m:f>
                      <m:fPr>
                        <m:ctrlPr>
                          <a:rPr lang="pl-PL" i="1">
                            <a:solidFill>
                              <a:srgbClr val="000000"/>
                            </a:solidFill>
                            <a:latin typeface="Cambria Math" panose="02040503050406030204" pitchFamily="18" charset="0"/>
                          </a:rPr>
                        </m:ctrlPr>
                      </m:fPr>
                      <m:num>
                        <m:r>
                          <a:rPr lang="pl-PL" i="1">
                            <a:solidFill>
                              <a:srgbClr val="000000"/>
                            </a:solidFill>
                            <a:latin typeface="Cambria Math" panose="02040503050406030204" pitchFamily="18" charset="0"/>
                          </a:rPr>
                          <m:t>1</m:t>
                        </m:r>
                      </m:num>
                      <m:den>
                        <m:r>
                          <m:rPr>
                            <m:sty m:val="p"/>
                          </m:rPr>
                          <a:rPr lang="el-GR" i="1">
                            <a:solidFill>
                              <a:srgbClr val="000000"/>
                            </a:solidFill>
                            <a:latin typeface="Cambria Math" panose="02040503050406030204" pitchFamily="18" charset="0"/>
                            <a:ea typeface="Cambria Math" panose="02040503050406030204" pitchFamily="18" charset="0"/>
                          </a:rPr>
                          <m:t>Ω</m:t>
                        </m:r>
                        <m:sSup>
                          <m:sSupPr>
                            <m:ctrlPr>
                              <a:rPr lang="el-GR" i="1">
                                <a:solidFill>
                                  <a:srgbClr val="000000"/>
                                </a:solidFill>
                                <a:latin typeface="Cambria Math" panose="02040503050406030204" pitchFamily="18" charset="0"/>
                                <a:ea typeface="Cambria Math" panose="02040503050406030204" pitchFamily="18" charset="0"/>
                              </a:rPr>
                            </m:ctrlPr>
                          </m:sSupPr>
                          <m:e>
                            <m:r>
                              <a:rPr lang="pl-PL" i="1">
                                <a:solidFill>
                                  <a:srgbClr val="000000"/>
                                </a:solidFill>
                                <a:latin typeface="Cambria Math" panose="02040503050406030204" pitchFamily="18" charset="0"/>
                                <a:ea typeface="Cambria Math" panose="02040503050406030204" pitchFamily="18" charset="0"/>
                              </a:rPr>
                              <m:t>𝑚𝑚</m:t>
                            </m:r>
                          </m:e>
                          <m:sup>
                            <m:r>
                              <a:rPr lang="pl-PL" i="1">
                                <a:solidFill>
                                  <a:srgbClr val="000000"/>
                                </a:solidFill>
                                <a:latin typeface="Cambria Math" panose="02040503050406030204" pitchFamily="18" charset="0"/>
                                <a:ea typeface="Cambria Math" panose="02040503050406030204" pitchFamily="18" charset="0"/>
                              </a:rPr>
                              <m:t>2</m:t>
                            </m:r>
                          </m:sup>
                        </m:sSup>
                      </m:den>
                    </m:f>
                  </m:oMath>
                </a14:m>
                <a:endParaRPr lang="pl-PL">
                  <a:solidFill>
                    <a:srgbClr val="000000"/>
                  </a:solidFill>
                </a:endParaRPr>
              </a:p>
            </p:txBody>
          </p:sp>
        </mc:Choice>
        <mc:Fallback xmlns="">
          <p:sp>
            <p:nvSpPr>
              <p:cNvPr id="3" name="Symbol zastępczy zawartości 2">
                <a:extLst>
                  <a:ext uri="{FF2B5EF4-FFF2-40B4-BE49-F238E27FC236}">
                    <a16:creationId xmlns:a16="http://schemas.microsoft.com/office/drawing/2014/main" id="{87A7E726-C533-F736-D9A1-A4188694644B}"/>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t="-242" r="-1181"/>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A3E35DFB-833A-D06E-3886-D401D13D599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BBE6AE7F-2D61-F9A6-8AD6-E3E5ADE8B89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E781142-2135-E9BF-632A-F1A913AAF1D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461823539"/>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3AF2A0-378A-7030-0533-F289CB4994D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5B053BE-4150-8AB2-5280-13A43E3632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3CC7039-6970-3A88-9B52-B863225B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C3F43A8-4346-B56E-62A2-98E0A6FD1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FF63A6-F79E-2AF9-929C-CF581C0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5D2FE4E-B331-9EAE-4658-E34500BDF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88D1767-479B-B710-32D7-E4A011984A5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A85E089-F029-168F-630C-1DF0588A85CC}"/>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ze względu na obciążalność długotrwałą.</a:t>
                </a:r>
              </a:p>
              <a:p>
                <a:pPr>
                  <a:buNone/>
                </a:pPr>
                <a:r>
                  <a:rPr lang="pl-PL">
                    <a:solidFill>
                      <a:srgbClr val="000000"/>
                    </a:solidFill>
                  </a:rPr>
                  <a:t>Po ustaleniu wspomnianych wartości należy użyć wzoru:</a:t>
                </a: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rPr>
                        <m:t>𝑆</m:t>
                      </m:r>
                      <m:r>
                        <a:rPr lang="pl-PL" b="0" i="1" u="none" strike="noStrike" smtClean="0">
                          <a:solidFill>
                            <a:srgbClr val="000000"/>
                          </a:solidFill>
                          <a:effectLst/>
                          <a:latin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rPr>
                            <m:t>𝑃</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𝑙</m:t>
                          </m:r>
                        </m:num>
                        <m:den>
                          <m:sSup>
                            <m:sSupPr>
                              <m:ctrlPr>
                                <a:rPr lang="pl-PL" b="0" i="1" u="none" strike="noStrike" smtClean="0">
                                  <a:solidFill>
                                    <a:srgbClr val="000000"/>
                                  </a:solidFill>
                                  <a:effectLst/>
                                  <a:latin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rPr>
                                <m:t>𝑈</m:t>
                              </m:r>
                            </m:e>
                            <m:sup>
                              <m:r>
                                <a:rPr lang="pl-PL" b="0" i="1" u="none" strike="noStrike" smtClean="0">
                                  <a:solidFill>
                                    <a:srgbClr val="000000"/>
                                  </a:solidFill>
                                  <a:effectLst/>
                                  <a:latin typeface="Cambria Math" panose="02040503050406030204" pitchFamily="18" charset="0"/>
                                </a:rPr>
                                <m:t>2</m:t>
                              </m:r>
                            </m:sup>
                          </m:sSup>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𝛾</m:t>
                          </m:r>
                          <m:r>
                            <a:rPr lang="pl-PL" b="0" i="1" u="none" strike="noStrike" smtClean="0">
                              <a:solidFill>
                                <a:srgbClr val="000000"/>
                              </a:solidFill>
                              <a:effectLst/>
                              <a:latin typeface="Cambria Math" panose="02040503050406030204" pitchFamily="18" charset="0"/>
                              <a:ea typeface="Cambria Math" panose="02040503050406030204" pitchFamily="18" charset="0"/>
                            </a:rPr>
                            <m:t>∙</m:t>
                          </m:r>
                          <m:sSub>
                            <m:sSub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Pr>
                            <m:e>
                              <m:r>
                                <m:rPr>
                                  <m:sty m:val="p"/>
                                </m:rPr>
                                <a:rPr lang="el-GR" i="1">
                                  <a:solidFill>
                                    <a:srgbClr val="000000"/>
                                  </a:solidFill>
                                  <a:latin typeface="Cambria Math" panose="02040503050406030204" pitchFamily="18" charset="0"/>
                                  <a:ea typeface="Cambria Math" panose="02040503050406030204" pitchFamily="18" charset="0"/>
                                </a:rPr>
                                <m:t>Δ</m:t>
                              </m:r>
                              <m:r>
                                <a:rPr lang="pl-PL" i="1">
                                  <a:solidFill>
                                    <a:srgbClr val="000000"/>
                                  </a:solidFill>
                                  <a:latin typeface="Cambria Math" panose="02040503050406030204" pitchFamily="18" charset="0"/>
                                  <a:ea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𝑑𝑜𝑝</m:t>
                              </m:r>
                            </m:sub>
                          </m:sSub>
                        </m:den>
                      </m:f>
                    </m:oMath>
                  </m:oMathPara>
                </a14:m>
                <a:endParaRPr lang="pl-PL" b="0" i="0" u="none" strike="noStrike">
                  <a:solidFill>
                    <a:srgbClr val="000000"/>
                  </a:solidFill>
                  <a:effectLst/>
                </a:endParaRPr>
              </a:p>
              <a:p>
                <a:pPr>
                  <a:buNone/>
                </a:pPr>
                <a:r>
                  <a:rPr lang="pl-PL" b="0" i="0" u="none" strike="noStrike">
                    <a:solidFill>
                      <a:srgbClr val="000000"/>
                    </a:solidFill>
                    <a:effectLst/>
                  </a:rPr>
                  <a:t>S – przekrój minimalny [mm</a:t>
                </a:r>
                <a:r>
                  <a:rPr lang="pl-PL" b="0" i="0" u="none" strike="noStrike" baseline="30000">
                    <a:solidFill>
                      <a:srgbClr val="000000"/>
                    </a:solidFill>
                    <a:effectLst/>
                  </a:rPr>
                  <a:t>2</a:t>
                </a:r>
                <a:r>
                  <a:rPr lang="pl-PL" b="0" i="0" u="none" strike="noStrike">
                    <a:solidFill>
                      <a:srgbClr val="000000"/>
                    </a:solidFill>
                    <a:effectLst/>
                  </a:rPr>
                  <a:t>]</a:t>
                </a:r>
              </a:p>
              <a:p>
                <a:pPr>
                  <a:buNone/>
                </a:pPr>
                <a:r>
                  <a:rPr lang="pl-PL">
                    <a:solidFill>
                      <a:srgbClr val="000000"/>
                    </a:solidFill>
                  </a:rPr>
                  <a:t>P – moc łańcucha [W]</a:t>
                </a:r>
              </a:p>
              <a:p>
                <a:pPr>
                  <a:buNone/>
                </a:pPr>
                <a:r>
                  <a:rPr lang="pl-PL">
                    <a:solidFill>
                      <a:srgbClr val="000000"/>
                    </a:solidFill>
                  </a:rPr>
                  <a:t>l – długość łańcucha [m] (całkowita długość przewodów)</a:t>
                </a:r>
              </a:p>
              <a:p>
                <a:pPr>
                  <a:buNone/>
                </a:pPr>
                <a:r>
                  <a:rPr lang="pl-PL" b="0" i="0" u="none" strike="noStrike">
                    <a:solidFill>
                      <a:srgbClr val="000000"/>
                    </a:solidFill>
                    <a:effectLst/>
                  </a:rPr>
                  <a:t>U – napięcie łańcucha [V]</a:t>
                </a:r>
              </a:p>
              <a:p>
                <a:pPr>
                  <a:buNone/>
                </a:pPr>
                <a:r>
                  <a:rPr lang="pl-PL" b="0" i="0" u="none" strike="noStrike" err="1">
                    <a:solidFill>
                      <a:srgbClr val="000000"/>
                    </a:solidFill>
                    <a:effectLst/>
                  </a:rPr>
                  <a:t>γ</a:t>
                </a:r>
                <a:r>
                  <a:rPr lang="pl-PL" b="0" i="0" u="none" strike="noStrike">
                    <a:solidFill>
                      <a:srgbClr val="000000"/>
                    </a:solidFill>
                    <a:effectLst/>
                  </a:rPr>
                  <a:t> – konduktywność </a:t>
                </a:r>
                <a14:m>
                  <m:oMath xmlns:m="http://schemas.openxmlformats.org/officeDocument/2006/math">
                    <m:f>
                      <m:fPr>
                        <m:ctrlPr>
                          <a:rPr lang="pl-PL" b="0" i="1" u="none" strike="noStrike" smtClean="0">
                            <a:solidFill>
                              <a:srgbClr val="000000"/>
                            </a:solidFill>
                            <a:effectLst/>
                            <a:latin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rPr>
                          <m:t>1</m:t>
                        </m:r>
                      </m:num>
                      <m:den>
                        <m:r>
                          <m:rPr>
                            <m:sty m:val="p"/>
                          </m:rPr>
                          <a:rPr lang="el-GR" b="0" i="1" u="none" strike="noStrike" smtClean="0">
                            <a:solidFill>
                              <a:srgbClr val="000000"/>
                            </a:solidFill>
                            <a:effectLst/>
                            <a:latin typeface="Cambria Math" panose="02040503050406030204" pitchFamily="18" charset="0"/>
                            <a:ea typeface="Cambria Math" panose="02040503050406030204" pitchFamily="18" charset="0"/>
                          </a:rPr>
                          <m:t>Ω</m:t>
                        </m:r>
                        <m:sSup>
                          <m:sSupPr>
                            <m:ctrlPr>
                              <a:rPr lang="el-GR"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ea typeface="Cambria Math" panose="02040503050406030204" pitchFamily="18" charset="0"/>
                              </a:rPr>
                              <m:t>𝑚𝑚</m:t>
                            </m:r>
                          </m:e>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p>
                      </m:den>
                    </m:f>
                  </m:oMath>
                </a14:m>
                <a:endParaRPr lang="pl-PL" b="0" i="0" u="none" strike="noStrike">
                  <a:solidFill>
                    <a:srgbClr val="000000"/>
                  </a:solidFill>
                  <a:effectLst/>
                </a:endParaRPr>
              </a:p>
              <a:p>
                <a:pPr>
                  <a:buNone/>
                </a:pPr>
                <a:r>
                  <a:rPr lang="pl-PL" err="1">
                    <a:solidFill>
                      <a:srgbClr val="000000"/>
                    </a:solidFill>
                  </a:rPr>
                  <a:t>ΔU</a:t>
                </a:r>
                <a:r>
                  <a:rPr lang="pl-PL" baseline="-25000" err="1">
                    <a:solidFill>
                      <a:srgbClr val="000000"/>
                    </a:solidFill>
                  </a:rPr>
                  <a:t>%dop</a:t>
                </a:r>
                <a:r>
                  <a:rPr lang="pl-PL">
                    <a:solidFill>
                      <a:srgbClr val="000000"/>
                    </a:solidFill>
                  </a:rPr>
                  <a:t> - dopuszczalny spadek napięcia w instalacji PV po stronie DC [%]</a:t>
                </a:r>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BA85E089-F029-168F-630C-1DF0588A85CC}"/>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t="-2053" b="-3502"/>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89D5675-8DCA-FBA3-D5B0-A30B1043896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E7F0B975-1CBD-7D18-08C1-3E94F5088E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8D06AAA-538D-44DF-5862-CC0E882F728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163192714"/>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A5DA28-FDBC-D7FC-F14D-ED3160C5FA7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8CC8771-84A1-F462-580B-9A6C41115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A7B4C99-A977-3831-51F8-216A64626A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312734E-8B16-9B67-3256-E29776365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89DF5F-D239-4C1A-9593-1E04633CB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506ECB0-508D-ECB1-9C6B-A9B5899F2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5F90C2E-E5FC-04FF-C1B8-19B1114B9D5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B1A904C-7547-0F2C-A37F-B68F83E74DCB}"/>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ze względu na dopuszczalny spadek napięcia.</a:t>
                </a:r>
              </a:p>
              <a:p>
                <a:pPr>
                  <a:buNone/>
                </a:pPr>
                <a:r>
                  <a:rPr lang="pl-PL" b="0" i="0" u="none" strike="noStrike">
                    <a:solidFill>
                      <a:srgbClr val="000000"/>
                    </a:solidFill>
                    <a:effectLst/>
                  </a:rPr>
                  <a:t>Do celu sprawdzenia czy nie zostanie przekroczony dopuszczalny spadek napięcia należy skorzystać ze wzorów:</a:t>
                </a: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𝑃</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𝑙</m:t>
                          </m:r>
                        </m:num>
                        <m:den>
                          <m:r>
                            <a:rPr lang="pl-PL" b="0" i="1" u="none" strike="noStrike" smtClean="0">
                              <a:solidFill>
                                <a:srgbClr val="000000"/>
                              </a:solidFill>
                              <a:effectLst/>
                              <a:latin typeface="Cambria Math" panose="02040503050406030204" pitchFamily="18" charset="0"/>
                              <a:ea typeface="Cambria Math" panose="02040503050406030204" pitchFamily="18" charset="0"/>
                            </a:rPr>
                            <m:t>𝑈</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𝛾</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𝑆</m:t>
                          </m:r>
                        </m:den>
                      </m:f>
                    </m:oMath>
                  </m:oMathPara>
                </a14:m>
                <a:endParaRPr lang="pl-PL" b="0" i="0" u="none" strike="noStrike">
                  <a:solidFill>
                    <a:srgbClr val="000000"/>
                  </a:solidFill>
                  <a:effectLst/>
                </a:endParaRPr>
              </a:p>
              <a:p>
                <a:pPr>
                  <a:buNone/>
                </a:pPr>
                <a:endParaRPr lang="pl-PL" b="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sSub>
                        <m:sSub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Pr>
                        <m:e>
                          <m:r>
                            <a:rPr lang="pl-PL" i="1">
                              <a:solidFill>
                                <a:srgbClr val="000000"/>
                              </a:solidFill>
                              <a:latin typeface="Cambria Math" panose="02040503050406030204" pitchFamily="18" charset="0"/>
                              <a:ea typeface="Cambria Math" panose="02040503050406030204" pitchFamily="18" charset="0"/>
                            </a:rPr>
                            <m:t>∆</m:t>
                          </m:r>
                          <m:r>
                            <a:rPr lang="pl-PL" i="1">
                              <a:solidFill>
                                <a:srgbClr val="000000"/>
                              </a:solidFill>
                              <a:latin typeface="Cambria Math" panose="02040503050406030204" pitchFamily="18" charset="0"/>
                              <a:ea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m:t>
                          </m:r>
                        </m:sub>
                      </m:sSub>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num>
                        <m:den>
                          <m:r>
                            <a:rPr lang="pl-PL" b="0" i="1" u="none" strike="noStrike" smtClean="0">
                              <a:solidFill>
                                <a:srgbClr val="000000"/>
                              </a:solidFill>
                              <a:effectLst/>
                              <a:latin typeface="Cambria Math" panose="02040503050406030204" pitchFamily="18" charset="0"/>
                              <a:ea typeface="Cambria Math" panose="02040503050406030204" pitchFamily="18" charset="0"/>
                            </a:rPr>
                            <m:t>𝑈</m:t>
                          </m:r>
                        </m:den>
                      </m:f>
                      <m:r>
                        <a:rPr lang="pl-PL" b="0" i="1" u="none" strike="noStrike" smtClean="0">
                          <a:solidFill>
                            <a:srgbClr val="000000"/>
                          </a:solidFill>
                          <a:effectLst/>
                          <a:latin typeface="Cambria Math" panose="02040503050406030204" pitchFamily="18" charset="0"/>
                          <a:ea typeface="Cambria Math" panose="02040503050406030204" pitchFamily="18" charset="0"/>
                        </a:rPr>
                        <m:t>∙100%</m:t>
                      </m:r>
                    </m:oMath>
                  </m:oMathPara>
                </a14:m>
                <a:endParaRPr lang="pl-PL" b="0" i="0" u="none" strike="noStrike">
                  <a:solidFill>
                    <a:srgbClr val="000000"/>
                  </a:solidFill>
                  <a:effectLst/>
                </a:endParaRPr>
              </a:p>
              <a:p>
                <a:pPr>
                  <a:buNone/>
                </a:pPr>
                <a:r>
                  <a:rPr lang="pl-PL" b="0" i="0" u="none" strike="noStrike">
                    <a:solidFill>
                      <a:srgbClr val="000000"/>
                    </a:solidFill>
                    <a:effectLst/>
                  </a:rPr>
                  <a:t>Wartość </a:t>
                </a:r>
                <a14:m>
                  <m:oMath xmlns:m="http://schemas.openxmlformats.org/officeDocument/2006/math">
                    <m:sSub>
                      <m:sSub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Pr>
                      <m:e>
                        <m:r>
                          <a:rPr lang="pl-PL" i="1">
                            <a:solidFill>
                              <a:srgbClr val="000000"/>
                            </a:solidFill>
                            <a:latin typeface="Cambria Math" panose="02040503050406030204" pitchFamily="18" charset="0"/>
                            <a:ea typeface="Cambria Math" panose="02040503050406030204" pitchFamily="18" charset="0"/>
                          </a:rPr>
                          <m:t>∆</m:t>
                        </m:r>
                        <m:r>
                          <a:rPr lang="pl-PL" i="1">
                            <a:solidFill>
                              <a:srgbClr val="000000"/>
                            </a:solidFill>
                            <a:latin typeface="Cambria Math" panose="02040503050406030204" pitchFamily="18" charset="0"/>
                            <a:ea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m:t>
                        </m:r>
                      </m:sub>
                    </m:sSub>
                  </m:oMath>
                </a14:m>
                <a:r>
                  <a:rPr lang="pl-PL" b="0" i="0" u="none" strike="noStrike">
                    <a:solidFill>
                      <a:srgbClr val="000000"/>
                    </a:solidFill>
                    <a:effectLst/>
                  </a:rPr>
                  <a:t> </a:t>
                </a:r>
                <a:r>
                  <a:rPr lang="pl-PL">
                    <a:solidFill>
                      <a:srgbClr val="000000"/>
                    </a:solidFill>
                  </a:rPr>
                  <a:t>zgodnie z polską normą nie może przekroczyć 1%.</a:t>
                </a:r>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BB1A904C-7547-0F2C-A37F-B68F83E74DCB}"/>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r="-1078"/>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4638CF1E-87C1-3003-3B50-8FFAB1CB38F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EE67F9BE-636E-43A9-D092-430410D6C8B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89D33D6-F384-1E67-E1FC-131009C71CB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097992549"/>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A5B903-4212-29C7-73A8-8B6837BF8C9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C1FF323-614D-F30B-F9F1-4BC10048B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9702184-0A8C-DA70-6B92-57C327EC6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8A15B04-7EFC-7632-3887-744779BB5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C37DE4-112B-F33F-95DD-4829AE8F4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EC86351-5A44-4801-70BD-A4EAA37F9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04CAE9B-09A3-9DD8-2D64-D5DE6928505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43D57F98-EFDD-0DAF-FF87-E3ADF35CAF97}"/>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ze względu na zalecany straty.</a:t>
                </a:r>
              </a:p>
              <a:p>
                <a:pPr>
                  <a:buNone/>
                </a:pPr>
                <a:r>
                  <a:rPr lang="pl-PL" b="0" i="0" u="none" strike="noStrike">
                    <a:solidFill>
                      <a:srgbClr val="000000"/>
                    </a:solidFill>
                    <a:effectLst/>
                  </a:rPr>
                  <a:t>Zaleca się aby strata mocy na przewodach instalacji PV nie przekraczała 1%:</a:t>
                </a:r>
              </a:p>
              <a:p>
                <a:pPr>
                  <a:buNone/>
                </a:pPr>
                <a:endParaRPr lang="pl-PL" b="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𝑃</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sSup>
                            <m:s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ea typeface="Cambria Math" panose="02040503050406030204" pitchFamily="18" charset="0"/>
                                </a:rPr>
                                <m:t>𝑃</m:t>
                              </m:r>
                            </m:e>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p>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𝑙</m:t>
                          </m:r>
                        </m:num>
                        <m:den>
                          <m:sSup>
                            <m:s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ea typeface="Cambria Math" panose="02040503050406030204" pitchFamily="18" charset="0"/>
                                </a:rPr>
                                <m:t>𝑈</m:t>
                              </m:r>
                            </m:e>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p>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𝛾</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𝑆</m:t>
                          </m:r>
                        </m:den>
                      </m:f>
                    </m:oMath>
                  </m:oMathPara>
                </a14:m>
                <a:endParaRPr lang="pl-PL" b="0" i="0" u="none" strike="noStrike">
                  <a:solidFill>
                    <a:srgbClr val="000000"/>
                  </a:solidFill>
                  <a:effectLst/>
                </a:endParaRPr>
              </a:p>
              <a:p>
                <a:pPr>
                  <a:buNone/>
                </a:pPr>
                <a:endParaRPr lang="pl-PL" b="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sSub>
                        <m:sSub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Pr>
                        <m:e>
                          <m:r>
                            <a:rPr lang="pl-PL" i="1">
                              <a:solidFill>
                                <a:srgbClr val="000000"/>
                              </a:solidFill>
                              <a:latin typeface="Cambria Math" panose="02040503050406030204" pitchFamily="18" charset="0"/>
                              <a:ea typeface="Cambria Math" panose="02040503050406030204" pitchFamily="18" charset="0"/>
                            </a:rPr>
                            <m:t>∆</m:t>
                          </m:r>
                          <m:r>
                            <a:rPr lang="pl-PL" b="0" i="1" smtClean="0">
                              <a:solidFill>
                                <a:srgbClr val="000000"/>
                              </a:solidFill>
                              <a:latin typeface="Cambria Math" panose="02040503050406030204" pitchFamily="18" charset="0"/>
                              <a:ea typeface="Cambria Math" panose="02040503050406030204" pitchFamily="18" charset="0"/>
                            </a:rPr>
                            <m:t>𝑃</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m:t>
                          </m:r>
                        </m:sub>
                      </m:sSub>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𝑃</m:t>
                          </m:r>
                        </m:num>
                        <m:den>
                          <m:r>
                            <a:rPr lang="pl-PL" b="0" i="1" u="none" strike="noStrike" smtClean="0">
                              <a:solidFill>
                                <a:srgbClr val="000000"/>
                              </a:solidFill>
                              <a:effectLst/>
                              <a:latin typeface="Cambria Math" panose="02040503050406030204" pitchFamily="18" charset="0"/>
                              <a:ea typeface="Cambria Math" panose="02040503050406030204" pitchFamily="18" charset="0"/>
                            </a:rPr>
                            <m:t>𝑃</m:t>
                          </m:r>
                        </m:den>
                      </m:f>
                      <m:r>
                        <a:rPr lang="pl-PL" b="0" i="1" u="none" strike="noStrike" smtClean="0">
                          <a:solidFill>
                            <a:srgbClr val="000000"/>
                          </a:solidFill>
                          <a:effectLst/>
                          <a:latin typeface="Cambria Math" panose="02040503050406030204" pitchFamily="18" charset="0"/>
                          <a:ea typeface="Cambria Math" panose="02040503050406030204" pitchFamily="18" charset="0"/>
                        </a:rPr>
                        <m:t>∙100%</m:t>
                      </m:r>
                    </m:oMath>
                  </m:oMathPara>
                </a14:m>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43D57F98-EFDD-0DAF-FF87-E3ADF35CAF97}"/>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12ED0276-E948-020A-4A3D-3D1059C6472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C5096479-9329-E7EE-A78E-08882EE8E0A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E0D0411-7359-442D-1E96-FEA58964112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199929584"/>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3B8BC3-CEFE-A1F3-8B47-88B00AA87F0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9DE58BB-DB2E-F594-0CED-5A0AF0C11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73CEB2E-8991-2404-4017-C1F86095F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9E23191-F04A-A214-7470-40D304A29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4C21762-945A-5259-0287-FA98CD6FFA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433F5A4-AE68-5709-2310-41F66CEDF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885EC27-FF24-203D-5033-0470C67B462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1BDFD3C-91DE-DE22-5250-3716C9BF7C3D}"/>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 przykład.</a:t>
                </a:r>
              </a:p>
              <a:p>
                <a:pPr>
                  <a:buNone/>
                </a:pPr>
                <a:r>
                  <a:rPr lang="pl-PL">
                    <a:solidFill>
                      <a:srgbClr val="000000"/>
                    </a:solidFill>
                  </a:rPr>
                  <a:t>Zakładamy że instalacja składa się z 12 modułów o mocy maksymalnej 415W połączonych w szereg. Przyjmujemy napięcie w punkcie mocy maksymalnej równe 35V. Zatem napięcie dla obliczeń to 12x35V=420V.</a:t>
                </a:r>
              </a:p>
              <a:p>
                <a:pPr>
                  <a:buNone/>
                </a:pPr>
                <a:r>
                  <a:rPr lang="pl-PL">
                    <a:solidFill>
                      <a:srgbClr val="000000"/>
                    </a:solidFill>
                  </a:rPr>
                  <a:t>Maksymalna długość przewodów potrzebnych do wykonania łańcucha przyjmiemy 40 metrów. </a:t>
                </a:r>
              </a:p>
              <a:p>
                <a:pPr>
                  <a:buNone/>
                </a:pPr>
                <a:r>
                  <a:rPr lang="pl-PL">
                    <a:solidFill>
                      <a:srgbClr val="000000"/>
                    </a:solidFill>
                  </a:rPr>
                  <a:t>Dopuszczalny spadek napięcia po stronie DC to 1%, zatem:</a:t>
                </a:r>
              </a:p>
              <a:p>
                <a:pPr>
                  <a:buNone/>
                </a:pPr>
                <a:endParaRPr lang="pl-PL">
                  <a:solidFill>
                    <a:srgbClr val="000000"/>
                  </a:solidFill>
                </a:endParaRP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rPr>
                        <m:t>𝑆</m:t>
                      </m:r>
                      <m:r>
                        <a:rPr lang="pl-PL" b="0" i="1" u="none" strike="noStrike" smtClean="0">
                          <a:solidFill>
                            <a:srgbClr val="000000"/>
                          </a:solidFill>
                          <a:effectLst/>
                          <a:latin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rPr>
                            <m:t>4980</m:t>
                          </m:r>
                          <m:r>
                            <a:rPr lang="pl-PL" b="0" i="1" u="none" strike="noStrike" smtClean="0">
                              <a:solidFill>
                                <a:srgbClr val="000000"/>
                              </a:solidFill>
                              <a:effectLst/>
                              <a:latin typeface="Cambria Math" panose="02040503050406030204" pitchFamily="18" charset="0"/>
                              <a:ea typeface="Cambria Math" panose="02040503050406030204" pitchFamily="18" charset="0"/>
                            </a:rPr>
                            <m:t>∙40</m:t>
                          </m:r>
                        </m:num>
                        <m:den>
                          <m:sSup>
                            <m:sSupPr>
                              <m:ctrlPr>
                                <a:rPr lang="pl-PL" b="0" i="1" u="none" strike="noStrike" smtClean="0">
                                  <a:solidFill>
                                    <a:srgbClr val="000000"/>
                                  </a:solidFill>
                                  <a:effectLst/>
                                  <a:latin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rPr>
                                <m:t>420</m:t>
                              </m:r>
                            </m:e>
                            <m:sup>
                              <m:r>
                                <a:rPr lang="pl-PL" b="0" i="1" u="none" strike="noStrike" smtClean="0">
                                  <a:solidFill>
                                    <a:srgbClr val="000000"/>
                                  </a:solidFill>
                                  <a:effectLst/>
                                  <a:latin typeface="Cambria Math" panose="02040503050406030204" pitchFamily="18" charset="0"/>
                                </a:rPr>
                                <m:t>2</m:t>
                              </m:r>
                            </m:sup>
                          </m:sSup>
                          <m:r>
                            <a:rPr lang="pl-PL" b="0" i="1" u="none" strike="noStrike" smtClean="0">
                              <a:solidFill>
                                <a:srgbClr val="000000"/>
                              </a:solidFill>
                              <a:effectLst/>
                              <a:latin typeface="Cambria Math" panose="02040503050406030204" pitchFamily="18" charset="0"/>
                              <a:ea typeface="Cambria Math" panose="02040503050406030204" pitchFamily="18" charset="0"/>
                            </a:rPr>
                            <m:t>∙</m:t>
                          </m:r>
                          <m:r>
                            <m:rPr>
                              <m:nor/>
                            </m:rPr>
                            <a:rPr lang="pl-PL"/>
                            <m:t>58,6</m:t>
                          </m:r>
                          <m:r>
                            <a:rPr lang="pl-PL" b="0" i="1" u="none" strike="noStrike" smtClean="0">
                              <a:solidFill>
                                <a:srgbClr val="000000"/>
                              </a:solidFill>
                              <a:effectLst/>
                              <a:latin typeface="Cambria Math" panose="02040503050406030204" pitchFamily="18" charset="0"/>
                              <a:ea typeface="Cambria Math" panose="02040503050406030204" pitchFamily="18" charset="0"/>
                            </a:rPr>
                            <m:t>∙0,01</m:t>
                          </m:r>
                        </m:den>
                      </m:f>
                    </m:oMath>
                  </m:oMathPara>
                </a14:m>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E1BDFD3C-91DE-DE22-5250-3716C9BF7C3D}"/>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07DF08A5-9688-C0F3-A628-944AC7A3DE9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645A69CE-DEAF-C842-6BA6-4C262CD802D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6DBF72D-C723-A621-7C5D-C39E526F81D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627123855"/>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353BB9-8BEC-89B0-03E7-2AC88BA2408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3A2DCDD-1D6B-028D-4EED-F921DA47B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468C34C-17E7-4BDA-B2A0-2325E10E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4CF6545-DD95-6CC5-8547-D95A2B108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A284D0-D5C3-27FB-B155-88E989C68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BB6E8CB-C344-D023-E239-64FD4189D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A97971E-C951-087A-3CD0-B46E4CAD507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3FB2626-6154-BBF1-EBD4-F9CF4D4FD382}"/>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 przykład.</a:t>
                </a:r>
              </a:p>
              <a:p>
                <a:pPr>
                  <a:buNone/>
                </a:pPr>
                <a:r>
                  <a:rPr lang="pl-PL">
                    <a:solidFill>
                      <a:srgbClr val="000000"/>
                    </a:solidFill>
                  </a:rPr>
                  <a:t>Z obliczeń wynika że minimalny przekrój przewodu to 1,92mm</a:t>
                </a:r>
                <a:r>
                  <a:rPr lang="pl-PL" baseline="30000">
                    <a:solidFill>
                      <a:srgbClr val="000000"/>
                    </a:solidFill>
                  </a:rPr>
                  <a:t>2</a:t>
                </a:r>
                <a:r>
                  <a:rPr lang="pl-PL">
                    <a:solidFill>
                      <a:srgbClr val="000000"/>
                    </a:solidFill>
                  </a:rPr>
                  <a:t>. Ze względu na dostępne rodzaje przewodów, wybieramy przewód o przekroju większym niż wartość obliczona. W tym przypadku będzie to 2,5mm</a:t>
                </a:r>
                <a:r>
                  <a:rPr lang="pl-PL" baseline="30000">
                    <a:solidFill>
                      <a:srgbClr val="000000"/>
                    </a:solidFill>
                  </a:rPr>
                  <a:t>2</a:t>
                </a:r>
                <a:r>
                  <a:rPr lang="pl-PL">
                    <a:solidFill>
                      <a:srgbClr val="000000"/>
                    </a:solidFill>
                  </a:rPr>
                  <a:t>.</a:t>
                </a:r>
              </a:p>
              <a:p>
                <a:pPr>
                  <a:buNone/>
                </a:pPr>
                <a:r>
                  <a:rPr lang="pl-PL" b="0" i="0" u="none" strike="noStrike">
                    <a:solidFill>
                      <a:srgbClr val="000000"/>
                    </a:solidFill>
                    <a:effectLst/>
                  </a:rPr>
                  <a:t>Sprawdzamy czy nie został przekroczony dopuszczalny spadek napięcia:</a:t>
                </a:r>
              </a:p>
              <a:p>
                <a:pPr>
                  <a:buNone/>
                </a:pPr>
                <a:endParaRPr lang="pl-PL" b="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4980∙40</m:t>
                          </m:r>
                        </m:num>
                        <m:den>
                          <m:r>
                            <a:rPr lang="pl-PL" b="0" i="1" u="none" strike="noStrike" smtClean="0">
                              <a:solidFill>
                                <a:srgbClr val="000000"/>
                              </a:solidFill>
                              <a:effectLst/>
                              <a:latin typeface="Cambria Math" panose="02040503050406030204" pitchFamily="18" charset="0"/>
                              <a:ea typeface="Cambria Math" panose="02040503050406030204" pitchFamily="18" charset="0"/>
                            </a:rPr>
                            <m:t>420∙58,6∙2,5</m:t>
                          </m:r>
                        </m:den>
                      </m:f>
                    </m:oMath>
                  </m:oMathPara>
                </a14:m>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73FB2626-6154-BBF1-EBD4-F9CF4D4FD382}"/>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60551E86-DE4F-E2F4-90A4-344219BC0F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CE99429B-C91C-62FD-CB57-AE76AA44B0F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B74D123-6816-D69F-55A6-B8C5CFC54FE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8568033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D60DF-5E48-8C65-82E2-2E822F7DEDE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D4857FC-DACF-9323-3274-7AB65C3D63E5}"/>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07F4F437-CD6B-8810-B10D-71442365FE5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Ze względu na prawdopodobieństwo wywołania migotania komór serca wyróżnia się następujące strefy:</a:t>
            </a:r>
            <a:br>
              <a:rPr lang="pl-PL"/>
            </a:br>
            <a:r>
              <a:rPr lang="pl-PL"/>
              <a:t>DC-4.1 - 5 % przypadków migotania komór serca,</a:t>
            </a:r>
            <a:br>
              <a:rPr lang="pl-PL"/>
            </a:br>
            <a:r>
              <a:rPr lang="pl-PL"/>
              <a:t>DC-4.2 - nie więcej niż 50 % przypadków,</a:t>
            </a:r>
            <a:br>
              <a:rPr lang="pl-PL"/>
            </a:br>
            <a:r>
              <a:rPr lang="pl-PL"/>
              <a:t>DC-4.3 powyżej 50 % przypadków.</a:t>
            </a:r>
          </a:p>
          <a:p>
            <a:pPr marL="0" indent="0">
              <a:buNone/>
            </a:pPr>
            <a:endParaRPr lang="pl-PL"/>
          </a:p>
          <a:p>
            <a:pPr marL="0" indent="0">
              <a:buNone/>
            </a:pPr>
            <a:r>
              <a:rPr lang="pl-PL"/>
              <a:t>Przyjęto, że graniczna bezpieczna wartość prądu </a:t>
            </a:r>
            <a:r>
              <a:rPr lang="pl-PL" err="1"/>
              <a:t>rażeniowego</a:t>
            </a:r>
            <a:r>
              <a:rPr lang="pl-PL"/>
              <a:t>, płynącego w dłuższym czasie przez ciało ludzkie, wynosi 70 </a:t>
            </a:r>
            <a:r>
              <a:rPr lang="pl-PL" err="1"/>
              <a:t>mA</a:t>
            </a:r>
            <a:r>
              <a:rPr lang="pl-PL"/>
              <a:t> dla prądu stałego.</a:t>
            </a:r>
          </a:p>
        </p:txBody>
      </p:sp>
      <p:sp>
        <p:nvSpPr>
          <p:cNvPr id="6" name="Tytuł 1">
            <a:extLst>
              <a:ext uri="{FF2B5EF4-FFF2-40B4-BE49-F238E27FC236}">
                <a16:creationId xmlns:a16="http://schemas.microsoft.com/office/drawing/2014/main" id="{729021D5-782F-9E31-ED4D-A0833D63A9B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Skutki przepływu przez ciało człowieka</a:t>
            </a:r>
          </a:p>
        </p:txBody>
      </p:sp>
      <p:sp>
        <p:nvSpPr>
          <p:cNvPr id="7" name="Rectangle 2">
            <a:extLst>
              <a:ext uri="{FF2B5EF4-FFF2-40B4-BE49-F238E27FC236}">
                <a16:creationId xmlns:a16="http://schemas.microsoft.com/office/drawing/2014/main" id="{DF9E93F6-E709-55D5-A7A4-50557E9F70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FB59E66-82A9-1C9E-4BAE-780C631AA63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8826277"/>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F9EED0-DC67-D1E2-A47C-6C18F92E31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66B8CFC-F0C0-F42E-700F-704F27BEB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064D6A6-A806-427B-4518-0A268D641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7C6C01B-9A75-1CEF-C9F3-A63DFE59C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4300E51-BABB-4672-D95C-EBF54F176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B923FCA-0AD1-E8C5-721B-8C8FFEAF4A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63C4479-7C77-939B-EFE5-4E70EA3FD32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F4C9943-FCE3-6EC7-A11C-D2E5429A0787}"/>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 przykład.</a:t>
                </a:r>
                <a:endParaRPr lang="pl-PL" b="0" i="0" u="none" strike="noStrike">
                  <a:solidFill>
                    <a:srgbClr val="000000"/>
                  </a:solidFill>
                  <a:effectLst/>
                </a:endParaRPr>
              </a:p>
              <a:p>
                <a:pPr>
                  <a:buNone/>
                </a:pPr>
                <a14:m>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oMath>
                </a14:m>
                <a:r>
                  <a:rPr lang="pl-PL" b="0" i="0" u="none" strike="noStrike">
                    <a:solidFill>
                      <a:srgbClr val="000000"/>
                    </a:solidFill>
                    <a:effectLst/>
                  </a:rPr>
                  <a:t> </a:t>
                </a:r>
                <a:r>
                  <a:rPr lang="pl-PL" b="0" i="0" u="none" strike="noStrike" err="1">
                    <a:solidFill>
                      <a:srgbClr val="000000"/>
                    </a:solidFill>
                    <a:effectLst/>
                  </a:rPr>
                  <a:t>wyniosi</a:t>
                </a:r>
                <a:r>
                  <a:rPr lang="pl-PL" b="0" i="0" u="none" strike="noStrike">
                    <a:solidFill>
                      <a:srgbClr val="000000"/>
                    </a:solidFill>
                    <a:effectLst/>
                  </a:rPr>
                  <a:t> 3,24V, zatem:</a:t>
                </a:r>
              </a:p>
              <a:p>
                <a:pPr>
                  <a:buNone/>
                </a:pPr>
                <a:endParaRPr lang="pl-PL" b="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sSub>
                        <m:sSub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Pr>
                        <m:e>
                          <m:r>
                            <a:rPr lang="pl-PL" i="1">
                              <a:solidFill>
                                <a:srgbClr val="000000"/>
                              </a:solidFill>
                              <a:latin typeface="Cambria Math" panose="02040503050406030204" pitchFamily="18" charset="0"/>
                              <a:ea typeface="Cambria Math" panose="02040503050406030204" pitchFamily="18" charset="0"/>
                            </a:rPr>
                            <m:t>∆</m:t>
                          </m:r>
                          <m:r>
                            <a:rPr lang="pl-PL" i="1">
                              <a:solidFill>
                                <a:srgbClr val="000000"/>
                              </a:solidFill>
                              <a:latin typeface="Cambria Math" panose="02040503050406030204" pitchFamily="18" charset="0"/>
                              <a:ea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m:t>
                          </m:r>
                        </m:sub>
                      </m:sSub>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3,24</m:t>
                          </m:r>
                        </m:num>
                        <m:den>
                          <m:r>
                            <a:rPr lang="pl-PL" b="0" i="1" u="none" strike="noStrike" smtClean="0">
                              <a:solidFill>
                                <a:srgbClr val="000000"/>
                              </a:solidFill>
                              <a:effectLst/>
                              <a:latin typeface="Cambria Math" panose="02040503050406030204" pitchFamily="18" charset="0"/>
                              <a:ea typeface="Cambria Math" panose="02040503050406030204" pitchFamily="18" charset="0"/>
                            </a:rPr>
                            <m:t>420</m:t>
                          </m:r>
                        </m:den>
                      </m:f>
                      <m:r>
                        <a:rPr lang="pl-PL" b="0" i="1" u="none" strike="noStrike" smtClean="0">
                          <a:solidFill>
                            <a:srgbClr val="000000"/>
                          </a:solidFill>
                          <a:effectLst/>
                          <a:latin typeface="Cambria Math" panose="02040503050406030204" pitchFamily="18" charset="0"/>
                          <a:ea typeface="Cambria Math" panose="02040503050406030204" pitchFamily="18" charset="0"/>
                        </a:rPr>
                        <m:t>∙100%</m:t>
                      </m:r>
                    </m:oMath>
                  </m:oMathPara>
                </a14:m>
                <a:endParaRPr lang="pl-PL" b="0" i="0" u="none" strike="noStrike">
                  <a:solidFill>
                    <a:srgbClr val="000000"/>
                  </a:solidFill>
                  <a:effectLst/>
                </a:endParaRPr>
              </a:p>
              <a:p>
                <a:pPr>
                  <a:buNone/>
                </a:pPr>
                <a:endParaRPr lang="pl-PL" b="0" i="0" u="none" strike="noStrike">
                  <a:solidFill>
                    <a:srgbClr val="000000"/>
                  </a:solidFill>
                  <a:effectLst/>
                </a:endParaRPr>
              </a:p>
              <a:p>
                <a:pPr>
                  <a:buNone/>
                </a:pPr>
                <a:r>
                  <a:rPr lang="pl-PL">
                    <a:solidFill>
                      <a:srgbClr val="000000"/>
                    </a:solidFill>
                  </a:rPr>
                  <a:t>Procentowy spadek napięcia wyniósł 0,77%. Jest to mniej niż 1%</a:t>
                </a:r>
              </a:p>
              <a:p>
                <a:pPr>
                  <a:buNone/>
                </a:pPr>
                <a:r>
                  <a:rPr lang="pl-PL" b="0" i="0" u="none" strike="noStrike">
                    <a:solidFill>
                      <a:srgbClr val="000000"/>
                    </a:solidFill>
                    <a:effectLst/>
                  </a:rPr>
                  <a:t>Wybrany przekrój przewodu spełnia to kryterium.</a:t>
                </a:r>
              </a:p>
            </p:txBody>
          </p:sp>
        </mc:Choice>
        <mc:Fallback xmlns="">
          <p:sp>
            <p:nvSpPr>
              <p:cNvPr id="3" name="Symbol zastępczy zawartości 2">
                <a:extLst>
                  <a:ext uri="{FF2B5EF4-FFF2-40B4-BE49-F238E27FC236}">
                    <a16:creationId xmlns:a16="http://schemas.microsoft.com/office/drawing/2014/main" id="{7F4C9943-FCE3-6EC7-A11C-D2E5429A0787}"/>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B6B74373-5435-D69A-A962-DBC0ADD4B8B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50CC6749-304C-0DF8-349F-4BFA07C571A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4B906BF-7F17-C734-BAB0-F551327FE16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951068251"/>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426CC5-B52B-54A1-5531-4FF2E8404EE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AA723D-703E-D0C1-F12D-74B73550D8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C3976B4-D385-7B13-9E6D-25691BB6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69EC331-8675-33A4-0488-E7A6D5321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92D0F1-56B6-0AF3-FCF7-820E4EEDC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C5DB83-0021-798C-0A86-6AA9378AB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551714B-CC6C-6D21-6776-7BF7FD75C44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AE6BCF2-07A6-87E3-B070-A946203D461E}"/>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 przykład.</a:t>
                </a:r>
                <a:endParaRPr lang="pl-PL" b="0" i="0" u="none" strike="noStrike">
                  <a:solidFill>
                    <a:srgbClr val="000000"/>
                  </a:solidFill>
                  <a:effectLst/>
                </a:endParaRPr>
              </a:p>
              <a:p>
                <a:pPr>
                  <a:buNone/>
                </a:pPr>
                <a:r>
                  <a:rPr lang="pl-PL" b="0" i="0" u="none" strike="noStrike">
                    <a:solidFill>
                      <a:srgbClr val="000000"/>
                    </a:solidFill>
                    <a:effectLst/>
                  </a:rPr>
                  <a:t>Sprawdźmy czy straty mocy po stronie DC nie przekraczają 1%</a:t>
                </a: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𝑃</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sSup>
                            <m:s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ea typeface="Cambria Math" panose="02040503050406030204" pitchFamily="18" charset="0"/>
                                </a:rPr>
                                <m:t>4980</m:t>
                              </m:r>
                            </m:e>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p>
                          <m:r>
                            <a:rPr lang="pl-PL" b="0" i="1" u="none" strike="noStrike" smtClean="0">
                              <a:solidFill>
                                <a:srgbClr val="000000"/>
                              </a:solidFill>
                              <a:effectLst/>
                              <a:latin typeface="Cambria Math" panose="02040503050406030204" pitchFamily="18" charset="0"/>
                              <a:ea typeface="Cambria Math" panose="02040503050406030204" pitchFamily="18" charset="0"/>
                            </a:rPr>
                            <m:t>∙40</m:t>
                          </m:r>
                        </m:num>
                        <m:den>
                          <m:sSup>
                            <m:s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b="0" i="1" u="none" strike="noStrike" smtClean="0">
                                  <a:solidFill>
                                    <a:srgbClr val="000000"/>
                                  </a:solidFill>
                                  <a:effectLst/>
                                  <a:latin typeface="Cambria Math" panose="02040503050406030204" pitchFamily="18" charset="0"/>
                                  <a:ea typeface="Cambria Math" panose="02040503050406030204" pitchFamily="18" charset="0"/>
                                </a:rPr>
                                <m:t>420</m:t>
                              </m:r>
                            </m:e>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p>
                          <m:r>
                            <a:rPr lang="pl-PL" b="0" i="1" u="none" strike="noStrike" smtClean="0">
                              <a:solidFill>
                                <a:srgbClr val="000000"/>
                              </a:solidFill>
                              <a:effectLst/>
                              <a:latin typeface="Cambria Math" panose="02040503050406030204" pitchFamily="18" charset="0"/>
                              <a:ea typeface="Cambria Math" panose="02040503050406030204" pitchFamily="18" charset="0"/>
                            </a:rPr>
                            <m:t>∙58,6∙2,5</m:t>
                          </m:r>
                        </m:den>
                      </m:f>
                    </m:oMath>
                  </m:oMathPara>
                </a14:m>
                <a:endParaRPr lang="pl-PL" b="0" i="0" u="none" strike="noStrike">
                  <a:solidFill>
                    <a:srgbClr val="000000"/>
                  </a:solidFill>
                  <a:effectLst/>
                </a:endParaRPr>
              </a:p>
              <a:p>
                <a:pPr>
                  <a:buNone/>
                </a:pPr>
                <a:endParaRPr lang="pl-PL" b="0" i="0" u="none" strike="noStrike">
                  <a:solidFill>
                    <a:srgbClr val="000000"/>
                  </a:solidFill>
                  <a:effectLst/>
                </a:endParaRPr>
              </a:p>
              <a:p>
                <a:pPr>
                  <a:buNone/>
                </a:pPr>
                <a:r>
                  <a:rPr lang="pl-PL">
                    <a:solidFill>
                      <a:srgbClr val="000000"/>
                    </a:solidFill>
                  </a:rPr>
                  <a:t>Straty mocy wynoszą 38,4 W. </a:t>
                </a:r>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BAE6BCF2-07A6-87E3-B070-A946203D461E}"/>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56624623-B9ED-9284-6FE2-B7025D69B32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D4C12E8A-5DE2-0807-D351-51672C86237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E22F003-6070-8AA4-9A5D-5826BCB88A6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213003134"/>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5FE05C-FB32-E541-2536-E8A7F8DEA8B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CF01A0-2A10-1DE0-BDBE-A35A0EA6F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B905009-BE44-902D-99A0-07CF9C340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D22A3E1-C9D0-B0EC-F74F-149A609BE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C7CF1F1-47B3-143C-A907-E8BF6BC02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CA6AEC-244D-778E-C8B8-5F479D4D8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3B02F2E-EA15-7012-8001-4FB47583669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34BD30E-5B87-8079-3535-00C1F85254D8}"/>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 przykład.</a:t>
                </a:r>
                <a:endParaRPr lang="pl-PL" b="0" i="0" u="none" strike="noStrike">
                  <a:solidFill>
                    <a:srgbClr val="000000"/>
                  </a:solidFill>
                  <a:effectLst/>
                </a:endParaRPr>
              </a:p>
              <a:p>
                <a:pPr>
                  <a:buNone/>
                </a:pPr>
                <a:r>
                  <a:rPr lang="pl-PL" b="0" i="0" u="none" strike="noStrike">
                    <a:solidFill>
                      <a:srgbClr val="000000"/>
                    </a:solidFill>
                    <a:effectLst/>
                  </a:rPr>
                  <a:t>Sprawdźmy czy straty mocy po stronie DC nie przekraczają 1%</a:t>
                </a:r>
              </a:p>
              <a:p>
                <a:pPr>
                  <a:buNone/>
                </a:pPr>
                <a:endParaRPr lang="pl-PL" b="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sSub>
                        <m:sSubPr>
                          <m:ctrlPr>
                            <a:rPr lang="pl-PL" i="1">
                              <a:solidFill>
                                <a:srgbClr val="000000"/>
                              </a:solidFill>
                              <a:latin typeface="Cambria Math" panose="02040503050406030204" pitchFamily="18" charset="0"/>
                              <a:ea typeface="Cambria Math" panose="02040503050406030204" pitchFamily="18" charset="0"/>
                            </a:rPr>
                          </m:ctrlPr>
                        </m:sSubPr>
                        <m:e>
                          <m:r>
                            <a:rPr lang="pl-PL" i="1">
                              <a:solidFill>
                                <a:srgbClr val="000000"/>
                              </a:solidFill>
                              <a:latin typeface="Cambria Math" panose="02040503050406030204" pitchFamily="18" charset="0"/>
                              <a:ea typeface="Cambria Math" panose="02040503050406030204" pitchFamily="18" charset="0"/>
                            </a:rPr>
                            <m:t>∆</m:t>
                          </m:r>
                          <m:r>
                            <a:rPr lang="pl-PL" i="1">
                              <a:solidFill>
                                <a:srgbClr val="000000"/>
                              </a:solidFill>
                              <a:latin typeface="Cambria Math" panose="02040503050406030204" pitchFamily="18" charset="0"/>
                              <a:ea typeface="Cambria Math" panose="02040503050406030204" pitchFamily="18" charset="0"/>
                            </a:rPr>
                            <m:t>𝑃</m:t>
                          </m:r>
                        </m:e>
                        <m:sub>
                          <m:r>
                            <a:rPr lang="pl-PL" i="1">
                              <a:solidFill>
                                <a:srgbClr val="000000"/>
                              </a:solidFill>
                              <a:latin typeface="Cambria Math" panose="02040503050406030204" pitchFamily="18" charset="0"/>
                              <a:ea typeface="Cambria Math" panose="02040503050406030204" pitchFamily="18" charset="0"/>
                            </a:rPr>
                            <m:t>%</m:t>
                          </m:r>
                        </m:sub>
                      </m:sSub>
                      <m:r>
                        <a:rPr lang="pl-PL" i="1">
                          <a:solidFill>
                            <a:srgbClr val="000000"/>
                          </a:solidFill>
                          <a:latin typeface="Cambria Math" panose="02040503050406030204" pitchFamily="18" charset="0"/>
                          <a:ea typeface="Cambria Math" panose="02040503050406030204" pitchFamily="18" charset="0"/>
                        </a:rPr>
                        <m:t>=</m:t>
                      </m:r>
                      <m:f>
                        <m:fPr>
                          <m:ctrlPr>
                            <a:rPr lang="pl-PL" i="1">
                              <a:solidFill>
                                <a:srgbClr val="000000"/>
                              </a:solidFill>
                              <a:latin typeface="Cambria Math" panose="02040503050406030204" pitchFamily="18" charset="0"/>
                              <a:ea typeface="Cambria Math" panose="02040503050406030204" pitchFamily="18" charset="0"/>
                            </a:rPr>
                          </m:ctrlPr>
                        </m:fPr>
                        <m:num>
                          <m:r>
                            <a:rPr lang="pl-PL" b="0" i="1" smtClean="0">
                              <a:solidFill>
                                <a:srgbClr val="000000"/>
                              </a:solidFill>
                              <a:latin typeface="Cambria Math" panose="02040503050406030204" pitchFamily="18" charset="0"/>
                              <a:ea typeface="Cambria Math" panose="02040503050406030204" pitchFamily="18" charset="0"/>
                            </a:rPr>
                            <m:t>38,4</m:t>
                          </m:r>
                        </m:num>
                        <m:den>
                          <m:r>
                            <a:rPr lang="pl-PL" b="0" i="1" smtClean="0">
                              <a:solidFill>
                                <a:srgbClr val="000000"/>
                              </a:solidFill>
                              <a:latin typeface="Cambria Math" panose="02040503050406030204" pitchFamily="18" charset="0"/>
                              <a:ea typeface="Cambria Math" panose="02040503050406030204" pitchFamily="18" charset="0"/>
                            </a:rPr>
                            <m:t>4980</m:t>
                          </m:r>
                        </m:den>
                      </m:f>
                      <m:r>
                        <a:rPr lang="pl-PL" i="1">
                          <a:solidFill>
                            <a:srgbClr val="000000"/>
                          </a:solidFill>
                          <a:latin typeface="Cambria Math" panose="02040503050406030204" pitchFamily="18" charset="0"/>
                          <a:ea typeface="Cambria Math" panose="02040503050406030204" pitchFamily="18" charset="0"/>
                        </a:rPr>
                        <m:t>∙100%</m:t>
                      </m:r>
                    </m:oMath>
                  </m:oMathPara>
                </a14:m>
                <a:endParaRPr lang="pl-PL" b="0" i="0" u="none" strike="noStrike">
                  <a:solidFill>
                    <a:srgbClr val="000000"/>
                  </a:solidFill>
                  <a:effectLst/>
                </a:endParaRPr>
              </a:p>
              <a:p>
                <a:pPr>
                  <a:buNone/>
                </a:pPr>
                <a:endParaRPr lang="pl-PL" b="0" i="0" u="none" strike="noStrike">
                  <a:solidFill>
                    <a:srgbClr val="000000"/>
                  </a:solidFill>
                  <a:effectLst/>
                </a:endParaRPr>
              </a:p>
              <a:p>
                <a:pPr>
                  <a:buNone/>
                </a:pPr>
                <a:r>
                  <a:rPr lang="pl-PL">
                    <a:solidFill>
                      <a:srgbClr val="000000"/>
                    </a:solidFill>
                  </a:rPr>
                  <a:t>Strata mocy to 38,4W i stanowi to 0,77 % mocy układu. Nie przekroczono 1%.</a:t>
                </a:r>
                <a:endParaRPr lang="pl-PL" b="0" i="0" u="none" strike="noStrike">
                  <a:solidFill>
                    <a:srgbClr val="000000"/>
                  </a:solidFill>
                  <a:effectLst/>
                </a:endParaRPr>
              </a:p>
            </p:txBody>
          </p:sp>
        </mc:Choice>
        <mc:Fallback xmlns="">
          <p:sp>
            <p:nvSpPr>
              <p:cNvPr id="3" name="Symbol zastępczy zawartości 2">
                <a:extLst>
                  <a:ext uri="{FF2B5EF4-FFF2-40B4-BE49-F238E27FC236}">
                    <a16:creationId xmlns:a16="http://schemas.microsoft.com/office/drawing/2014/main" id="{634BD30E-5B87-8079-3535-00C1F85254D8}"/>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43E2B6CD-1015-CE81-E273-EC9A9E39568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22C4E74D-7022-3B60-F1D2-8EABD9187F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07BC13B-E582-AA0E-0F67-D407079C0B0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588341185"/>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5F7851-BD4E-2596-C359-67F9AD5F874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D71A04F-B625-391F-68F6-CB554DA71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57EC7FA-095F-DB71-FE4A-5E2CEA6F8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E04200D-D94E-D32F-316C-D4FDDDC7F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75BB97-13B2-CE85-FBB8-6CF1C6465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9147A7-82BB-4E85-EEDD-01B4F9817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791B014-3AA5-87F3-C8FA-3A411097CFA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8253C0E5-A1F7-519E-0DB6-149D7B5BC365}"/>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ze względu na obciążalność długotrwałą.</a:t>
                </a:r>
              </a:p>
              <a:p>
                <a:pPr>
                  <a:buNone/>
                </a:pPr>
                <a:r>
                  <a:rPr lang="pl-PL" i="0" u="none" strike="noStrike">
                    <a:solidFill>
                      <a:srgbClr val="000000"/>
                    </a:solidFill>
                    <a:effectLst/>
                  </a:rPr>
                  <a:t>W przy</a:t>
                </a:r>
                <a:r>
                  <a:rPr lang="pl-PL">
                    <a:solidFill>
                      <a:srgbClr val="000000"/>
                    </a:solidFill>
                  </a:rPr>
                  <a:t>padku podłączenia falownika jednofazowego do sieci należy obliczyć spodziewany prąd roboczy:</a:t>
                </a: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rPr>
                        <m:t>𝐼</m:t>
                      </m:r>
                      <m:r>
                        <a:rPr lang="pl-PL" b="0" i="1" u="none" strike="noStrike" smtClean="0">
                          <a:solidFill>
                            <a:srgbClr val="000000"/>
                          </a:solidFill>
                          <a:effectLst/>
                          <a:latin typeface="Cambria Math" panose="02040503050406030204" pitchFamily="18" charset="0"/>
                        </a:rPr>
                        <m:t>= </m:t>
                      </m:r>
                      <m:f>
                        <m:fPr>
                          <m:ctrlPr>
                            <a:rPr lang="pl-PL" b="0" i="1" u="none" strike="noStrike" smtClean="0">
                              <a:solidFill>
                                <a:srgbClr val="000000"/>
                              </a:solidFill>
                              <a:effectLst/>
                              <a:latin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rPr>
                            <m:t>𝑃</m:t>
                          </m:r>
                        </m:num>
                        <m:den>
                          <m:sSub>
                            <m:sSubPr>
                              <m:ctrlPr>
                                <a:rPr lang="pl-PL" b="0" i="1" u="none" strike="noStrike" smtClean="0">
                                  <a:solidFill>
                                    <a:srgbClr val="000000"/>
                                  </a:solidFill>
                                  <a:effectLst/>
                                  <a:latin typeface="Cambria Math" panose="02040503050406030204" pitchFamily="18" charset="0"/>
                                </a:rPr>
                              </m:ctrlPr>
                            </m:sSubPr>
                            <m:e>
                              <m:r>
                                <a:rPr lang="pl-PL" b="0" i="1" u="none" strike="noStrike" smtClean="0">
                                  <a:solidFill>
                                    <a:srgbClr val="000000"/>
                                  </a:solidFill>
                                  <a:effectLst/>
                                  <a:latin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rPr>
                                <m:t>𝑓</m:t>
                              </m:r>
                            </m:sub>
                          </m:sSub>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𝑐𝑜𝑠</m:t>
                          </m:r>
                          <m:r>
                            <a:rPr lang="pl-PL" b="0" i="1" u="none" strike="noStrike" smtClean="0">
                              <a:solidFill>
                                <a:srgbClr val="000000"/>
                              </a:solidFill>
                              <a:effectLst/>
                              <a:latin typeface="Cambria Math" panose="02040503050406030204" pitchFamily="18" charset="0"/>
                              <a:ea typeface="Cambria Math" panose="02040503050406030204" pitchFamily="18" charset="0"/>
                            </a:rPr>
                            <m:t>𝜑</m:t>
                          </m:r>
                        </m:den>
                      </m:f>
                    </m:oMath>
                  </m:oMathPara>
                </a14:m>
                <a:endParaRPr lang="pl-PL" b="0" i="0" u="none" strike="noStrike">
                  <a:solidFill>
                    <a:srgbClr val="000000"/>
                  </a:solidFill>
                  <a:effectLst/>
                </a:endParaRPr>
              </a:p>
              <a:p>
                <a:pPr>
                  <a:buNone/>
                </a:pPr>
                <a:r>
                  <a:rPr lang="pl-PL" i="0" u="none" strike="noStrike">
                    <a:solidFill>
                      <a:srgbClr val="000000"/>
                    </a:solidFill>
                    <a:effectLst/>
                  </a:rPr>
                  <a:t>Gdzie:</a:t>
                </a:r>
              </a:p>
              <a:p>
                <a:pPr>
                  <a:buNone/>
                </a:pPr>
                <a:r>
                  <a:rPr lang="pl-PL">
                    <a:solidFill>
                      <a:srgbClr val="000000"/>
                    </a:solidFill>
                  </a:rPr>
                  <a:t>I – prąd roboczy [A]</a:t>
                </a:r>
              </a:p>
              <a:p>
                <a:pPr>
                  <a:buNone/>
                </a:pPr>
                <a:r>
                  <a:rPr lang="pl-PL" i="0" u="none" strike="noStrike">
                    <a:solidFill>
                      <a:srgbClr val="000000"/>
                    </a:solidFill>
                    <a:effectLst/>
                  </a:rPr>
                  <a:t>P – moc falownika [W]</a:t>
                </a:r>
              </a:p>
              <a:p>
                <a:pPr>
                  <a:buNone/>
                </a:pPr>
                <a:r>
                  <a:rPr lang="pl-PL">
                    <a:solidFill>
                      <a:srgbClr val="000000"/>
                    </a:solidFill>
                  </a:rPr>
                  <a:t>U</a:t>
                </a:r>
                <a:r>
                  <a:rPr lang="pl-PL" baseline="-25000">
                    <a:solidFill>
                      <a:srgbClr val="000000"/>
                    </a:solidFill>
                  </a:rPr>
                  <a:t>f</a:t>
                </a:r>
                <a:r>
                  <a:rPr lang="pl-PL">
                    <a:solidFill>
                      <a:srgbClr val="000000"/>
                    </a:solidFill>
                  </a:rPr>
                  <a:t> – napięcie fazowe [V] (np. 230V)</a:t>
                </a:r>
              </a:p>
              <a:p>
                <a:pPr marL="11113" indent="-11113">
                  <a:buNone/>
                </a:pPr>
                <a14:m>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𝑐𝑜𝑠</m:t>
                    </m:r>
                    <m:r>
                      <a:rPr lang="pl-PL" b="0" i="1" u="none" strike="noStrike" smtClean="0">
                        <a:solidFill>
                          <a:srgbClr val="000000"/>
                        </a:solidFill>
                        <a:effectLst/>
                        <a:latin typeface="Cambria Math" panose="02040503050406030204" pitchFamily="18" charset="0"/>
                        <a:ea typeface="Cambria Math" panose="02040503050406030204" pitchFamily="18" charset="0"/>
                      </a:rPr>
                      <m:t>𝜑</m:t>
                    </m:r>
                  </m:oMath>
                </a14:m>
                <a:r>
                  <a:rPr lang="pl-PL" i="0" u="none" strike="noStrike">
                    <a:solidFill>
                      <a:srgbClr val="000000"/>
                    </a:solidFill>
                    <a:effectLst/>
                  </a:rPr>
                  <a:t> – przesunięcie fazowe (np. 0,95)</a:t>
                </a:r>
              </a:p>
            </p:txBody>
          </p:sp>
        </mc:Choice>
        <mc:Fallback xmlns="">
          <p:sp>
            <p:nvSpPr>
              <p:cNvPr id="3" name="Symbol zastępczy zawartości 2">
                <a:extLst>
                  <a:ext uri="{FF2B5EF4-FFF2-40B4-BE49-F238E27FC236}">
                    <a16:creationId xmlns:a16="http://schemas.microsoft.com/office/drawing/2014/main" id="{8253C0E5-A1F7-519E-0DB6-149D7B5BC365}"/>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t="-2899" b="-4348"/>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674A2DB-CF7A-5776-5829-FFF22FD72DF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249BDF46-138C-7814-8BB3-7C5753B4E5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BFB4BCF-1952-0869-3BB3-E2A8F7DBC1F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918158954"/>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1E552E-CF6B-76B5-0C87-8D9948033F5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31B7227-B593-B9EF-3CD8-FEF653FD9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DB44ED8-2154-8B23-AF46-9D5B402A4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07C460F-AC2A-44DD-5BD9-D93715AEC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1210FBC-F2A0-42A8-6C51-F5DE2B3C9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F445C1A-BD1A-57D5-8C14-761535C178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0DECC1D-EAF9-138D-3C0E-80E4862044A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CA9551E4-9289-4707-2F3F-F2C5C0CAE66C}"/>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ze względu na obciążalność długotrwałą.</a:t>
                </a:r>
              </a:p>
              <a:p>
                <a:pPr>
                  <a:buNone/>
                </a:pPr>
                <a:r>
                  <a:rPr lang="pl-PL" i="0" u="none" strike="noStrike">
                    <a:solidFill>
                      <a:srgbClr val="000000"/>
                    </a:solidFill>
                    <a:effectLst/>
                  </a:rPr>
                  <a:t>W przy</a:t>
                </a:r>
                <a:r>
                  <a:rPr lang="pl-PL">
                    <a:solidFill>
                      <a:srgbClr val="000000"/>
                    </a:solidFill>
                  </a:rPr>
                  <a:t>padku podłączenia falownika trójfazowego do sieci należy obliczyć spodziewany prąd roboczy:</a:t>
                </a:r>
              </a:p>
              <a:p>
                <a:pPr>
                  <a:buNone/>
                </a:pPr>
                <a14:m>
                  <m:oMathPara xmlns:m="http://schemas.openxmlformats.org/officeDocument/2006/math">
                    <m:oMathParaPr>
                      <m:jc m:val="centerGroup"/>
                    </m:oMathParaPr>
                    <m:oMath xmlns:m="http://schemas.openxmlformats.org/officeDocument/2006/math">
                      <m:r>
                        <a:rPr lang="pl-PL" b="0" i="1" u="none" strike="noStrike" smtClean="0">
                          <a:solidFill>
                            <a:srgbClr val="000000"/>
                          </a:solidFill>
                          <a:effectLst/>
                          <a:latin typeface="Cambria Math" panose="02040503050406030204" pitchFamily="18" charset="0"/>
                        </a:rPr>
                        <m:t>𝐼</m:t>
                      </m:r>
                      <m:r>
                        <a:rPr lang="pl-PL" b="0" i="1" u="none" strike="noStrike" smtClean="0">
                          <a:solidFill>
                            <a:srgbClr val="000000"/>
                          </a:solidFill>
                          <a:effectLst/>
                          <a:latin typeface="Cambria Math" panose="02040503050406030204" pitchFamily="18" charset="0"/>
                        </a:rPr>
                        <m:t>= </m:t>
                      </m:r>
                      <m:f>
                        <m:fPr>
                          <m:ctrlPr>
                            <a:rPr lang="pl-PL" b="0" i="1" u="none" strike="noStrike" smtClean="0">
                              <a:solidFill>
                                <a:srgbClr val="000000"/>
                              </a:solidFill>
                              <a:effectLst/>
                              <a:latin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rPr>
                            <m:t>𝑃</m:t>
                          </m:r>
                        </m:num>
                        <m:den>
                          <m:sSub>
                            <m:sSubPr>
                              <m:ctrlPr>
                                <a:rPr lang="pl-PL" b="0" i="1" u="none" strike="noStrike" smtClean="0">
                                  <a:solidFill>
                                    <a:srgbClr val="000000"/>
                                  </a:solidFill>
                                  <a:effectLst/>
                                  <a:latin typeface="Cambria Math" panose="02040503050406030204" pitchFamily="18" charset="0"/>
                                </a:rPr>
                              </m:ctrlPr>
                            </m:sSubPr>
                            <m:e>
                              <m:r>
                                <a:rPr lang="pl-PL" b="0" i="1" u="none" strike="noStrike" smtClean="0">
                                  <a:solidFill>
                                    <a:srgbClr val="000000"/>
                                  </a:solidFill>
                                  <a:effectLst/>
                                  <a:latin typeface="Cambria Math" panose="02040503050406030204" pitchFamily="18" charset="0"/>
                                  <a:ea typeface="Cambria Math" panose="02040503050406030204" pitchFamily="18" charset="0"/>
                                </a:rPr>
                                <m:t>√3∙</m:t>
                              </m:r>
                              <m:r>
                                <a:rPr lang="pl-PL" b="0" i="1" u="none" strike="noStrike" smtClean="0">
                                  <a:solidFill>
                                    <a:srgbClr val="000000"/>
                                  </a:solidFill>
                                  <a:effectLst/>
                                  <a:latin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rPr>
                                <m:t>𝑝</m:t>
                              </m:r>
                            </m:sub>
                          </m:sSub>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𝑐𝑜𝑠</m:t>
                          </m:r>
                          <m:r>
                            <a:rPr lang="pl-PL" b="0" i="1" u="none" strike="noStrike" smtClean="0">
                              <a:solidFill>
                                <a:srgbClr val="000000"/>
                              </a:solidFill>
                              <a:effectLst/>
                              <a:latin typeface="Cambria Math" panose="02040503050406030204" pitchFamily="18" charset="0"/>
                              <a:ea typeface="Cambria Math" panose="02040503050406030204" pitchFamily="18" charset="0"/>
                            </a:rPr>
                            <m:t>𝜑</m:t>
                          </m:r>
                        </m:den>
                      </m:f>
                    </m:oMath>
                  </m:oMathPara>
                </a14:m>
                <a:endParaRPr lang="pl-PL" b="0" i="0" u="none" strike="noStrike">
                  <a:solidFill>
                    <a:srgbClr val="000000"/>
                  </a:solidFill>
                  <a:effectLst/>
                </a:endParaRPr>
              </a:p>
              <a:p>
                <a:pPr>
                  <a:buNone/>
                </a:pPr>
                <a:r>
                  <a:rPr lang="pl-PL" i="0" u="none" strike="noStrike">
                    <a:solidFill>
                      <a:srgbClr val="000000"/>
                    </a:solidFill>
                    <a:effectLst/>
                  </a:rPr>
                  <a:t>Gdzie:</a:t>
                </a:r>
              </a:p>
              <a:p>
                <a:pPr>
                  <a:buNone/>
                </a:pPr>
                <a:r>
                  <a:rPr lang="pl-PL">
                    <a:solidFill>
                      <a:srgbClr val="000000"/>
                    </a:solidFill>
                  </a:rPr>
                  <a:t>I – prąd roboczy [A]</a:t>
                </a:r>
              </a:p>
              <a:p>
                <a:pPr>
                  <a:buNone/>
                </a:pPr>
                <a:r>
                  <a:rPr lang="pl-PL" i="0" u="none" strike="noStrike">
                    <a:solidFill>
                      <a:srgbClr val="000000"/>
                    </a:solidFill>
                    <a:effectLst/>
                  </a:rPr>
                  <a:t>P – moc falownika [W]</a:t>
                </a:r>
              </a:p>
              <a:p>
                <a:pPr>
                  <a:buNone/>
                </a:pPr>
                <a:r>
                  <a:rPr lang="pl-PL" err="1">
                    <a:solidFill>
                      <a:srgbClr val="000000"/>
                    </a:solidFill>
                  </a:rPr>
                  <a:t>U</a:t>
                </a:r>
                <a:r>
                  <a:rPr lang="pl-PL" baseline="-25000" err="1">
                    <a:solidFill>
                      <a:srgbClr val="000000"/>
                    </a:solidFill>
                  </a:rPr>
                  <a:t>p</a:t>
                </a:r>
                <a:r>
                  <a:rPr lang="pl-PL">
                    <a:solidFill>
                      <a:srgbClr val="000000"/>
                    </a:solidFill>
                  </a:rPr>
                  <a:t> – napięcie przewodowe [V] (np. 400V)</a:t>
                </a:r>
              </a:p>
              <a:p>
                <a:pPr marL="11113" indent="-11113">
                  <a:buNone/>
                </a:pPr>
                <a14:m>
                  <m:oMath xmlns:m="http://schemas.openxmlformats.org/officeDocument/2006/math">
                    <m:r>
                      <a:rPr lang="pl-PL" b="0" i="1" u="none" strike="noStrike" smtClean="0">
                        <a:solidFill>
                          <a:srgbClr val="000000"/>
                        </a:solidFill>
                        <a:effectLst/>
                        <a:latin typeface="Cambria Math" panose="02040503050406030204" pitchFamily="18" charset="0"/>
                        <a:ea typeface="Cambria Math" panose="02040503050406030204" pitchFamily="18" charset="0"/>
                      </a:rPr>
                      <m:t>𝑐𝑜𝑠</m:t>
                    </m:r>
                    <m:r>
                      <a:rPr lang="pl-PL" b="0" i="1" u="none" strike="noStrike" smtClean="0">
                        <a:solidFill>
                          <a:srgbClr val="000000"/>
                        </a:solidFill>
                        <a:effectLst/>
                        <a:latin typeface="Cambria Math" panose="02040503050406030204" pitchFamily="18" charset="0"/>
                        <a:ea typeface="Cambria Math" panose="02040503050406030204" pitchFamily="18" charset="0"/>
                      </a:rPr>
                      <m:t>𝜑</m:t>
                    </m:r>
                  </m:oMath>
                </a14:m>
                <a:r>
                  <a:rPr lang="pl-PL" i="0" u="none" strike="noStrike">
                    <a:solidFill>
                      <a:srgbClr val="000000"/>
                    </a:solidFill>
                    <a:effectLst/>
                  </a:rPr>
                  <a:t> – przesunięcie fazowe</a:t>
                </a:r>
              </a:p>
            </p:txBody>
          </p:sp>
        </mc:Choice>
        <mc:Fallback xmlns="">
          <p:sp>
            <p:nvSpPr>
              <p:cNvPr id="3" name="Symbol zastępczy zawartości 2">
                <a:extLst>
                  <a:ext uri="{FF2B5EF4-FFF2-40B4-BE49-F238E27FC236}">
                    <a16:creationId xmlns:a16="http://schemas.microsoft.com/office/drawing/2014/main" id="{CA9551E4-9289-4707-2F3F-F2C5C0CAE66C}"/>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t="-3261" b="-4831"/>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939582B6-7027-4695-5D08-7350DB0231C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4D0659E8-2BAB-5729-FF70-4CBDAE7CAB5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ADA1302-DBC3-ECA2-9F3D-3C10A9B02D8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93454164"/>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5BA040-AD10-D285-A258-2BEB18592B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43D98B4-17F2-6312-B9B5-2A68BBD01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A6735EE-2A0C-DF91-67CB-BC54041C4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B02991B-5369-0F4F-75E9-59CB484CC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8003DB-E3DE-657B-6FDB-844C62999E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F984135-6EDC-4B37-714B-9F8ED857F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A49A9B1-5333-DB2C-E62F-AD0A71A6C84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9F42F86C-C276-2994-B2C1-7EF35ED8DA39}"/>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ze względu na obciążalność długotrwałą.</a:t>
            </a:r>
          </a:p>
          <a:p>
            <a:pPr>
              <a:buNone/>
            </a:pPr>
            <a:r>
              <a:rPr lang="pl-PL" i="0" u="none" strike="noStrike">
                <a:solidFill>
                  <a:srgbClr val="000000"/>
                </a:solidFill>
                <a:effectLst/>
              </a:rPr>
              <a:t>Po wyliczeniu prądu roboczego dla przewodu należy dobrać odpowiedni przekrój przewodu zgodnie z PN i sposobem instalacji tego przewodu.</a:t>
            </a:r>
          </a:p>
        </p:txBody>
      </p:sp>
      <p:sp>
        <p:nvSpPr>
          <p:cNvPr id="6" name="Tytuł 1">
            <a:extLst>
              <a:ext uri="{FF2B5EF4-FFF2-40B4-BE49-F238E27FC236}">
                <a16:creationId xmlns:a16="http://schemas.microsoft.com/office/drawing/2014/main" id="{5B9BE394-448A-4175-ADF6-CDFCB738A0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EEDF2E09-AA50-92CB-3A02-EAB0DABA42D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656F5FC-45F6-E394-911B-691614F3D77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827391251"/>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A829E3-D720-5082-F327-6B27BBC5C35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F83CAAD-09A0-8644-0941-F49EACB8F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1C059A2-53AE-9476-E237-33A6A6975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E9B35D9-D86F-5F8D-B51F-E628A0A9C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08ED044-36A7-8308-5855-45E510EC4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CAF88D-323E-E1ED-E47C-AA914AA4BD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F7BFA5C-CD12-71B7-B2DC-B88D7CE291C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00C0002-7666-04B8-6878-613A444C63B8}"/>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ze względu na dopuszczalny spadek napięcia.</a:t>
                </a:r>
              </a:p>
              <a:p>
                <a:pPr>
                  <a:buNone/>
                </a:pPr>
                <a:r>
                  <a:rPr lang="pl-PL">
                    <a:solidFill>
                      <a:srgbClr val="000000"/>
                    </a:solidFill>
                  </a:rPr>
                  <a:t>W celu wyliczenia procentowego spadku napięcia w obwodzie jednofazowym (falownik jednofazowy) korzystamy ze wzoru:</a:t>
                </a:r>
              </a:p>
              <a:p>
                <a:pPr algn="ctr">
                  <a:buNone/>
                </a:pPr>
                <a14:m>
                  <m:oMath xmlns:m="http://schemas.openxmlformats.org/officeDocument/2006/math">
                    <m:r>
                      <a:rPr lang="pl-PL"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200∙</m:t>
                        </m:r>
                        <m:r>
                          <a:rPr lang="pl-PL" b="0" i="1" u="none" strike="noStrike" smtClean="0">
                            <a:solidFill>
                              <a:srgbClr val="000000"/>
                            </a:solidFill>
                            <a:effectLst/>
                            <a:latin typeface="Cambria Math" panose="02040503050406030204" pitchFamily="18" charset="0"/>
                            <a:ea typeface="Cambria Math" panose="02040503050406030204" pitchFamily="18" charset="0"/>
                          </a:rPr>
                          <m:t>𝑃</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𝑙</m:t>
                        </m:r>
                      </m:num>
                      <m:den>
                        <m:sSubSup>
                          <m:sSub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SupPr>
                          <m:e>
                            <m:r>
                              <a:rPr lang="pl-PL" b="0" i="1" u="none" strike="noStrike" smtClean="0">
                                <a:solidFill>
                                  <a:srgbClr val="000000"/>
                                </a:solidFill>
                                <a:effectLst/>
                                <a:latin typeface="Cambria Math" panose="02040503050406030204" pitchFamily="18" charset="0"/>
                                <a:ea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𝑓</m:t>
                            </m:r>
                          </m:sub>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bSup>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𝑆</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𝛾</m:t>
                        </m:r>
                      </m:den>
                    </m:f>
                  </m:oMath>
                </a14:m>
                <a:r>
                  <a:rPr lang="pl-PL">
                    <a:solidFill>
                      <a:srgbClr val="000000"/>
                    </a:solidFill>
                  </a:rPr>
                  <a:t> , gdzie:</a:t>
                </a:r>
                <a:endParaRPr lang="pl-PL" sz="2400" i="0" u="none" strike="noStrike">
                  <a:solidFill>
                    <a:srgbClr val="000000"/>
                  </a:solidFill>
                  <a:effectLst/>
                </a:endParaRPr>
              </a:p>
              <a:p>
                <a:pPr>
                  <a:buNone/>
                </a:pPr>
                <a:r>
                  <a:rPr lang="pl-PL" sz="2400">
                    <a:solidFill>
                      <a:srgbClr val="000000"/>
                    </a:solidFill>
                  </a:rPr>
                  <a:t>P – moc falownika [W]</a:t>
                </a:r>
              </a:p>
              <a:p>
                <a:pPr>
                  <a:buNone/>
                </a:pPr>
                <a:r>
                  <a:rPr lang="pl-PL" sz="2400">
                    <a:solidFill>
                      <a:srgbClr val="000000"/>
                    </a:solidFill>
                  </a:rPr>
                  <a:t>l – długość linii [m] (w jedną stronę)</a:t>
                </a:r>
              </a:p>
              <a:p>
                <a:pPr>
                  <a:buNone/>
                </a:pPr>
                <a:r>
                  <a:rPr lang="pl-PL" sz="2400" i="0" u="none" strike="noStrike">
                    <a:solidFill>
                      <a:srgbClr val="000000"/>
                    </a:solidFill>
                    <a:effectLst/>
                  </a:rPr>
                  <a:t>U</a:t>
                </a:r>
                <a:r>
                  <a:rPr lang="pl-PL" sz="2400" i="0" u="none" strike="noStrike" baseline="-25000">
                    <a:solidFill>
                      <a:srgbClr val="000000"/>
                    </a:solidFill>
                    <a:effectLst/>
                  </a:rPr>
                  <a:t>f</a:t>
                </a:r>
                <a:r>
                  <a:rPr lang="pl-PL" sz="2400" i="0" u="none" strike="noStrike">
                    <a:solidFill>
                      <a:srgbClr val="000000"/>
                    </a:solidFill>
                    <a:effectLst/>
                  </a:rPr>
                  <a:t> – napięcie fazowe [V]</a:t>
                </a:r>
              </a:p>
              <a:p>
                <a:pPr>
                  <a:buNone/>
                </a:pPr>
                <a:r>
                  <a:rPr lang="pl-PL" sz="2400" i="0" u="none" strike="noStrike">
                    <a:solidFill>
                      <a:srgbClr val="000000"/>
                    </a:solidFill>
                    <a:effectLst/>
                  </a:rPr>
                  <a:t>S – przekrój wybranego przewodu [mm</a:t>
                </a:r>
                <a:r>
                  <a:rPr lang="pl-PL" sz="2400" i="0" u="none" strike="noStrike" baseline="30000">
                    <a:solidFill>
                      <a:srgbClr val="000000"/>
                    </a:solidFill>
                    <a:effectLst/>
                  </a:rPr>
                  <a:t>2</a:t>
                </a:r>
                <a:r>
                  <a:rPr lang="pl-PL" sz="2400" i="0" u="none" strike="noStrike">
                    <a:solidFill>
                      <a:srgbClr val="000000"/>
                    </a:solidFill>
                    <a:effectLst/>
                  </a:rPr>
                  <a:t>]</a:t>
                </a:r>
              </a:p>
              <a:p>
                <a:pPr>
                  <a:buNone/>
                </a:pPr>
                <a:r>
                  <a:rPr lang="pl-PL" sz="2400" i="0" u="none" strike="noStrike">
                    <a:solidFill>
                      <a:srgbClr val="000000"/>
                    </a:solidFill>
                    <a:effectLst/>
                  </a:rPr>
                  <a:t>𝛾 – konduktywność miedzi [</a:t>
                </a:r>
                <a14:m>
                  <m:oMath xmlns:m="http://schemas.openxmlformats.org/officeDocument/2006/math">
                    <m:f>
                      <m:fPr>
                        <m:ctrlPr>
                          <a:rPr lang="pl-PL" sz="2400" b="0" i="1" u="none" strike="noStrike" smtClean="0">
                            <a:solidFill>
                              <a:srgbClr val="000000"/>
                            </a:solidFill>
                            <a:effectLst/>
                            <a:latin typeface="Cambria Math" panose="02040503050406030204" pitchFamily="18" charset="0"/>
                          </a:rPr>
                        </m:ctrlPr>
                      </m:fPr>
                      <m:num>
                        <m:r>
                          <a:rPr lang="pl-PL" sz="2400" b="0" i="1" u="none" strike="noStrike" smtClean="0">
                            <a:solidFill>
                              <a:srgbClr val="000000"/>
                            </a:solidFill>
                            <a:effectLst/>
                            <a:latin typeface="Cambria Math" panose="02040503050406030204" pitchFamily="18" charset="0"/>
                          </a:rPr>
                          <m:t>1</m:t>
                        </m:r>
                      </m:num>
                      <m:den>
                        <m:r>
                          <m:rPr>
                            <m:sty m:val="p"/>
                          </m:rPr>
                          <a:rPr lang="el-GR" sz="2400" b="0" i="1" u="none" strike="noStrike" smtClean="0">
                            <a:solidFill>
                              <a:srgbClr val="000000"/>
                            </a:solidFill>
                            <a:effectLst/>
                            <a:latin typeface="Cambria Math" panose="02040503050406030204" pitchFamily="18" charset="0"/>
                            <a:ea typeface="Cambria Math" panose="02040503050406030204" pitchFamily="18" charset="0"/>
                          </a:rPr>
                          <m:t>Ω</m:t>
                        </m:r>
                        <m:sSup>
                          <m:sSupPr>
                            <m:ctrlPr>
                              <a:rPr lang="el-GR" sz="2400"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sz="2400" b="0" i="1" u="none" strike="noStrike" smtClean="0">
                                <a:solidFill>
                                  <a:srgbClr val="000000"/>
                                </a:solidFill>
                                <a:effectLst/>
                                <a:latin typeface="Cambria Math" panose="02040503050406030204" pitchFamily="18" charset="0"/>
                                <a:ea typeface="Cambria Math" panose="02040503050406030204" pitchFamily="18" charset="0"/>
                              </a:rPr>
                              <m:t>𝑚𝑚</m:t>
                            </m:r>
                          </m:e>
                          <m:sup>
                            <m:r>
                              <a:rPr lang="pl-PL" sz="2400" b="0" i="1" u="none" strike="noStrike" smtClean="0">
                                <a:solidFill>
                                  <a:srgbClr val="000000"/>
                                </a:solidFill>
                                <a:effectLst/>
                                <a:latin typeface="Cambria Math" panose="02040503050406030204" pitchFamily="18" charset="0"/>
                                <a:ea typeface="Cambria Math" panose="02040503050406030204" pitchFamily="18" charset="0"/>
                              </a:rPr>
                              <m:t>2</m:t>
                            </m:r>
                          </m:sup>
                        </m:sSup>
                      </m:den>
                    </m:f>
                  </m:oMath>
                </a14:m>
                <a:r>
                  <a:rPr lang="pl-PL" sz="2400" i="0" u="none" strike="noStrike">
                    <a:solidFill>
                      <a:srgbClr val="000000"/>
                    </a:solidFill>
                    <a:effectLst/>
                  </a:rPr>
                  <a:t>]</a:t>
                </a:r>
              </a:p>
            </p:txBody>
          </p:sp>
        </mc:Choice>
        <mc:Fallback xmlns="">
          <p:sp>
            <p:nvSpPr>
              <p:cNvPr id="3" name="Symbol zastępczy zawartości 2">
                <a:extLst>
                  <a:ext uri="{FF2B5EF4-FFF2-40B4-BE49-F238E27FC236}">
                    <a16:creationId xmlns:a16="http://schemas.microsoft.com/office/drawing/2014/main" id="{F00C0002-7666-04B8-6878-613A444C63B8}"/>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t="-1329" b="-604"/>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E5149075-BA72-1C3B-CD9C-DF1B2EF4F61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6AB1C086-3C0C-D1A4-B81C-A59FEEAFB64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DE5DDF8-72C2-DB7A-075D-BD1FF3FB91F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421032719"/>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8DC60C-022C-5A57-E98A-2A0F75D6220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71A21B9-0A3B-0023-1D53-F8D28FCD5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8C77922-9D3E-E9F0-D4F8-54AE36B06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068540A-C036-E2E6-853A-5745306C6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F7312C9-335B-1EB4-799A-EEF228675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1B5CA40-77FF-3F0D-3310-527D6B5633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FD4B10A-F74D-83F5-583F-9BA25D2CA7B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726C855-83BF-7AA9-57CC-89756219BF3B}"/>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ze względu na dopuszczalny spadek napięcia.</a:t>
                </a:r>
              </a:p>
              <a:p>
                <a:pPr>
                  <a:buNone/>
                </a:pPr>
                <a:r>
                  <a:rPr lang="pl-PL">
                    <a:solidFill>
                      <a:srgbClr val="000000"/>
                    </a:solidFill>
                  </a:rPr>
                  <a:t>W celu wyliczenia procentowego spadku napięcia w obwodzie trójfazowym (falownik trójfazowy) korzystamy ze wzoru:</a:t>
                </a:r>
              </a:p>
              <a:p>
                <a:pPr algn="ctr">
                  <a:buNone/>
                </a:pPr>
                <a14:m>
                  <m:oMath xmlns:m="http://schemas.openxmlformats.org/officeDocument/2006/math">
                    <m:r>
                      <a:rPr lang="pl-PL"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100∙</m:t>
                        </m:r>
                        <m:r>
                          <a:rPr lang="pl-PL" b="0" i="1" u="none" strike="noStrike" smtClean="0">
                            <a:solidFill>
                              <a:srgbClr val="000000"/>
                            </a:solidFill>
                            <a:effectLst/>
                            <a:latin typeface="Cambria Math" panose="02040503050406030204" pitchFamily="18" charset="0"/>
                            <a:ea typeface="Cambria Math" panose="02040503050406030204" pitchFamily="18" charset="0"/>
                          </a:rPr>
                          <m:t>𝑃</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𝑙</m:t>
                        </m:r>
                      </m:num>
                      <m:den>
                        <m:sSubSup>
                          <m:sSub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SupPr>
                          <m:e>
                            <m:r>
                              <a:rPr lang="pl-PL" b="0" i="1" u="none" strike="noStrike" smtClean="0">
                                <a:solidFill>
                                  <a:srgbClr val="000000"/>
                                </a:solidFill>
                                <a:effectLst/>
                                <a:latin typeface="Cambria Math" panose="02040503050406030204" pitchFamily="18" charset="0"/>
                                <a:ea typeface="Cambria Math" panose="02040503050406030204" pitchFamily="18" charset="0"/>
                              </a:rPr>
                              <m:t>𝑈</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𝑝</m:t>
                            </m:r>
                          </m:sub>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bSup>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𝑆</m:t>
                        </m:r>
                        <m:r>
                          <a:rPr lang="pl-PL" b="0"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𝛾</m:t>
                        </m:r>
                      </m:den>
                    </m:f>
                  </m:oMath>
                </a14:m>
                <a:r>
                  <a:rPr lang="pl-PL">
                    <a:solidFill>
                      <a:srgbClr val="000000"/>
                    </a:solidFill>
                  </a:rPr>
                  <a:t> , gdzie:</a:t>
                </a:r>
                <a:endParaRPr lang="pl-PL" sz="2400" i="0" u="none" strike="noStrike">
                  <a:solidFill>
                    <a:srgbClr val="000000"/>
                  </a:solidFill>
                  <a:effectLst/>
                </a:endParaRPr>
              </a:p>
              <a:p>
                <a:pPr>
                  <a:buNone/>
                </a:pPr>
                <a:r>
                  <a:rPr lang="pl-PL" sz="2400">
                    <a:solidFill>
                      <a:srgbClr val="000000"/>
                    </a:solidFill>
                  </a:rPr>
                  <a:t>P – moc falownika [W]</a:t>
                </a:r>
              </a:p>
              <a:p>
                <a:pPr>
                  <a:buNone/>
                </a:pPr>
                <a:r>
                  <a:rPr lang="pl-PL" sz="2400">
                    <a:solidFill>
                      <a:srgbClr val="000000"/>
                    </a:solidFill>
                  </a:rPr>
                  <a:t>l – długość linii [m] (w jedną stronę)</a:t>
                </a:r>
              </a:p>
              <a:p>
                <a:pPr>
                  <a:buNone/>
                </a:pPr>
                <a:r>
                  <a:rPr lang="pl-PL" sz="2400" i="0" u="none" strike="noStrike">
                    <a:solidFill>
                      <a:srgbClr val="000000"/>
                    </a:solidFill>
                    <a:effectLst/>
                  </a:rPr>
                  <a:t>U</a:t>
                </a:r>
                <a:r>
                  <a:rPr lang="pl-PL" sz="2400" i="0" u="none" strike="noStrike" baseline="-25000">
                    <a:solidFill>
                      <a:srgbClr val="000000"/>
                    </a:solidFill>
                    <a:effectLst/>
                  </a:rPr>
                  <a:t>f</a:t>
                </a:r>
                <a:r>
                  <a:rPr lang="pl-PL" sz="2400" i="0" u="none" strike="noStrike">
                    <a:solidFill>
                      <a:srgbClr val="000000"/>
                    </a:solidFill>
                    <a:effectLst/>
                  </a:rPr>
                  <a:t> – napięcie przewodowe [V]</a:t>
                </a:r>
              </a:p>
              <a:p>
                <a:pPr>
                  <a:buNone/>
                </a:pPr>
                <a:r>
                  <a:rPr lang="pl-PL" sz="2400" i="0" u="none" strike="noStrike">
                    <a:solidFill>
                      <a:srgbClr val="000000"/>
                    </a:solidFill>
                    <a:effectLst/>
                  </a:rPr>
                  <a:t>S – przekrój wybranego przewodu [mm</a:t>
                </a:r>
                <a:r>
                  <a:rPr lang="pl-PL" sz="2400" i="0" u="none" strike="noStrike" baseline="30000">
                    <a:solidFill>
                      <a:srgbClr val="000000"/>
                    </a:solidFill>
                    <a:effectLst/>
                  </a:rPr>
                  <a:t>2</a:t>
                </a:r>
                <a:r>
                  <a:rPr lang="pl-PL" sz="2400" i="0" u="none" strike="noStrike">
                    <a:solidFill>
                      <a:srgbClr val="000000"/>
                    </a:solidFill>
                    <a:effectLst/>
                  </a:rPr>
                  <a:t>]</a:t>
                </a:r>
              </a:p>
              <a:p>
                <a:pPr>
                  <a:buNone/>
                </a:pPr>
                <a:r>
                  <a:rPr lang="pl-PL" sz="2400" i="0" u="none" strike="noStrike">
                    <a:solidFill>
                      <a:srgbClr val="000000"/>
                    </a:solidFill>
                    <a:effectLst/>
                  </a:rPr>
                  <a:t>𝛾 – konduktywność miedzi [</a:t>
                </a:r>
                <a14:m>
                  <m:oMath xmlns:m="http://schemas.openxmlformats.org/officeDocument/2006/math">
                    <m:f>
                      <m:fPr>
                        <m:ctrlPr>
                          <a:rPr lang="pl-PL" sz="2400" b="0" i="1" u="none" strike="noStrike" smtClean="0">
                            <a:solidFill>
                              <a:srgbClr val="000000"/>
                            </a:solidFill>
                            <a:effectLst/>
                            <a:latin typeface="Cambria Math" panose="02040503050406030204" pitchFamily="18" charset="0"/>
                          </a:rPr>
                        </m:ctrlPr>
                      </m:fPr>
                      <m:num>
                        <m:r>
                          <a:rPr lang="pl-PL" sz="2400" b="0" i="1" u="none" strike="noStrike" smtClean="0">
                            <a:solidFill>
                              <a:srgbClr val="000000"/>
                            </a:solidFill>
                            <a:effectLst/>
                            <a:latin typeface="Cambria Math" panose="02040503050406030204" pitchFamily="18" charset="0"/>
                          </a:rPr>
                          <m:t>1</m:t>
                        </m:r>
                      </m:num>
                      <m:den>
                        <m:r>
                          <m:rPr>
                            <m:sty m:val="p"/>
                          </m:rPr>
                          <a:rPr lang="el-GR" sz="2400" b="0" i="1" u="none" strike="noStrike" smtClean="0">
                            <a:solidFill>
                              <a:srgbClr val="000000"/>
                            </a:solidFill>
                            <a:effectLst/>
                            <a:latin typeface="Cambria Math" panose="02040503050406030204" pitchFamily="18" charset="0"/>
                            <a:ea typeface="Cambria Math" panose="02040503050406030204" pitchFamily="18" charset="0"/>
                          </a:rPr>
                          <m:t>Ω</m:t>
                        </m:r>
                        <m:sSup>
                          <m:sSupPr>
                            <m:ctrlPr>
                              <a:rPr lang="el-GR" sz="2400" b="0" i="1" u="none" strike="noStrike" smtClean="0">
                                <a:solidFill>
                                  <a:srgbClr val="000000"/>
                                </a:solidFill>
                                <a:effectLst/>
                                <a:latin typeface="Cambria Math" panose="02040503050406030204" pitchFamily="18" charset="0"/>
                                <a:ea typeface="Cambria Math" panose="02040503050406030204" pitchFamily="18" charset="0"/>
                              </a:rPr>
                            </m:ctrlPr>
                          </m:sSupPr>
                          <m:e>
                            <m:r>
                              <a:rPr lang="pl-PL" sz="2400" b="0" i="1" u="none" strike="noStrike" smtClean="0">
                                <a:solidFill>
                                  <a:srgbClr val="000000"/>
                                </a:solidFill>
                                <a:effectLst/>
                                <a:latin typeface="Cambria Math" panose="02040503050406030204" pitchFamily="18" charset="0"/>
                                <a:ea typeface="Cambria Math" panose="02040503050406030204" pitchFamily="18" charset="0"/>
                              </a:rPr>
                              <m:t>𝑚𝑚</m:t>
                            </m:r>
                          </m:e>
                          <m:sup>
                            <m:r>
                              <a:rPr lang="pl-PL" sz="2400" b="0" i="1" u="none" strike="noStrike" smtClean="0">
                                <a:solidFill>
                                  <a:srgbClr val="000000"/>
                                </a:solidFill>
                                <a:effectLst/>
                                <a:latin typeface="Cambria Math" panose="02040503050406030204" pitchFamily="18" charset="0"/>
                                <a:ea typeface="Cambria Math" panose="02040503050406030204" pitchFamily="18" charset="0"/>
                              </a:rPr>
                              <m:t>2</m:t>
                            </m:r>
                          </m:sup>
                        </m:sSup>
                      </m:den>
                    </m:f>
                  </m:oMath>
                </a14:m>
                <a:r>
                  <a:rPr lang="pl-PL" sz="2400" i="0" u="none" strike="noStrike">
                    <a:solidFill>
                      <a:srgbClr val="000000"/>
                    </a:solidFill>
                    <a:effectLst/>
                  </a:rPr>
                  <a:t>]</a:t>
                </a:r>
              </a:p>
            </p:txBody>
          </p:sp>
        </mc:Choice>
        <mc:Fallback xmlns="">
          <p:sp>
            <p:nvSpPr>
              <p:cNvPr id="3" name="Symbol zastępczy zawartości 2">
                <a:extLst>
                  <a:ext uri="{FF2B5EF4-FFF2-40B4-BE49-F238E27FC236}">
                    <a16:creationId xmlns:a16="http://schemas.microsoft.com/office/drawing/2014/main" id="{F726C855-83BF-7AA9-57CC-89756219BF3B}"/>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t="-1087" b="-362"/>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D3049820-5C1A-648B-A948-52BE7AA1FC7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ACE5F367-68EC-A30D-DE01-9E2DCFECB76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C649DA0-AC38-06B8-345F-5D342063558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681168090"/>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5ED31A-4165-5815-F47A-352B49845E1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D0E279E-0D70-6DE6-7220-76900B31D8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E2716F4-7EC9-C0BB-E9D9-3162DAB240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E3A7D0D-08AE-3212-3A6C-C7F54A640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3D8EED7-504D-4F24-6336-47E13B7D00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9F362DB-FE2D-2839-E61D-8FFA73739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36A42B3-CF93-0CBC-C82A-A089DFA9A7D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9B7F477B-A024-4EA8-6DB5-EB279457608A}"/>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 przykład</a:t>
                </a:r>
              </a:p>
              <a:p>
                <a:pPr>
                  <a:buNone/>
                </a:pPr>
                <a:r>
                  <a:rPr lang="pl-PL" sz="2400" i="0" u="none" strike="noStrike">
                    <a:solidFill>
                      <a:srgbClr val="000000"/>
                    </a:solidFill>
                    <a:effectLst/>
                  </a:rPr>
                  <a:t>Zakładamy trójfazowy falownik on-</a:t>
                </a:r>
                <a:r>
                  <a:rPr lang="pl-PL" sz="2400" i="0" u="none" strike="noStrike" err="1">
                    <a:solidFill>
                      <a:srgbClr val="000000"/>
                    </a:solidFill>
                    <a:effectLst/>
                  </a:rPr>
                  <a:t>grid</a:t>
                </a:r>
                <a:r>
                  <a:rPr lang="pl-PL" sz="2400" i="0" u="none" strike="noStrike">
                    <a:solidFill>
                      <a:srgbClr val="000000"/>
                    </a:solidFill>
                    <a:effectLst/>
                  </a:rPr>
                  <a:t> o mocy 10kW. Odległość montażu falownika od rozdzielni to 50m. Obliczamy prąd przewodowy</a:t>
                </a:r>
              </a:p>
              <a:p>
                <a:pPr>
                  <a:buNone/>
                </a:pPr>
                <a:endParaRPr lang="pl-PL" sz="2400" i="0" u="none" strike="noStrike">
                  <a:solidFill>
                    <a:srgbClr val="000000"/>
                  </a:solidFill>
                  <a:effectLst/>
                </a:endParaRPr>
              </a:p>
              <a:p>
                <a:pPr>
                  <a:buNone/>
                </a:pPr>
                <a14:m>
                  <m:oMathPara xmlns:m="http://schemas.openxmlformats.org/officeDocument/2006/math">
                    <m:oMathParaPr>
                      <m:jc m:val="centerGroup"/>
                    </m:oMathParaPr>
                    <m:oMath xmlns:m="http://schemas.openxmlformats.org/officeDocument/2006/math">
                      <m:r>
                        <a:rPr lang="pl-PL" sz="2400" b="0" i="1" u="none" strike="noStrike" smtClean="0">
                          <a:solidFill>
                            <a:srgbClr val="000000"/>
                          </a:solidFill>
                          <a:effectLst/>
                          <a:latin typeface="Cambria Math" panose="02040503050406030204" pitchFamily="18" charset="0"/>
                        </a:rPr>
                        <m:t>𝐼</m:t>
                      </m:r>
                      <m:r>
                        <a:rPr lang="pl-PL" sz="2400" b="0" i="1" u="none" strike="noStrike" smtClean="0">
                          <a:solidFill>
                            <a:srgbClr val="000000"/>
                          </a:solidFill>
                          <a:effectLst/>
                          <a:latin typeface="Cambria Math" panose="02040503050406030204" pitchFamily="18" charset="0"/>
                        </a:rPr>
                        <m:t>= </m:t>
                      </m:r>
                      <m:f>
                        <m:fPr>
                          <m:ctrlPr>
                            <a:rPr lang="pl-PL" sz="2400" b="0" i="1" u="none" strike="noStrike" smtClean="0">
                              <a:solidFill>
                                <a:srgbClr val="000000"/>
                              </a:solidFill>
                              <a:effectLst/>
                              <a:latin typeface="Cambria Math" panose="02040503050406030204" pitchFamily="18" charset="0"/>
                            </a:rPr>
                          </m:ctrlPr>
                        </m:fPr>
                        <m:num>
                          <m:r>
                            <a:rPr lang="pl-PL" sz="2400" b="0" i="1" u="none" strike="noStrike" smtClean="0">
                              <a:solidFill>
                                <a:srgbClr val="000000"/>
                              </a:solidFill>
                              <a:effectLst/>
                              <a:latin typeface="Cambria Math" panose="02040503050406030204" pitchFamily="18" charset="0"/>
                            </a:rPr>
                            <m:t>10000</m:t>
                          </m:r>
                        </m:num>
                        <m:den>
                          <m:r>
                            <a:rPr lang="pl-PL" sz="2400" b="0" i="1" u="none" strike="noStrike" smtClean="0">
                              <a:solidFill>
                                <a:srgbClr val="000000"/>
                              </a:solidFill>
                              <a:effectLst/>
                              <a:latin typeface="Cambria Math" panose="02040503050406030204" pitchFamily="18" charset="0"/>
                              <a:ea typeface="Cambria Math" panose="02040503050406030204" pitchFamily="18" charset="0"/>
                            </a:rPr>
                            <m:t>√3∙400∙0,95</m:t>
                          </m:r>
                        </m:den>
                      </m:f>
                    </m:oMath>
                  </m:oMathPara>
                </a14:m>
                <a:endParaRPr lang="pl-PL" sz="2400" i="0" u="none" strike="noStrike">
                  <a:solidFill>
                    <a:srgbClr val="000000"/>
                  </a:solidFill>
                  <a:effectLst/>
                </a:endParaRPr>
              </a:p>
              <a:p>
                <a:pPr>
                  <a:buNone/>
                </a:pPr>
                <a:r>
                  <a:rPr lang="pl-PL" sz="2400" i="0" u="none" strike="noStrike">
                    <a:solidFill>
                      <a:srgbClr val="000000"/>
                    </a:solidFill>
                    <a:effectLst/>
                  </a:rPr>
                  <a:t>Przyjęto przesunięcie fazowe o wartości 0,95. W zależności od nastaw falownika można przyjąć inną wartość.</a:t>
                </a:r>
              </a:p>
              <a:p>
                <a:pPr>
                  <a:buNone/>
                </a:pPr>
                <a:r>
                  <a:rPr lang="pl-PL" sz="2400">
                    <a:solidFill>
                      <a:srgbClr val="000000"/>
                    </a:solidFill>
                  </a:rPr>
                  <a:t>Prąd przewodowy wynosi 15,2 A.</a:t>
                </a:r>
              </a:p>
              <a:p>
                <a:pPr>
                  <a:buNone/>
                </a:pPr>
                <a:r>
                  <a:rPr lang="pl-PL" sz="2400" i="0" u="none" strike="noStrike">
                    <a:solidFill>
                      <a:srgbClr val="000000"/>
                    </a:solidFill>
                    <a:effectLst/>
                  </a:rPr>
                  <a:t>Zgodnie z tabelą obciążalności długotrwałej przewodów, przyjmujemy przewód o przekroju 2,5mm</a:t>
                </a:r>
                <a:r>
                  <a:rPr lang="pl-PL" sz="2400" i="0" u="none" strike="noStrike" baseline="30000">
                    <a:solidFill>
                      <a:srgbClr val="000000"/>
                    </a:solidFill>
                    <a:effectLst/>
                  </a:rPr>
                  <a:t>2</a:t>
                </a:r>
                <a:r>
                  <a:rPr lang="pl-PL" sz="2400" i="0" u="none" strike="noStrike">
                    <a:solidFill>
                      <a:srgbClr val="000000"/>
                    </a:solidFill>
                    <a:effectLst/>
                  </a:rPr>
                  <a:t>. (założono montaż w kanale pod tynkiem).</a:t>
                </a:r>
              </a:p>
            </p:txBody>
          </p:sp>
        </mc:Choice>
        <mc:Fallback xmlns="">
          <p:sp>
            <p:nvSpPr>
              <p:cNvPr id="3" name="Symbol zastępczy zawartości 2">
                <a:extLst>
                  <a:ext uri="{FF2B5EF4-FFF2-40B4-BE49-F238E27FC236}">
                    <a16:creationId xmlns:a16="http://schemas.microsoft.com/office/drawing/2014/main" id="{9B7F477B-A024-4EA8-6DB5-EB279457608A}"/>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r="-1078"/>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08E5B2C6-8ACF-0A32-47EA-E0DC984C776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99E344BA-8F7A-9347-A724-27D107E988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F9F69C2-15BA-1346-53A8-B0D18ACEA8F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020283491"/>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87E17D-9E3D-6034-BF09-F6A9D162AA7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ED46D9A-988C-5ABF-7CDA-0B6AF68A3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CB14CDF-FEC1-62EB-2AA3-3E1D3DEC8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20E4911-6BA0-A5EF-69DB-CE373099C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3034B1-18E4-2942-34E3-99369B959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550C592-DF6A-F825-FB33-A7FB5439F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A77C4B8-821D-C01D-2EB9-2474E0F9975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2AE3F951-97A5-C791-260B-A818BE73A76D}"/>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 przykład</a:t>
                </a:r>
              </a:p>
              <a:p>
                <a:pPr>
                  <a:buNone/>
                </a:pPr>
                <a:r>
                  <a:rPr lang="pl-PL">
                    <a:solidFill>
                      <a:srgbClr val="000000"/>
                    </a:solidFill>
                  </a:rPr>
                  <a:t>Sprawdzamy kryterium dopuszczalnego spadku napięcia.</a:t>
                </a:r>
              </a:p>
              <a:p>
                <a:pPr>
                  <a:buNone/>
                </a:pPr>
                <a:endParaRPr lang="pl-PL">
                  <a:solidFill>
                    <a:srgbClr val="000000"/>
                  </a:solidFill>
                </a:endParaRPr>
              </a:p>
              <a:p>
                <a:pPr>
                  <a:buNone/>
                </a:pPr>
                <a14:m>
                  <m:oMathPara xmlns:m="http://schemas.openxmlformats.org/officeDocument/2006/math">
                    <m:oMathParaPr>
                      <m:jc m:val="centerGroup"/>
                    </m:oMathParaPr>
                    <m:oMath xmlns:m="http://schemas.openxmlformats.org/officeDocument/2006/math">
                      <m:r>
                        <a:rPr lang="pl-PL" i="1" u="none" strike="noStrike" smtClean="0">
                          <a:solidFill>
                            <a:srgbClr val="000000"/>
                          </a:solidFill>
                          <a:effectLst/>
                          <a:latin typeface="Cambria Math" panose="02040503050406030204" pitchFamily="18" charset="0"/>
                          <a:ea typeface="Cambria Math" panose="02040503050406030204" pitchFamily="18" charset="0"/>
                        </a:rPr>
                        <m:t>∆</m:t>
                      </m:r>
                      <m:r>
                        <a:rPr lang="pl-PL" b="0" i="1" u="none" strike="noStrike" smtClean="0">
                          <a:solidFill>
                            <a:srgbClr val="000000"/>
                          </a:solidFill>
                          <a:effectLst/>
                          <a:latin typeface="Cambria Math" panose="02040503050406030204" pitchFamily="18" charset="0"/>
                          <a:ea typeface="Cambria Math" panose="02040503050406030204" pitchFamily="18" charset="0"/>
                        </a:rPr>
                        <m:t>𝑈</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100∙10000∙50</m:t>
                          </m:r>
                        </m:num>
                        <m:den>
                          <m:sSubSup>
                            <m:sSub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SupPr>
                            <m:e>
                              <m:r>
                                <a:rPr lang="pl-PL" b="0" i="1" u="none" strike="noStrike" smtClean="0">
                                  <a:solidFill>
                                    <a:srgbClr val="000000"/>
                                  </a:solidFill>
                                  <a:effectLst/>
                                  <a:latin typeface="Cambria Math" panose="02040503050406030204" pitchFamily="18" charset="0"/>
                                  <a:ea typeface="Cambria Math" panose="02040503050406030204" pitchFamily="18" charset="0"/>
                                </a:rPr>
                                <m:t>400</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𝑝</m:t>
                              </m:r>
                            </m:sub>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bSup>
                          <m:r>
                            <a:rPr lang="pl-PL" b="0" i="1" u="none" strike="noStrike" smtClean="0">
                              <a:solidFill>
                                <a:srgbClr val="000000"/>
                              </a:solidFill>
                              <a:effectLst/>
                              <a:latin typeface="Cambria Math" panose="02040503050406030204" pitchFamily="18" charset="0"/>
                              <a:ea typeface="Cambria Math" panose="02040503050406030204" pitchFamily="18" charset="0"/>
                            </a:rPr>
                            <m:t>∙2,5∙58,6</m:t>
                          </m:r>
                        </m:den>
                      </m:f>
                    </m:oMath>
                  </m:oMathPara>
                </a14:m>
                <a:endParaRPr lang="pl-PL" b="0" u="none" strike="noStrike">
                  <a:solidFill>
                    <a:srgbClr val="000000"/>
                  </a:solidFill>
                  <a:effectLst/>
                  <a:ea typeface="Cambria Math" panose="02040503050406030204" pitchFamily="18" charset="0"/>
                </a:endParaRPr>
              </a:p>
              <a:p>
                <a:pPr>
                  <a:buNone/>
                </a:pPr>
                <a:r>
                  <a:rPr lang="pl-PL">
                    <a:solidFill>
                      <a:srgbClr val="000000"/>
                    </a:solidFill>
                  </a:rPr>
                  <a:t>W tym przypadku uzyskany spadek napięcia wynosi 2,2%. Jest to wartość przekraczająca oczekiwaną i zalecaną – 1%. Uwaga! wartość spadku napięcia 1% zalecana jest ze względu na straty i efektywność pracy falownika (limity napięcia).</a:t>
                </a:r>
              </a:p>
            </p:txBody>
          </p:sp>
        </mc:Choice>
        <mc:Fallback xmlns="">
          <p:sp>
            <p:nvSpPr>
              <p:cNvPr id="3" name="Symbol zastępczy zawartości 2">
                <a:extLst>
                  <a:ext uri="{FF2B5EF4-FFF2-40B4-BE49-F238E27FC236}">
                    <a16:creationId xmlns:a16="http://schemas.microsoft.com/office/drawing/2014/main" id="{2AE3F951-97A5-C791-260B-A818BE73A76D}"/>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F3B1F05C-E360-CDE9-6063-12005FFFB88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D2CBF32D-8630-AB29-D47F-0128253BEF4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7506058-4457-6F70-DC09-D57E5BA4640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866213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8D7D-71EF-29B8-7833-88D09816BBF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72CDB32-DCEE-43A6-E4B3-14D19BD70CC6}"/>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2A5FAF65-3F89-402A-1532-1EDCD7941E92}"/>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Na podstawie przybliżonych wartości impedancji i rezystancji ciała ludzkiego oraz prądu </a:t>
            </a:r>
            <a:r>
              <a:rPr lang="pl-PL" err="1"/>
              <a:t>rażeniowego</a:t>
            </a:r>
            <a:r>
              <a:rPr lang="pl-PL"/>
              <a:t>, określono dopuszczalne wartości napięć dotykowych dopuszczalnych długotrwale w różnych warunkach środowiskowych.</a:t>
            </a:r>
          </a:p>
          <a:p>
            <a:pPr marL="0" indent="0">
              <a:buNone/>
            </a:pPr>
            <a:endParaRPr lang="pl-PL"/>
          </a:p>
          <a:p>
            <a:pPr marL="0" indent="0">
              <a:buNone/>
            </a:pPr>
            <a:r>
              <a:rPr lang="pl-PL"/>
              <a:t>W warunkach normalnych, dopuszczalne napięcie dotykowe długotrwałe (UL) wynosi 50 V dla prądu przemiennego i 120 V dla prądu stałego. Do środowisk o normalnych warunkach zaliczamy lokale mieszkalne, biurowe, sale widowiskowe i teatralne, klasy szkolne (z wyjątkiem niektórych laboratoriów) oraz podobne przestrzenie. </a:t>
            </a:r>
          </a:p>
        </p:txBody>
      </p:sp>
      <p:sp>
        <p:nvSpPr>
          <p:cNvPr id="6" name="Tytuł 1">
            <a:extLst>
              <a:ext uri="{FF2B5EF4-FFF2-40B4-BE49-F238E27FC236}">
                <a16:creationId xmlns:a16="http://schemas.microsoft.com/office/drawing/2014/main" id="{B85A4D80-49A1-8A8D-14BA-EC35A976921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Napięcie dotykowe dopuszczalne długotrwale</a:t>
            </a:r>
          </a:p>
        </p:txBody>
      </p:sp>
      <p:sp>
        <p:nvSpPr>
          <p:cNvPr id="7" name="Rectangle 2">
            <a:extLst>
              <a:ext uri="{FF2B5EF4-FFF2-40B4-BE49-F238E27FC236}">
                <a16:creationId xmlns:a16="http://schemas.microsoft.com/office/drawing/2014/main" id="{34A207D6-0407-694D-E69D-CB8E9F9E636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11B3D93-B95A-DE49-2E77-8AD349442F0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5771531"/>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5B857C-C4FF-4860-6E23-404C43363DD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3BB0839-A283-853F-23A3-E2CF0F5E3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2F781EE-6A0F-23B3-571A-C5D92FFDE9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55615F5-0A79-8242-606A-99132C6DB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5D266CE-CB7A-0352-7E67-512C603B5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86E94D-EB44-90AC-ECF4-B8E7BF57A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FA108C4-4E84-BC61-60EB-3F5854799A9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2DB7FF3-E7B8-EA79-740A-8D0C05A1749E}"/>
                  </a:ext>
                </a:extLst>
              </p:cNvPr>
              <p:cNvSpPr>
                <a:spLocks noGrp="1"/>
              </p:cNvSpPr>
              <p:nvPr>
                <p:ph idx="1"/>
              </p:nvPr>
            </p:nvSpPr>
            <p:spPr>
              <a:xfrm>
                <a:off x="152400" y="1675014"/>
                <a:ext cx="11874500" cy="5051607"/>
              </a:xfrm>
            </p:spPr>
            <p:txBody>
              <a:bodyPr anchor="ctr">
                <a:noAutofit/>
              </a:bodyPr>
              <a:lstStyle/>
              <a:p>
                <a:pPr>
                  <a:buNone/>
                </a:pPr>
                <a:r>
                  <a:rPr lang="pl-PL" b="1">
                    <a:solidFill>
                      <a:srgbClr val="000000"/>
                    </a:solidFill>
                  </a:rPr>
                  <a:t>Dobór przekroju przewodu po stronie AC – przykład</a:t>
                </a:r>
              </a:p>
              <a:p>
                <a:pPr>
                  <a:buNone/>
                </a:pPr>
                <a:r>
                  <a:rPr lang="pl-PL">
                    <a:solidFill>
                      <a:srgbClr val="000000"/>
                    </a:solidFill>
                  </a:rPr>
                  <a:t>Obliczmy zatem minimalny przekrój przewodu zapewniający zalecany spadek napięcia</a:t>
                </a:r>
              </a:p>
              <a:p>
                <a:pPr>
                  <a:buNone/>
                </a:pPr>
                <a14:m>
                  <m:oMathPara xmlns:m="http://schemas.openxmlformats.org/officeDocument/2006/math">
                    <m:oMathParaPr>
                      <m:jc m:val="centerGroup"/>
                    </m:oMathParaPr>
                    <m:oMath xmlns:m="http://schemas.openxmlformats.org/officeDocument/2006/math">
                      <m:r>
                        <m:rPr>
                          <m:sty m:val="p"/>
                        </m:rPr>
                        <a:rPr lang="pl-PL" i="1">
                          <a:solidFill>
                            <a:srgbClr val="000000"/>
                          </a:solidFill>
                          <a:latin typeface="Cambria Math" panose="02040503050406030204" pitchFamily="18" charset="0"/>
                          <a:ea typeface="Cambria Math" panose="02040503050406030204" pitchFamily="18" charset="0"/>
                        </a:rPr>
                        <m:t>S</m:t>
                      </m:r>
                      <m:r>
                        <a:rPr lang="pl-PL" b="0" i="1" u="none" strike="noStrike" smtClean="0">
                          <a:solidFill>
                            <a:srgbClr val="000000"/>
                          </a:solidFill>
                          <a:effectLst/>
                          <a:latin typeface="Cambria Math" panose="02040503050406030204" pitchFamily="18" charset="0"/>
                          <a:ea typeface="Cambria Math" panose="02040503050406030204" pitchFamily="18" charset="0"/>
                        </a:rPr>
                        <m:t>=</m:t>
                      </m:r>
                      <m:f>
                        <m:f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fPr>
                        <m:num>
                          <m:r>
                            <a:rPr lang="pl-PL" b="0" i="1" u="none" strike="noStrike" smtClean="0">
                              <a:solidFill>
                                <a:srgbClr val="000000"/>
                              </a:solidFill>
                              <a:effectLst/>
                              <a:latin typeface="Cambria Math" panose="02040503050406030204" pitchFamily="18" charset="0"/>
                              <a:ea typeface="Cambria Math" panose="02040503050406030204" pitchFamily="18" charset="0"/>
                            </a:rPr>
                            <m:t>100∙10000∙50</m:t>
                          </m:r>
                        </m:num>
                        <m:den>
                          <m:sSubSup>
                            <m:sSubSupPr>
                              <m:ctrlPr>
                                <a:rPr lang="pl-PL" b="0" i="1" u="none" strike="noStrike" smtClean="0">
                                  <a:solidFill>
                                    <a:srgbClr val="000000"/>
                                  </a:solidFill>
                                  <a:effectLst/>
                                  <a:latin typeface="Cambria Math" panose="02040503050406030204" pitchFamily="18" charset="0"/>
                                  <a:ea typeface="Cambria Math" panose="02040503050406030204" pitchFamily="18" charset="0"/>
                                </a:rPr>
                              </m:ctrlPr>
                            </m:sSubSupPr>
                            <m:e>
                              <m:r>
                                <a:rPr lang="pl-PL" b="0" i="1" u="none" strike="noStrike" smtClean="0">
                                  <a:solidFill>
                                    <a:srgbClr val="000000"/>
                                  </a:solidFill>
                                  <a:effectLst/>
                                  <a:latin typeface="Cambria Math" panose="02040503050406030204" pitchFamily="18" charset="0"/>
                                  <a:ea typeface="Cambria Math" panose="02040503050406030204" pitchFamily="18" charset="0"/>
                                </a:rPr>
                                <m:t>400</m:t>
                              </m:r>
                            </m:e>
                            <m:sub>
                              <m:r>
                                <a:rPr lang="pl-PL" b="0" i="1" u="none" strike="noStrike" smtClean="0">
                                  <a:solidFill>
                                    <a:srgbClr val="000000"/>
                                  </a:solidFill>
                                  <a:effectLst/>
                                  <a:latin typeface="Cambria Math" panose="02040503050406030204" pitchFamily="18" charset="0"/>
                                  <a:ea typeface="Cambria Math" panose="02040503050406030204" pitchFamily="18" charset="0"/>
                                </a:rPr>
                                <m:t>𝑝</m:t>
                              </m:r>
                            </m:sub>
                            <m:sup>
                              <m:r>
                                <a:rPr lang="pl-PL" b="0" i="1" u="none" strike="noStrike" smtClean="0">
                                  <a:solidFill>
                                    <a:srgbClr val="000000"/>
                                  </a:solidFill>
                                  <a:effectLst/>
                                  <a:latin typeface="Cambria Math" panose="02040503050406030204" pitchFamily="18" charset="0"/>
                                  <a:ea typeface="Cambria Math" panose="02040503050406030204" pitchFamily="18" charset="0"/>
                                </a:rPr>
                                <m:t>2</m:t>
                              </m:r>
                            </m:sup>
                          </m:sSubSup>
                          <m:r>
                            <a:rPr lang="pl-PL" b="0" i="1" u="none" strike="noStrike" smtClean="0">
                              <a:solidFill>
                                <a:srgbClr val="000000"/>
                              </a:solidFill>
                              <a:effectLst/>
                              <a:latin typeface="Cambria Math" panose="02040503050406030204" pitchFamily="18" charset="0"/>
                              <a:ea typeface="Cambria Math" panose="02040503050406030204" pitchFamily="18" charset="0"/>
                            </a:rPr>
                            <m:t>∙1%∙58,6</m:t>
                          </m:r>
                        </m:den>
                      </m:f>
                    </m:oMath>
                  </m:oMathPara>
                </a14:m>
                <a:endParaRPr lang="pl-PL" b="0" u="none" strike="noStrike">
                  <a:solidFill>
                    <a:srgbClr val="000000"/>
                  </a:solidFill>
                  <a:effectLst/>
                  <a:ea typeface="Cambria Math" panose="02040503050406030204" pitchFamily="18" charset="0"/>
                </a:endParaRPr>
              </a:p>
              <a:p>
                <a:pPr>
                  <a:buNone/>
                </a:pPr>
                <a:r>
                  <a:rPr lang="pl-PL">
                    <a:solidFill>
                      <a:srgbClr val="000000"/>
                    </a:solidFill>
                  </a:rPr>
                  <a:t>Zgodnie ze wzorem potrzebujemy przewodu o przekroju min. 5,34mm</a:t>
                </a:r>
                <a:r>
                  <a:rPr lang="pl-PL" baseline="30000">
                    <a:solidFill>
                      <a:srgbClr val="000000"/>
                    </a:solidFill>
                  </a:rPr>
                  <a:t>2</a:t>
                </a:r>
                <a:r>
                  <a:rPr lang="pl-PL">
                    <a:solidFill>
                      <a:srgbClr val="000000"/>
                    </a:solidFill>
                  </a:rPr>
                  <a:t>.</a:t>
                </a:r>
              </a:p>
              <a:p>
                <a:pPr>
                  <a:buNone/>
                </a:pPr>
                <a:r>
                  <a:rPr lang="pl-PL">
                    <a:solidFill>
                      <a:srgbClr val="000000"/>
                    </a:solidFill>
                  </a:rPr>
                  <a:t>Musimy zastosować przewód 6mm</a:t>
                </a:r>
                <a:r>
                  <a:rPr lang="pl-PL" baseline="30000">
                    <a:solidFill>
                      <a:srgbClr val="000000"/>
                    </a:solidFill>
                  </a:rPr>
                  <a:t>2</a:t>
                </a:r>
                <a:r>
                  <a:rPr lang="pl-PL">
                    <a:solidFill>
                      <a:srgbClr val="000000"/>
                    </a:solidFill>
                  </a:rPr>
                  <a:t> który zapewni dopuszczalny spadek napięcia na poziomie 0,89%.</a:t>
                </a:r>
              </a:p>
            </p:txBody>
          </p:sp>
        </mc:Choice>
        <mc:Fallback xmlns="">
          <p:sp>
            <p:nvSpPr>
              <p:cNvPr id="3" name="Symbol zastępczy zawartości 2">
                <a:extLst>
                  <a:ext uri="{FF2B5EF4-FFF2-40B4-BE49-F238E27FC236}">
                    <a16:creationId xmlns:a16="http://schemas.microsoft.com/office/drawing/2014/main" id="{F2DB7FF3-E7B8-EA79-740A-8D0C05A1749E}"/>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r="-975"/>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DDF9AA48-C3B6-B2E5-0375-093A22E43C8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Przewody</a:t>
            </a:r>
          </a:p>
        </p:txBody>
      </p:sp>
      <p:sp>
        <p:nvSpPr>
          <p:cNvPr id="7" name="Rectangle 2">
            <a:extLst>
              <a:ext uri="{FF2B5EF4-FFF2-40B4-BE49-F238E27FC236}">
                <a16:creationId xmlns:a16="http://schemas.microsoft.com/office/drawing/2014/main" id="{24F440E3-7D2C-F51F-9CFC-0323267A166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7FCAD8E-D5D5-DD5F-85AB-C28B5E5D0D1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898062432"/>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C6D163-E16C-0E6B-490F-DE1679CC68E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220AC18-4039-A09C-A93F-332E5E5AF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AD43888-0CFB-BD51-0412-B925A436B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5DEB20E-CF22-73A6-9FD3-449E71AD9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911066-E268-3422-ED2A-834E23685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B2D2B8C-6749-9353-74A9-8CB10ED40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7A2C9A1-9F41-1FE4-D820-2E41E4B8552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F415CF8E-0C83-5AD8-9C49-D9A7AA732BFE}"/>
              </a:ext>
            </a:extLst>
          </p:cNvPr>
          <p:cNvSpPr>
            <a:spLocks noGrp="1"/>
          </p:cNvSpPr>
          <p:nvPr>
            <p:ph idx="1"/>
          </p:nvPr>
        </p:nvSpPr>
        <p:spPr>
          <a:xfrm>
            <a:off x="152400" y="1675014"/>
            <a:ext cx="11874500" cy="5051607"/>
          </a:xfrm>
        </p:spPr>
        <p:txBody>
          <a:bodyPr anchor="ctr">
            <a:noAutofit/>
          </a:bodyPr>
          <a:lstStyle/>
          <a:p>
            <a:pPr>
              <a:buNone/>
            </a:pPr>
            <a:r>
              <a:rPr lang="pl-PL">
                <a:solidFill>
                  <a:srgbClr val="000000"/>
                </a:solidFill>
              </a:rPr>
              <a:t>W celach analizy pracy instalacji PV stosuje się odpowiednie przyrządy. </a:t>
            </a:r>
            <a:r>
              <a:rPr lang="pl-PL">
                <a:solidFill>
                  <a:srgbClr val="000000"/>
                </a:solidFill>
                <a:latin typeface="Inter"/>
              </a:rPr>
              <a:t>S</a:t>
            </a:r>
            <a:r>
              <a:rPr lang="pl-PL" b="0" i="0" u="none" strike="noStrike">
                <a:solidFill>
                  <a:srgbClr val="000000"/>
                </a:solidFill>
                <a:effectLst/>
                <a:latin typeface="Inter"/>
              </a:rPr>
              <a:t>ą one zdolne do analizy i rejestracji parametrów jednofazowych oraz trójfazowych systemów fotowoltaicznych. W trakcie rejestracji operator ma możliwość monitorowania na ekranie urządzenia w czasie rzeczywistym takich parametrów jak: </a:t>
            </a:r>
          </a:p>
          <a:p>
            <a:pPr marL="715963" indent="-354013"/>
            <a:r>
              <a:rPr lang="pl-PL" b="0" i="0" u="none" strike="noStrike">
                <a:solidFill>
                  <a:srgbClr val="000000"/>
                </a:solidFill>
                <a:effectLst/>
                <a:latin typeface="Inter"/>
              </a:rPr>
              <a:t>napięcie, prąd oraz moc DC na wejściu przetwornicy, </a:t>
            </a:r>
          </a:p>
          <a:p>
            <a:pPr marL="715963" indent="-354013"/>
            <a:r>
              <a:rPr lang="pl-PL" b="0" i="0" u="none" strike="noStrike">
                <a:solidFill>
                  <a:srgbClr val="000000"/>
                </a:solidFill>
                <a:effectLst/>
                <a:latin typeface="Inter"/>
              </a:rPr>
              <a:t>efektywność systemu fotowoltaicznego, </a:t>
            </a:r>
          </a:p>
          <a:p>
            <a:pPr marL="715963" indent="-354013"/>
            <a:r>
              <a:rPr lang="pl-PL" b="0" i="0" u="none" strike="noStrike">
                <a:solidFill>
                  <a:srgbClr val="000000"/>
                </a:solidFill>
                <a:effectLst/>
                <a:latin typeface="Inter"/>
              </a:rPr>
              <a:t>napięcie, prąd i moc AC na wyjściu przetwornicy, </a:t>
            </a:r>
          </a:p>
          <a:p>
            <a:pPr marL="715963" indent="-354013"/>
            <a:r>
              <a:rPr lang="pl-PL" b="0" i="0" u="none" strike="noStrike">
                <a:solidFill>
                  <a:srgbClr val="000000"/>
                </a:solidFill>
                <a:effectLst/>
                <a:latin typeface="Inter"/>
              </a:rPr>
              <a:t>współczynnik mocy w systemie trójfazowym oraz sprawność przetwornicy trójfazowej. </a:t>
            </a:r>
            <a:endParaRPr lang="pl-PL">
              <a:solidFill>
                <a:srgbClr val="000000"/>
              </a:solidFill>
            </a:endParaRPr>
          </a:p>
        </p:txBody>
      </p:sp>
      <p:sp>
        <p:nvSpPr>
          <p:cNvPr id="6" name="Tytuł 1">
            <a:extLst>
              <a:ext uri="{FF2B5EF4-FFF2-40B4-BE49-F238E27FC236}">
                <a16:creationId xmlns:a16="http://schemas.microsoft.com/office/drawing/2014/main" id="{174B47FB-C197-2AB5-1D4C-F1D80B6EDCA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Pomiary instalacji PV</a:t>
            </a:r>
          </a:p>
        </p:txBody>
      </p:sp>
      <p:sp>
        <p:nvSpPr>
          <p:cNvPr id="7" name="Rectangle 2">
            <a:extLst>
              <a:ext uri="{FF2B5EF4-FFF2-40B4-BE49-F238E27FC236}">
                <a16:creationId xmlns:a16="http://schemas.microsoft.com/office/drawing/2014/main" id="{A09F181D-D23F-F751-E38B-097FE4AC6C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8674F42-1EB5-34CD-32DF-202FB94DAAB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3353507"/>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50BE28-DC40-A5DF-B905-0713093AC81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6CA87E0-0F25-6233-A226-E53B9282B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FBC5671-FED2-F7C3-D4A7-668FE63F29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428C6C4-C943-81A6-D82C-5A57CC17D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037CBB-B27B-1DC8-E59F-B6194C65F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6F760B-E902-D262-CF49-E31F4BC10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8AD0DD8-5659-8235-C268-E739D2982D8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5B8BEC38-116F-A060-43C8-C92632D57BA2}"/>
              </a:ext>
            </a:extLst>
          </p:cNvPr>
          <p:cNvSpPr>
            <a:spLocks noGrp="1"/>
          </p:cNvSpPr>
          <p:nvPr>
            <p:ph idx="1"/>
          </p:nvPr>
        </p:nvSpPr>
        <p:spPr>
          <a:xfrm>
            <a:off x="152400" y="1675014"/>
            <a:ext cx="11874500" cy="5051607"/>
          </a:xfrm>
        </p:spPr>
        <p:txBody>
          <a:bodyPr anchor="ctr">
            <a:noAutofit/>
          </a:bodyPr>
          <a:lstStyle/>
          <a:p>
            <a:pPr>
              <a:buNone/>
            </a:pPr>
            <a:r>
              <a:rPr lang="pl-PL" b="0" i="0" u="none" strike="noStrike">
                <a:solidFill>
                  <a:srgbClr val="000000"/>
                </a:solidFill>
                <a:effectLst/>
                <a:latin typeface="Inter"/>
              </a:rPr>
              <a:t>Elementem kluczowym w pomiarach elektrycznych instalacji fotowoltaicznych jest ustalenie rzeczywistego natężenia promieniowania słonecznego, które bezpośrednio wpływa na uzyskiwaną moc przez instalację. </a:t>
            </a:r>
          </a:p>
          <a:p>
            <a:pPr>
              <a:buNone/>
            </a:pPr>
            <a:r>
              <a:rPr lang="pl-PL" b="0" i="0" u="none" strike="noStrike">
                <a:solidFill>
                  <a:srgbClr val="000000"/>
                </a:solidFill>
                <a:effectLst/>
                <a:latin typeface="Inter"/>
              </a:rPr>
              <a:t>W tym celu stosuje się czujniki promieniowania słonecznego lub </a:t>
            </a:r>
            <a:r>
              <a:rPr lang="pl-PL" b="0" i="0" u="none" strike="noStrike" err="1">
                <a:solidFill>
                  <a:srgbClr val="000000"/>
                </a:solidFill>
                <a:effectLst/>
                <a:latin typeface="Inter"/>
              </a:rPr>
              <a:t>pyranometry</a:t>
            </a:r>
            <a:r>
              <a:rPr lang="pl-PL" b="0" i="0" u="none" strike="noStrike">
                <a:solidFill>
                  <a:srgbClr val="000000"/>
                </a:solidFill>
                <a:effectLst/>
                <a:latin typeface="Inter"/>
              </a:rPr>
              <a:t>, umożliwiające pomiar natężenia promieniowania słonecznego [W/m²] oraz oszacowanie chwilowej wartości energii elektrycznej, jaką powinna generować instalacja fotowoltaiczna.</a:t>
            </a:r>
            <a:endParaRPr lang="pl-PL">
              <a:solidFill>
                <a:srgbClr val="000000"/>
              </a:solidFill>
              <a:latin typeface="Inter"/>
            </a:endParaRPr>
          </a:p>
        </p:txBody>
      </p:sp>
      <p:sp>
        <p:nvSpPr>
          <p:cNvPr id="6" name="Tytuł 1">
            <a:extLst>
              <a:ext uri="{FF2B5EF4-FFF2-40B4-BE49-F238E27FC236}">
                <a16:creationId xmlns:a16="http://schemas.microsoft.com/office/drawing/2014/main" id="{38194CF3-0181-EDC6-8AD5-3FB3D2375DC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Pomiary instalacji PV</a:t>
            </a:r>
          </a:p>
        </p:txBody>
      </p:sp>
      <p:sp>
        <p:nvSpPr>
          <p:cNvPr id="7" name="Rectangle 2">
            <a:extLst>
              <a:ext uri="{FF2B5EF4-FFF2-40B4-BE49-F238E27FC236}">
                <a16:creationId xmlns:a16="http://schemas.microsoft.com/office/drawing/2014/main" id="{2CD4B9B5-E892-730E-703A-499047B30E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0D8B91F-82FA-150B-FC2C-FD16C6BF1A3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665995342"/>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494B44-63CD-190F-ECD6-C4C9434E456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9E19532-D92F-AB7D-2C8D-9A68F3179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F120A07-8DDA-2B40-5F1B-F8E4DE9CB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03F5ABF-B17D-55BF-5F3F-EA92A5E58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A3555F-CD0A-0309-F8A1-6B3515F91A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F5D986-7A4F-C699-F4DF-BB5C15D7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351EE23-794F-EE54-A4C6-0E828CEC5F4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3AB7B2C-EB55-46FF-4424-82864DCC709C}"/>
                  </a:ext>
                </a:extLst>
              </p:cNvPr>
              <p:cNvSpPr>
                <a:spLocks noGrp="1"/>
              </p:cNvSpPr>
              <p:nvPr>
                <p:ph idx="1"/>
              </p:nvPr>
            </p:nvSpPr>
            <p:spPr>
              <a:xfrm>
                <a:off x="152400" y="1675014"/>
                <a:ext cx="11874500" cy="5051607"/>
              </a:xfrm>
            </p:spPr>
            <p:txBody>
              <a:bodyPr anchor="ctr">
                <a:noAutofit/>
              </a:bodyPr>
              <a:lstStyle/>
              <a:p>
                <a:pPr>
                  <a:buNone/>
                </a:pPr>
                <a:r>
                  <a:rPr lang="pl-PL" b="0" i="0" u="none" strike="noStrike">
                    <a:solidFill>
                      <a:srgbClr val="000000"/>
                    </a:solidFill>
                    <a:effectLst/>
                    <a:latin typeface="Inter"/>
                  </a:rPr>
                  <a:t>Temperatura jest dodatkowym czynnikiem, który wpływa na wydajność instalacji. Aby dokładnie ocenić jej efektywność, należy uwzględnić temperaturę w pomiarach elektrycznych. Na przykład, jeśli natężenie promieniowania słonecznego wynosi 400 W/m² przy temperaturze 25°C, a sprawność modułu fotowoltaicznego wynosi 22,5% przy powierzchni czynnej modułu równej 2 m², to moc chwilowa powinna wynosić 180 W, mimo że w standardowych warunkach (1000W/m</a:t>
                </a:r>
                <a:r>
                  <a:rPr lang="pl-PL" b="0" i="0" u="none" strike="noStrike" baseline="30000">
                    <a:solidFill>
                      <a:srgbClr val="000000"/>
                    </a:solidFill>
                    <a:effectLst/>
                    <a:latin typeface="Inter"/>
                  </a:rPr>
                  <a:t>2</a:t>
                </a:r>
                <a:r>
                  <a:rPr lang="pl-PL" b="0" i="0" u="none" strike="noStrike">
                    <a:solidFill>
                      <a:srgbClr val="000000"/>
                    </a:solidFill>
                    <a:effectLst/>
                    <a:latin typeface="Inter"/>
                  </a:rPr>
                  <a:t>) moduł generuje 450 W.</a:t>
                </a:r>
              </a:p>
              <a:p>
                <a:pPr>
                  <a:buNone/>
                </a:pPr>
                <a:endParaRPr lang="pl-PL" b="0" i="0" u="none" strike="noStrike">
                  <a:solidFill>
                    <a:srgbClr val="000000"/>
                  </a:solidFill>
                  <a:effectLst/>
                  <a:latin typeface="Inter"/>
                </a:endParaRPr>
              </a:p>
              <a:p>
                <a:pPr>
                  <a:buNone/>
                </a:pPr>
                <a14:m>
                  <m:oMathPara xmlns:m="http://schemas.openxmlformats.org/officeDocument/2006/math">
                    <m:oMathParaPr>
                      <m:jc m:val="centerGroup"/>
                    </m:oMathParaPr>
                    <m:oMath xmlns:m="http://schemas.openxmlformats.org/officeDocument/2006/math">
                      <m:r>
                        <a:rPr lang="pl-PL" b="0" i="1" smtClean="0">
                          <a:solidFill>
                            <a:srgbClr val="000000"/>
                          </a:solidFill>
                          <a:latin typeface="Cambria Math" panose="02040503050406030204" pitchFamily="18" charset="0"/>
                        </a:rPr>
                        <m:t>400</m:t>
                      </m:r>
                      <m:r>
                        <a:rPr lang="pl-PL" b="0" i="1" smtClean="0">
                          <a:solidFill>
                            <a:srgbClr val="000000"/>
                          </a:solidFill>
                          <a:latin typeface="Cambria Math" panose="02040503050406030204" pitchFamily="18" charset="0"/>
                          <a:ea typeface="Cambria Math" panose="02040503050406030204" pitchFamily="18" charset="0"/>
                        </a:rPr>
                        <m:t>∙2∙22,5%=180</m:t>
                      </m:r>
                      <m:r>
                        <a:rPr lang="pl-PL" b="0" i="1" smtClean="0">
                          <a:solidFill>
                            <a:srgbClr val="000000"/>
                          </a:solidFill>
                          <a:latin typeface="Cambria Math" panose="02040503050406030204" pitchFamily="18" charset="0"/>
                          <a:ea typeface="Cambria Math" panose="02040503050406030204" pitchFamily="18" charset="0"/>
                        </a:rPr>
                        <m:t>𝑊</m:t>
                      </m:r>
                    </m:oMath>
                  </m:oMathPara>
                </a14:m>
                <a:endParaRPr lang="pl-PL">
                  <a:solidFill>
                    <a:srgbClr val="000000"/>
                  </a:solidFill>
                  <a:latin typeface="Inter"/>
                </a:endParaRPr>
              </a:p>
            </p:txBody>
          </p:sp>
        </mc:Choice>
        <mc:Fallback xmlns="">
          <p:sp>
            <p:nvSpPr>
              <p:cNvPr id="3" name="Symbol zastępczy zawartości 2">
                <a:extLst>
                  <a:ext uri="{FF2B5EF4-FFF2-40B4-BE49-F238E27FC236}">
                    <a16:creationId xmlns:a16="http://schemas.microsoft.com/office/drawing/2014/main" id="{B3AB7B2C-EB55-46FF-4424-82864DCC709C}"/>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r="-1540"/>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0A2627B-10DA-F697-DB46-43D1F33A868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Pomiary instalacji PV</a:t>
            </a:r>
          </a:p>
        </p:txBody>
      </p:sp>
      <p:sp>
        <p:nvSpPr>
          <p:cNvPr id="7" name="Rectangle 2">
            <a:extLst>
              <a:ext uri="{FF2B5EF4-FFF2-40B4-BE49-F238E27FC236}">
                <a16:creationId xmlns:a16="http://schemas.microsoft.com/office/drawing/2014/main" id="{CAAB49B8-4A15-6F88-76A6-D6D118C4F6B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4FD964E-4B0C-5F96-F612-F047FD5638A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950908925"/>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3CE47D-EC23-826C-57B8-CD0D1C53D63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9A255C2-429C-5906-5C8C-C0A36E80B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2305FBD-933F-FB33-A7A7-A72236D22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CAABC77-26EC-4B86-A5A6-79762E56E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7149D61-B8D8-223E-5C21-A7E9FE986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DA609D7-C8E8-3DBF-3F24-E4E68ABD4B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CFCE389-0D4B-57B6-FD0B-A70EDB8B963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Osprzęt PV</a:t>
            </a:r>
          </a:p>
        </p:txBody>
      </p:sp>
      <p:sp>
        <p:nvSpPr>
          <p:cNvPr id="3" name="Symbol zastępczy zawartości 2">
            <a:extLst>
              <a:ext uri="{FF2B5EF4-FFF2-40B4-BE49-F238E27FC236}">
                <a16:creationId xmlns:a16="http://schemas.microsoft.com/office/drawing/2014/main" id="{0700BD9A-99C2-7D5A-3810-012247C24D3C}"/>
              </a:ext>
            </a:extLst>
          </p:cNvPr>
          <p:cNvSpPr>
            <a:spLocks noGrp="1"/>
          </p:cNvSpPr>
          <p:nvPr>
            <p:ph idx="1"/>
          </p:nvPr>
        </p:nvSpPr>
        <p:spPr>
          <a:xfrm>
            <a:off x="152400" y="1675014"/>
            <a:ext cx="11874500" cy="5051607"/>
          </a:xfrm>
        </p:spPr>
        <p:txBody>
          <a:bodyPr anchor="ctr">
            <a:noAutofit/>
          </a:bodyPr>
          <a:lstStyle/>
          <a:p>
            <a:pPr>
              <a:buNone/>
            </a:pPr>
            <a:r>
              <a:rPr lang="pl-PL" b="0" i="0" u="none" strike="noStrike">
                <a:solidFill>
                  <a:srgbClr val="000000"/>
                </a:solidFill>
                <a:effectLst/>
                <a:latin typeface="Inter"/>
              </a:rPr>
              <a:t>Gdy odpowiedni przyrząd jest połączony z miernikiem, użytkownik może również uzyskać dane z zewnętrznych sond, takie jak: temperatura modułów fotowoltaicznych, temperatura otoczenia, itp..</a:t>
            </a:r>
          </a:p>
          <a:p>
            <a:pPr>
              <a:buNone/>
            </a:pPr>
            <a:r>
              <a:rPr lang="pl-PL" b="0" i="0" u="none" strike="noStrike">
                <a:solidFill>
                  <a:srgbClr val="000000"/>
                </a:solidFill>
                <a:effectLst/>
                <a:latin typeface="Inter"/>
              </a:rPr>
              <a:t>Urządzenia spotykane na rynku współpracują zarówno z klasycznymi, sztywnymi przekładnikami (tzw. cęgami </a:t>
            </a:r>
            <a:r>
              <a:rPr lang="pl-PL" b="0" i="0" u="none" strike="noStrike" err="1">
                <a:solidFill>
                  <a:srgbClr val="000000"/>
                </a:solidFill>
                <a:effectLst/>
                <a:latin typeface="Inter"/>
              </a:rPr>
              <a:t>Dietza</a:t>
            </a:r>
            <a:r>
              <a:rPr lang="pl-PL" b="0" i="0" u="none" strike="noStrike">
                <a:solidFill>
                  <a:srgbClr val="000000"/>
                </a:solidFill>
                <a:effectLst/>
                <a:latin typeface="Inter"/>
              </a:rPr>
              <a:t>), jak i elastycznymi przekładnikami (tzw. pasami Rogowskiego). Rejestratory można konfigurować z poziomu miernika lub komputera. </a:t>
            </a:r>
          </a:p>
          <a:p>
            <a:pPr>
              <a:buNone/>
            </a:pPr>
            <a:r>
              <a:rPr lang="pl-PL">
                <a:solidFill>
                  <a:srgbClr val="000000"/>
                </a:solidFill>
                <a:latin typeface="Inter"/>
              </a:rPr>
              <a:t>Urządzeniem umożliwiającym kompleksowe pomiary w instalacjach PV jest na przykład SOLAR 300N</a:t>
            </a:r>
          </a:p>
        </p:txBody>
      </p:sp>
      <p:sp>
        <p:nvSpPr>
          <p:cNvPr id="6" name="Tytuł 1">
            <a:extLst>
              <a:ext uri="{FF2B5EF4-FFF2-40B4-BE49-F238E27FC236}">
                <a16:creationId xmlns:a16="http://schemas.microsoft.com/office/drawing/2014/main" id="{E74187B9-A7FC-8511-2C5A-EA5E3F87F55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Pomiary instalacji PV</a:t>
            </a:r>
          </a:p>
        </p:txBody>
      </p:sp>
      <p:sp>
        <p:nvSpPr>
          <p:cNvPr id="7" name="Rectangle 2">
            <a:extLst>
              <a:ext uri="{FF2B5EF4-FFF2-40B4-BE49-F238E27FC236}">
                <a16:creationId xmlns:a16="http://schemas.microsoft.com/office/drawing/2014/main" id="{3E5CB801-CBE7-4D47-9BEA-EE4DC069B5B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9E6F91F-69E8-91DA-C23F-B98F77944A9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766486830"/>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2EFA9F-B0B1-3560-2087-29B8794BB6F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C72FE1E-D815-7FB6-65E7-4CCB024D5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592CA60-492F-F703-95A7-0AE61A294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D418194-5A4C-959A-20E7-38D3DF94C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7F6EEC6-92F2-9DE8-6A10-E95CF62B6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427D05-1188-03F3-C47B-5E3CBF41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1384DE6-E62B-FF35-12E4-0118BC7E99F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3C5AB7D7-3DFD-1835-5F9C-434E99515A11}"/>
              </a:ext>
            </a:extLst>
          </p:cNvPr>
          <p:cNvSpPr>
            <a:spLocks noGrp="1"/>
          </p:cNvSpPr>
          <p:nvPr>
            <p:ph idx="1"/>
          </p:nvPr>
        </p:nvSpPr>
        <p:spPr>
          <a:xfrm>
            <a:off x="152400" y="1675014"/>
            <a:ext cx="11874500" cy="5051607"/>
          </a:xfrm>
        </p:spPr>
        <p:txBody>
          <a:bodyPr anchor="ctr">
            <a:noAutofit/>
          </a:bodyPr>
          <a:lstStyle/>
          <a:p>
            <a:pPr marL="0" indent="0">
              <a:buNone/>
            </a:pPr>
            <a:r>
              <a:rPr lang="pl-PL"/>
              <a:t>Najczęściej spotykane w Polsce instalacje PV to systemy on-</a:t>
            </a:r>
            <a:r>
              <a:rPr lang="pl-PL" err="1"/>
              <a:t>grid</a:t>
            </a:r>
            <a:r>
              <a:rPr lang="pl-PL"/>
              <a:t>. Opierają się one na standardowym scenariuszu projektowym, który w dużym uproszczeniu przebiega według następujących kroków:</a:t>
            </a:r>
          </a:p>
          <a:p>
            <a:r>
              <a:rPr lang="pl-PL"/>
              <a:t>Określenie zapotrzebowania energetycznego.</a:t>
            </a:r>
          </a:p>
          <a:p>
            <a:r>
              <a:rPr lang="pl-PL"/>
              <a:t>Dobór falownika odpowiedniego do zapotrzebowania.</a:t>
            </a:r>
          </a:p>
          <a:p>
            <a:r>
              <a:rPr lang="pl-PL"/>
              <a:t>Wybór paneli PV dopasowanych do falownika.</a:t>
            </a:r>
          </a:p>
        </p:txBody>
      </p:sp>
      <p:sp>
        <p:nvSpPr>
          <p:cNvPr id="6" name="Tytuł 1">
            <a:extLst>
              <a:ext uri="{FF2B5EF4-FFF2-40B4-BE49-F238E27FC236}">
                <a16:creationId xmlns:a16="http://schemas.microsoft.com/office/drawing/2014/main" id="{6AEF4F83-1FEF-608F-3028-A6889F0300C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79BFD658-D07E-6059-6885-F3F158B826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E6530C6-8820-F9B8-6CF2-D12E238BEFC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894725761"/>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784827-574D-731B-BE8C-CA543B170AE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2338CB4-8F09-6C60-43E9-76F03C205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8E6B7B6-7F8C-D816-F4F2-789488E9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E93F0A0-C4A9-586B-E336-1083D41DB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E0A6EE2-CF49-68DC-675E-B66682B6E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5368CA2-4229-BF78-55C7-711DDEE76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EEC2AC3-BF26-BAA5-7D1C-F3856216B6A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61929DA-24B8-652B-98F5-07E260DFE090}"/>
              </a:ext>
            </a:extLst>
          </p:cNvPr>
          <p:cNvSpPr>
            <a:spLocks noGrp="1"/>
          </p:cNvSpPr>
          <p:nvPr>
            <p:ph idx="1"/>
          </p:nvPr>
        </p:nvSpPr>
        <p:spPr>
          <a:xfrm>
            <a:off x="152400" y="1675014"/>
            <a:ext cx="11874500" cy="5051607"/>
          </a:xfrm>
        </p:spPr>
        <p:txBody>
          <a:bodyPr anchor="ctr">
            <a:noAutofit/>
          </a:bodyPr>
          <a:lstStyle/>
          <a:p>
            <a:pPr marL="0" indent="0">
              <a:buNone/>
            </a:pPr>
            <a:r>
              <a:rPr lang="pl-PL"/>
              <a:t>Instalacje fotowoltaiczne to proste, małe elektrownie, które każdy może zainstalować na swoim domu i eksploatować. Oto kilka kluczowych zalet tych systemów:</a:t>
            </a:r>
          </a:p>
          <a:p>
            <a:pPr marL="0" indent="0">
              <a:buNone/>
            </a:pPr>
            <a:endParaRPr lang="pl-PL"/>
          </a:p>
          <a:p>
            <a:pPr marL="0" indent="0">
              <a:buNone/>
            </a:pPr>
            <a:r>
              <a:rPr lang="pl-PL"/>
              <a:t>-  Rozproszona produkcja energii jest dostępna dla każdego z nas.</a:t>
            </a:r>
          </a:p>
          <a:p>
            <a:pPr marL="0" indent="0">
              <a:buNone/>
            </a:pPr>
            <a:r>
              <a:rPr lang="pl-PL"/>
              <a:t>- Modułowa budowa pozwala na rozpoczęcie od małej instalacji, którą można później rozbudować.</a:t>
            </a:r>
          </a:p>
          <a:p>
            <a:pPr marL="0" indent="0">
              <a:buNone/>
            </a:pPr>
            <a:r>
              <a:rPr lang="pl-PL"/>
              <a:t>- Brak potrzeby zasobników energii: Prąd jest natychmiast odbierany przez sieć energetyczną, więc akumulatory są zbędne.</a:t>
            </a:r>
          </a:p>
          <a:p>
            <a:pPr marL="0" indent="0">
              <a:buNone/>
            </a:pPr>
            <a:r>
              <a:rPr lang="pl-PL"/>
              <a:t>- Brak części ruchomych w instalacjach współpracujących z siecią sprawia, że nie podlegają one zużyciu i nie wymagają regularnej obsługi.</a:t>
            </a:r>
          </a:p>
        </p:txBody>
      </p:sp>
      <p:sp>
        <p:nvSpPr>
          <p:cNvPr id="6" name="Tytuł 1">
            <a:extLst>
              <a:ext uri="{FF2B5EF4-FFF2-40B4-BE49-F238E27FC236}">
                <a16:creationId xmlns:a16="http://schemas.microsoft.com/office/drawing/2014/main" id="{C0807DBF-A767-7512-CBF8-C9614227644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a:p>
            <a:r>
              <a:rPr lang="pl-PL" sz="3600">
                <a:solidFill>
                  <a:srgbClr val="FFFFFF"/>
                </a:solidFill>
              </a:rPr>
              <a:t>zalety</a:t>
            </a:r>
          </a:p>
        </p:txBody>
      </p:sp>
      <p:sp>
        <p:nvSpPr>
          <p:cNvPr id="7" name="Rectangle 2">
            <a:extLst>
              <a:ext uri="{FF2B5EF4-FFF2-40B4-BE49-F238E27FC236}">
                <a16:creationId xmlns:a16="http://schemas.microsoft.com/office/drawing/2014/main" id="{7EB8515E-0ED5-C2A4-CBC6-2651015F3B2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9632513-7FFA-1A67-F10B-9D1C242EB9B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031465499"/>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E8D9FA-DE51-5574-EB60-FC8163B642C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8FD0085-A075-A237-E92E-DE069FC3A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8F734EA-D4BF-84F2-7826-A04D46945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6B28D72-C9FC-EA2C-EB46-48591B6A0A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50405DC-CC22-7A6B-5733-0292034E3A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ABBE64A-9502-E87C-F7D9-18A922DDA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B44F958-AAB0-73C2-B8B3-52E59B05782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5FA7DCD3-3CED-97B2-BF64-7C1CC8A7DAD0}"/>
              </a:ext>
            </a:extLst>
          </p:cNvPr>
          <p:cNvSpPr>
            <a:spLocks noGrp="1"/>
          </p:cNvSpPr>
          <p:nvPr>
            <p:ph idx="1"/>
          </p:nvPr>
        </p:nvSpPr>
        <p:spPr>
          <a:xfrm>
            <a:off x="152400" y="1675014"/>
            <a:ext cx="11874500" cy="5051607"/>
          </a:xfrm>
        </p:spPr>
        <p:txBody>
          <a:bodyPr anchor="ctr">
            <a:noAutofit/>
          </a:bodyPr>
          <a:lstStyle/>
          <a:p>
            <a:pPr marL="0" indent="0">
              <a:buNone/>
            </a:pPr>
            <a:r>
              <a:rPr lang="pl-PL"/>
              <a:t>- Redukcja obciążenia środowiska: Instalacje te zmniejszają szkodliwe emisje i pozwalają na oszczędzanie zasobów naturalnych, stanowiąc alternatywę dla konwencjonalnych źródeł energii.</a:t>
            </a:r>
          </a:p>
          <a:p>
            <a:pPr marL="0" indent="0">
              <a:buNone/>
            </a:pPr>
            <a:r>
              <a:rPr lang="pl-PL"/>
              <a:t>- Podwyższenie wartości budynku: Instalacja fotowoltaiczna może zwiększyć wartość nieruchomości.</a:t>
            </a:r>
          </a:p>
          <a:p>
            <a:pPr marL="0" indent="0">
              <a:buNone/>
            </a:pPr>
            <a:r>
              <a:rPr lang="pl-PL"/>
              <a:t>- Innowacyjne rozwiązania techniczne: Technologie fotowoltaiczne są nowoczesne i efektywne.</a:t>
            </a:r>
          </a:p>
          <a:p>
            <a:pPr marL="0" indent="0">
              <a:buNone/>
            </a:pPr>
            <a:r>
              <a:rPr lang="pl-PL"/>
              <a:t>- Większa niezależność od cen prądu: Wykorzystanie energii wytwarzanej przez instalację na własne potrzeby ogranicza zależność od dostawców energii.</a:t>
            </a:r>
          </a:p>
        </p:txBody>
      </p:sp>
      <p:sp>
        <p:nvSpPr>
          <p:cNvPr id="6" name="Tytuł 1">
            <a:extLst>
              <a:ext uri="{FF2B5EF4-FFF2-40B4-BE49-F238E27FC236}">
                <a16:creationId xmlns:a16="http://schemas.microsoft.com/office/drawing/2014/main" id="{F6F32417-4500-2E55-3F84-9AD2B0562D7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a:p>
            <a:r>
              <a:rPr lang="pl-PL" sz="3600">
                <a:solidFill>
                  <a:srgbClr val="FFFFFF"/>
                </a:solidFill>
              </a:rPr>
              <a:t>zalety</a:t>
            </a:r>
          </a:p>
        </p:txBody>
      </p:sp>
      <p:sp>
        <p:nvSpPr>
          <p:cNvPr id="7" name="Rectangle 2">
            <a:extLst>
              <a:ext uri="{FF2B5EF4-FFF2-40B4-BE49-F238E27FC236}">
                <a16:creationId xmlns:a16="http://schemas.microsoft.com/office/drawing/2014/main" id="{F4C0C6CD-E426-7C6B-98BD-F609134656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9C4090C-1DBC-1422-BA08-2C8EC5E0395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754230797"/>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244C33-618A-BD57-5513-5602E4A2FF8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CA5018E-A856-ED88-C035-0130F1F36D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B457FC1-C85C-6B35-6C93-69C939655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CF827C1-B58E-3EBF-96A4-F9AB3CDD5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275075A-29E6-0B85-023D-D22E4E6FE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4644A9C-5FA9-7E20-2CA1-72E5D98BE1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D597651-5C9B-79B0-51F8-83DAA2D7686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41A25885-A0A2-DAAE-AE77-6073E3A12A99}"/>
              </a:ext>
            </a:extLst>
          </p:cNvPr>
          <p:cNvSpPr>
            <a:spLocks noGrp="1"/>
          </p:cNvSpPr>
          <p:nvPr>
            <p:ph idx="1"/>
          </p:nvPr>
        </p:nvSpPr>
        <p:spPr>
          <a:xfrm>
            <a:off x="152400" y="1675014"/>
            <a:ext cx="11874500" cy="5051607"/>
          </a:xfrm>
        </p:spPr>
        <p:txBody>
          <a:bodyPr anchor="ctr">
            <a:noAutofit/>
          </a:bodyPr>
          <a:lstStyle/>
          <a:p>
            <a:pPr marL="0" indent="0">
              <a:buNone/>
            </a:pPr>
            <a:r>
              <a:rPr lang="pl-PL"/>
              <a:t>Rozwiązanie to sprawdzało się bardzo dobrze, dopóki system rozliczeń dla prosumentów opierał się na zasadzie net-</a:t>
            </a:r>
            <a:r>
              <a:rPr lang="pl-PL" err="1"/>
              <a:t>metering</a:t>
            </a:r>
            <a:r>
              <a:rPr lang="pl-PL"/>
              <a:t>. W takim modelu nadmiar energii produkowanej przez instalację był rozliczany z dostawcą energii. Nadprodukcja była odbierana przez dostawcę, a użytkownik mógł wykorzystać 80% (lub mniej, w zależności od warunków umowy) tej energii za darmo. </a:t>
            </a:r>
          </a:p>
          <a:p>
            <a:pPr marL="0" indent="0">
              <a:buNone/>
            </a:pPr>
            <a:r>
              <a:rPr lang="pl-PL"/>
              <a:t>W efekcie prosumenci budowali instalacje PV o mocach znacznie przekraczających ich średnie, a nawet maksymalne zapotrzebowanie na energię. Dzięki temu mogli wykorzystywać nadprodukcję w okresach, takich jak zima czy noc, kiedy instalacje PV nie generowały wystarczających ilości energii.</a:t>
            </a:r>
          </a:p>
        </p:txBody>
      </p:sp>
      <p:sp>
        <p:nvSpPr>
          <p:cNvPr id="6" name="Tytuł 1">
            <a:extLst>
              <a:ext uri="{FF2B5EF4-FFF2-40B4-BE49-F238E27FC236}">
                <a16:creationId xmlns:a16="http://schemas.microsoft.com/office/drawing/2014/main" id="{28A38E2B-2C64-337A-B766-BBD55829565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9B971311-3429-A2C5-A785-B1C265BF31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A40F87F-E78E-01CA-3496-076D921869D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67389059"/>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2999C4-D99D-2E31-1876-2347C465C2D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87822A1-F79B-C493-EF31-4C105F28E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3349675-5F3A-F899-9763-FA23965D6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43928C5-0535-9ACA-5C78-36345A0B6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94EF70D-969E-CE6B-5A50-2625DB5B8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6D1E93-2C20-96BC-FF91-F4BDE6272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B2D933C-4B59-DE0A-D22D-21AFAC7D438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9FECB65-8DE2-20B1-6C3A-BB860DF999C4}"/>
              </a:ext>
            </a:extLst>
          </p:cNvPr>
          <p:cNvSpPr>
            <a:spLocks noGrp="1"/>
          </p:cNvSpPr>
          <p:nvPr>
            <p:ph idx="1"/>
          </p:nvPr>
        </p:nvSpPr>
        <p:spPr>
          <a:xfrm>
            <a:off x="152400" y="1675014"/>
            <a:ext cx="11874500" cy="5051607"/>
          </a:xfrm>
        </p:spPr>
        <p:txBody>
          <a:bodyPr anchor="ctr">
            <a:noAutofit/>
          </a:bodyPr>
          <a:lstStyle/>
          <a:p>
            <a:pPr marL="0" indent="0">
              <a:buNone/>
            </a:pPr>
            <a:r>
              <a:rPr lang="pl-PL"/>
              <a:t>Warto zwrócić uwagę, że zasada net-</a:t>
            </a:r>
            <a:r>
              <a:rPr lang="pl-PL" err="1"/>
              <a:t>meteringu</a:t>
            </a:r>
            <a:r>
              <a:rPr lang="pl-PL"/>
              <a:t> opierała się na przeliczeniu "kilowatogodzina za kilowatogodzinę", co miało pozytywny wpływ na zyski prosumentów. Niestety, zasada ta dotyczyła jedynie prosumentów, a obecne przepisy już nie pozwalają na korzystanie z tego modelu rozliczeń.</a:t>
            </a:r>
          </a:p>
        </p:txBody>
      </p:sp>
      <p:sp>
        <p:nvSpPr>
          <p:cNvPr id="6" name="Tytuł 1">
            <a:extLst>
              <a:ext uri="{FF2B5EF4-FFF2-40B4-BE49-F238E27FC236}">
                <a16:creationId xmlns:a16="http://schemas.microsoft.com/office/drawing/2014/main" id="{3D7C8D3E-688F-4A34-0285-D989471E017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AC19E2CF-4EA2-63AF-518C-9A9C69EBF4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B1D5190-8359-E916-D258-92F7AB06521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134447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E103B-76D6-6F72-871E-FE0D1463436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2493894-ADF8-CAAF-8BD9-EF6E6DB989DE}"/>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AA889D3B-0D3C-70E2-425A-32B3BDFD04F3}"/>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W środowiskach o zwiększonym zagrożeniu, dopuszczalne napięcie dotykowe długotrwałe (UL) wynosi 25 V dla prądu przemiennego i 60 V dla prądu stałego. Takie warunki występują w łazienkach, natryskach, saunach, pomieszczeniach dla zwierząt domowych, blokach operacyjnych szpitali, hydroforniach, wymiennikowniach ciepła, przestrzeniach ograniczonych powierzchniami przewodzącymi, kanałach rewizyjnych, na kempingach, w terenach budowy i rozbiórki, a także na terenach otwartych.</a:t>
            </a:r>
          </a:p>
        </p:txBody>
      </p:sp>
      <p:sp>
        <p:nvSpPr>
          <p:cNvPr id="6" name="Tytuł 1">
            <a:extLst>
              <a:ext uri="{FF2B5EF4-FFF2-40B4-BE49-F238E27FC236}">
                <a16:creationId xmlns:a16="http://schemas.microsoft.com/office/drawing/2014/main" id="{2E5F3E04-55EA-1AE6-3618-1457A677D18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Napięcie dotykowe dopuszczalne długotrwale</a:t>
            </a:r>
          </a:p>
        </p:txBody>
      </p:sp>
      <p:sp>
        <p:nvSpPr>
          <p:cNvPr id="7" name="Rectangle 2">
            <a:extLst>
              <a:ext uri="{FF2B5EF4-FFF2-40B4-BE49-F238E27FC236}">
                <a16:creationId xmlns:a16="http://schemas.microsoft.com/office/drawing/2014/main" id="{2FDC01F7-376A-4624-7EED-B972EA9CEF0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2304840-5DAF-8493-7B29-2A49FF24A6D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726732"/>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5C1E5B-3657-E95F-68B4-6A8D4B6E211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4484EE8-8B20-E707-E0B1-4A18D5192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449FDC7-AB3B-4F31-C031-2975CE4D4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809E384-D37F-BCFF-48F6-B576055A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E34C88-BF0B-980C-24C9-756AFD42E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CC9D3EF-997C-A751-BF9A-36C327D4D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4842EF3-E822-19F9-1404-6CA52BC8EA3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A13EF3C-778B-7316-6530-DB57830486F1}"/>
              </a:ext>
            </a:extLst>
          </p:cNvPr>
          <p:cNvSpPr>
            <a:spLocks noGrp="1"/>
          </p:cNvSpPr>
          <p:nvPr>
            <p:ph idx="1"/>
          </p:nvPr>
        </p:nvSpPr>
        <p:spPr>
          <a:xfrm>
            <a:off x="152400" y="1675014"/>
            <a:ext cx="11874500" cy="5051607"/>
          </a:xfrm>
        </p:spPr>
        <p:txBody>
          <a:bodyPr anchor="ctr">
            <a:noAutofit/>
          </a:bodyPr>
          <a:lstStyle/>
          <a:p>
            <a:pPr marL="0" indent="0">
              <a:buNone/>
            </a:pPr>
            <a:r>
              <a:rPr lang="pl-PL"/>
              <a:t>Innym modelem rozliczeniowym, obecnie jedynym dostępnym dla prosumentów, jest model net-billingu. Ten sposób opiera się na rozliczeniu wartości sprzedawanej energii, a nie jej ilości. Dostawca odbiera od prosumenta energię, określając jej wartość według ustalonej zasady (np. średnia wartość energii z ostatniego miesiąca). Następnie konsument może zakupić energię od dostawcy za zgromadzone środki, zgodnie z aktualnymi cenami.</a:t>
            </a:r>
          </a:p>
        </p:txBody>
      </p:sp>
      <p:sp>
        <p:nvSpPr>
          <p:cNvPr id="6" name="Tytuł 1">
            <a:extLst>
              <a:ext uri="{FF2B5EF4-FFF2-40B4-BE49-F238E27FC236}">
                <a16:creationId xmlns:a16="http://schemas.microsoft.com/office/drawing/2014/main" id="{92098A68-45DD-6D2D-4319-1E9D5ED193A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EA4B197C-60A0-FF09-3E28-D1E67BB8A2A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A16EC34-1BF3-BCB6-01E4-1C9EE234F51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741447564"/>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93C4E5-A316-3E55-25F3-1004DD6264F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1D1816E-DAFD-209B-99B7-7DAC49D56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28A5055-621E-311D-4FC0-8F4319B43E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F03EE48-1187-28B2-B725-0C2F231CA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06F90E-B80B-7F16-700D-3FED759770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37BFDE-CED0-813E-661D-270FB5975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A048E03-7CC7-4CB5-16AE-014F305B422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CF305FCD-E631-6647-2A64-131CA7A96630}"/>
              </a:ext>
            </a:extLst>
          </p:cNvPr>
          <p:cNvSpPr>
            <a:spLocks noGrp="1"/>
          </p:cNvSpPr>
          <p:nvPr>
            <p:ph idx="1"/>
          </p:nvPr>
        </p:nvSpPr>
        <p:spPr>
          <a:xfrm>
            <a:off x="152400" y="1675014"/>
            <a:ext cx="11874500" cy="5051607"/>
          </a:xfrm>
        </p:spPr>
        <p:txBody>
          <a:bodyPr anchor="ctr">
            <a:noAutofit/>
          </a:bodyPr>
          <a:lstStyle/>
          <a:p>
            <a:pPr marL="0" indent="0">
              <a:buNone/>
            </a:pPr>
            <a:r>
              <a:rPr lang="pl-PL"/>
              <a:t>Choć rozwiązanie to wydaje się logiczne, spotyka się z negatywnym odbiorem ze strony prosumentów, co wynika głównie z niezrozumienia procesu. Sprzedając energię, dostawca płaci jedynie za wartość samej energii. Przy zakupie musimy ponadto uiścić wszelkie dodatkowe opłaty, takie jak opłaty przesyłowe, jakościowe, itp.  oraz podatek VAT. Zgromadzone środki mogą być wykorzystane jedynie na zakup energii elektrycznej.</a:t>
            </a:r>
          </a:p>
        </p:txBody>
      </p:sp>
      <p:sp>
        <p:nvSpPr>
          <p:cNvPr id="6" name="Tytuł 1">
            <a:extLst>
              <a:ext uri="{FF2B5EF4-FFF2-40B4-BE49-F238E27FC236}">
                <a16:creationId xmlns:a16="http://schemas.microsoft.com/office/drawing/2014/main" id="{A6908137-2A8F-BBC2-0218-5499A72E8FA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C93E70E4-4578-CD6E-835D-8246B9A8B05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C6833F4-6573-71C8-033F-BBCCC448AD0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660175325"/>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6298AE-100E-40D0-6F5A-1ECEDD792D2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1E30B52-6DA5-2706-F59A-84F21A4E8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2FC285B-449C-BD80-D488-E95EE7AB1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8ABEC95-C157-6B0C-9283-4F43A24BD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9322DA-5DA4-30FE-5D64-B15687BC7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20F537-E4FC-5265-1E09-6FAD7EB15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6DEF2DD-BB18-FC6E-F6DC-C03AEDEE3CB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93EA1B5-4216-32D3-9C1B-C3040FA651BF}"/>
              </a:ext>
            </a:extLst>
          </p:cNvPr>
          <p:cNvSpPr>
            <a:spLocks noGrp="1"/>
          </p:cNvSpPr>
          <p:nvPr>
            <p:ph idx="1"/>
          </p:nvPr>
        </p:nvSpPr>
        <p:spPr>
          <a:xfrm>
            <a:off x="152400" y="1675014"/>
            <a:ext cx="11874500" cy="5051607"/>
          </a:xfrm>
        </p:spPr>
        <p:txBody>
          <a:bodyPr anchor="ctr">
            <a:noAutofit/>
          </a:bodyPr>
          <a:lstStyle/>
          <a:p>
            <a:pPr marL="0" indent="0">
              <a:buNone/>
            </a:pPr>
            <a:r>
              <a:rPr lang="pl-PL"/>
              <a:t>W tej sytuacji, podczas gdy rozliczenie w systemie net-</a:t>
            </a:r>
            <a:r>
              <a:rPr lang="pl-PL" err="1"/>
              <a:t>meteringu</a:t>
            </a:r>
            <a:r>
              <a:rPr lang="pl-PL"/>
              <a:t> umożliwiało ograniczenie kosztów energetycznych nawet do zera (jeśli gromadziliśmy odpowiednie ilości kilowatów), model net-billingu uniemożliwia osiągnięcie takiego rezultatu. Zawsze poniesiemy dodatkowe koszty przy zakupie energii, nawet jeśli zgromadzone środki są znaczne.</a:t>
            </a:r>
          </a:p>
        </p:txBody>
      </p:sp>
      <p:sp>
        <p:nvSpPr>
          <p:cNvPr id="6" name="Tytuł 1">
            <a:extLst>
              <a:ext uri="{FF2B5EF4-FFF2-40B4-BE49-F238E27FC236}">
                <a16:creationId xmlns:a16="http://schemas.microsoft.com/office/drawing/2014/main" id="{3143FEED-755D-C76F-FE9A-AA5556CF005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p:txBody>
      </p:sp>
      <p:sp>
        <p:nvSpPr>
          <p:cNvPr id="7" name="Rectangle 2">
            <a:extLst>
              <a:ext uri="{FF2B5EF4-FFF2-40B4-BE49-F238E27FC236}">
                <a16:creationId xmlns:a16="http://schemas.microsoft.com/office/drawing/2014/main" id="{CBC13626-8815-0F97-2C63-F8BD89B57DD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80F8280-B0BB-F0CF-1841-22877D1C6F0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117154995"/>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81999D-C92F-2B05-FBFE-3D9450A45B2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4204565-16AE-4ACB-B420-C660FE5FE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4016F72-B883-EC36-C3EF-A4A646E75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7479B75-3978-DE22-1BC0-C75E34070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887945-D223-01BD-DAFC-80A816FBB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8FE8E3-C991-CDCF-7471-E28A80D2E3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019CE09-3FA3-3963-2F9D-25B0FFB1A15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96D50C42-2702-CB00-B2F2-925ED2AC69B3}"/>
              </a:ext>
            </a:extLst>
          </p:cNvPr>
          <p:cNvSpPr>
            <a:spLocks noGrp="1"/>
          </p:cNvSpPr>
          <p:nvPr>
            <p:ph idx="1"/>
          </p:nvPr>
        </p:nvSpPr>
        <p:spPr>
          <a:xfrm>
            <a:off x="152400" y="1675014"/>
            <a:ext cx="11874500" cy="5051607"/>
          </a:xfrm>
        </p:spPr>
        <p:txBody>
          <a:bodyPr anchor="ctr">
            <a:noAutofit/>
          </a:bodyPr>
          <a:lstStyle/>
          <a:p>
            <a:pPr marL="0" indent="0">
              <a:buNone/>
            </a:pPr>
            <a:r>
              <a:rPr lang="pl-PL"/>
              <a:t>Warto zauważyć, że model net-billing nadal generuje oszczędności dla prosumentów, jednak nie oferuje ich w tak dużej skali jak net-</a:t>
            </a:r>
            <a:r>
              <a:rPr lang="pl-PL" err="1"/>
              <a:t>metering</a:t>
            </a:r>
            <a:r>
              <a:rPr lang="pl-PL"/>
              <a:t>. Biorąc pod uwagę ograniczone korzyści finansowe, należy spodziewać się znacznie wydłużonego okresu zwrotu z inwestycji w instalację fotowoltaiczną. </a:t>
            </a:r>
          </a:p>
          <a:p>
            <a:pPr marL="0" indent="0">
              <a:buNone/>
            </a:pPr>
            <a:endParaRPr lang="pl-PL"/>
          </a:p>
          <a:p>
            <a:pPr marL="0" indent="0">
              <a:buNone/>
            </a:pPr>
            <a:r>
              <a:rPr lang="pl-PL"/>
              <a:t>W tej sytuacji istotne jest dokładne rozważenie instalowanej mocy. Największe korzyści finansowe uzyskujemy, gdy natychmiast wykorzystujemy wyprodukowaną energię, a nadmiar produkcji nie ma znaczącego wpływu na zwrot inwestycji. </a:t>
            </a:r>
          </a:p>
          <a:p>
            <a:pPr marL="0" indent="0">
              <a:buNone/>
            </a:pPr>
            <a:endParaRPr lang="pl-PL"/>
          </a:p>
          <a:p>
            <a:pPr marL="0" indent="0" algn="ctr">
              <a:buNone/>
            </a:pPr>
            <a:r>
              <a:rPr lang="pl-PL">
                <a:solidFill>
                  <a:srgbClr val="FF0000"/>
                </a:solidFill>
              </a:rPr>
              <a:t>Czy istnieją inne możliwości?</a:t>
            </a:r>
          </a:p>
        </p:txBody>
      </p:sp>
      <p:sp>
        <p:nvSpPr>
          <p:cNvPr id="6" name="Tytuł 1">
            <a:extLst>
              <a:ext uri="{FF2B5EF4-FFF2-40B4-BE49-F238E27FC236}">
                <a16:creationId xmlns:a16="http://schemas.microsoft.com/office/drawing/2014/main" id="{0A0A762E-E5D3-E6CC-AB49-2C20BB9FC94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a:p>
            <a:r>
              <a:rPr lang="pl-PL" sz="3600">
                <a:solidFill>
                  <a:srgbClr val="FFFFFF"/>
                </a:solidFill>
              </a:rPr>
              <a:t>Nadprodukcja</a:t>
            </a:r>
          </a:p>
        </p:txBody>
      </p:sp>
      <p:sp>
        <p:nvSpPr>
          <p:cNvPr id="7" name="Rectangle 2">
            <a:extLst>
              <a:ext uri="{FF2B5EF4-FFF2-40B4-BE49-F238E27FC236}">
                <a16:creationId xmlns:a16="http://schemas.microsoft.com/office/drawing/2014/main" id="{5F72BA63-2038-0008-48A7-278EB47B78E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0DFA141-1CDF-8F50-DC21-97867E38E43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717783801"/>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4C3350-B699-D26D-61E9-10F23FE8034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82C09B-A0C0-7077-7C61-AC29312142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2E4133F-13DA-47BA-DE6E-AAD1147AD8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9F1A088-D58A-58A9-0BDB-CD53B106A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576D9CB-5E36-96CF-B3F1-BCDA7B530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39F4537-7FB5-96AC-F90F-ED764F435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2088570-9AD5-F490-9E27-5CE9F1FF97D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1A9AD6D-8C16-6861-25D3-4C0BDE2DBEF1}"/>
              </a:ext>
            </a:extLst>
          </p:cNvPr>
          <p:cNvSpPr>
            <a:spLocks noGrp="1"/>
          </p:cNvSpPr>
          <p:nvPr>
            <p:ph idx="1"/>
          </p:nvPr>
        </p:nvSpPr>
        <p:spPr>
          <a:xfrm>
            <a:off x="152400" y="1675014"/>
            <a:ext cx="11874500" cy="5051607"/>
          </a:xfrm>
        </p:spPr>
        <p:txBody>
          <a:bodyPr anchor="ctr">
            <a:noAutofit/>
          </a:bodyPr>
          <a:lstStyle/>
          <a:p>
            <a:pPr marL="0" indent="0">
              <a:buNone/>
            </a:pPr>
            <a:r>
              <a:rPr lang="pl-PL"/>
              <a:t>Pytanie więc brzmi: "</a:t>
            </a:r>
            <a:r>
              <a:rPr lang="pl-PL" b="1"/>
              <a:t>Co zrobić z nadprodukcją energii?</a:t>
            </a:r>
            <a:r>
              <a:rPr lang="pl-PL"/>
              <a:t>" Najsensowniejszym rozwiązaniem jest przede wszystkim dostosowanie obiektu w taki sposób, aby maksymalnie wykorzystać energię słoneczną. Oznacza to dążenie do optymalizacji użycia energii, aby korzystać z niej głównie w momentach nadprodukcji. </a:t>
            </a:r>
          </a:p>
          <a:p>
            <a:pPr marL="0" indent="0">
              <a:buNone/>
            </a:pPr>
            <a:endParaRPr lang="pl-PL"/>
          </a:p>
          <a:p>
            <a:pPr marL="0" indent="0">
              <a:buNone/>
            </a:pPr>
            <a:r>
              <a:rPr lang="pl-PL"/>
              <a:t>Dobrym przykładem jest sterowanie systemem klimatyzacji czy agregatami wody lodowej, aby działały z odpowiednią mocą i konsumowały nadmiar energii. Ma to szczególne znaczenie ze względu na korelację między ciepłem słonecznym a ilością energii produkowanej przez instalacje PV.</a:t>
            </a:r>
          </a:p>
        </p:txBody>
      </p:sp>
      <p:sp>
        <p:nvSpPr>
          <p:cNvPr id="6" name="Tytuł 1">
            <a:extLst>
              <a:ext uri="{FF2B5EF4-FFF2-40B4-BE49-F238E27FC236}">
                <a16:creationId xmlns:a16="http://schemas.microsoft.com/office/drawing/2014/main" id="{91624E05-81C9-8888-EDFE-C50C77C819B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a:p>
            <a:r>
              <a:rPr lang="pl-PL" sz="3600">
                <a:solidFill>
                  <a:srgbClr val="FFFFFF"/>
                </a:solidFill>
              </a:rPr>
              <a:t>Nadprodukcja</a:t>
            </a:r>
          </a:p>
        </p:txBody>
      </p:sp>
      <p:sp>
        <p:nvSpPr>
          <p:cNvPr id="7" name="Rectangle 2">
            <a:extLst>
              <a:ext uri="{FF2B5EF4-FFF2-40B4-BE49-F238E27FC236}">
                <a16:creationId xmlns:a16="http://schemas.microsoft.com/office/drawing/2014/main" id="{D0DDC0E0-2078-8F33-089E-00FBC56869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735A8A9-E9E0-D611-0FE4-7DD5890BEBD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344495070"/>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65B37E-BF7C-02D1-6193-F3ECF752374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9F1F6EA-ABC9-7C54-3521-D68D28E1F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E73142E-D16A-FB62-1F45-7A3F4C445E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F00AD51-B511-67CB-BDAB-B23E545C6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ECB5F6-08DB-620A-DB0C-681823BA3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4A3B512-EF18-8FC5-0BF1-36FC3CBCB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CD4C980-E47B-30E8-056A-66E20735D3B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BF553126-A2EC-9C4B-A7AB-173583204E32}"/>
              </a:ext>
            </a:extLst>
          </p:cNvPr>
          <p:cNvSpPr>
            <a:spLocks noGrp="1"/>
          </p:cNvSpPr>
          <p:nvPr>
            <p:ph idx="1"/>
          </p:nvPr>
        </p:nvSpPr>
        <p:spPr>
          <a:xfrm>
            <a:off x="152400" y="1675014"/>
            <a:ext cx="11874500" cy="5051607"/>
          </a:xfrm>
        </p:spPr>
        <p:txBody>
          <a:bodyPr anchor="ctr">
            <a:noAutofit/>
          </a:bodyPr>
          <a:lstStyle/>
          <a:p>
            <a:pPr marL="0" indent="0">
              <a:buNone/>
            </a:pPr>
            <a:r>
              <a:rPr lang="pl-PL"/>
              <a:t>Możliwe jest również gromadzenie energii z instalacji PV w postaci energii cieplnej, która może być wykorzystana do ogrzewania budynku, na przykład w nocy, lub do podgrzewania wody na potrzeby bytowe.</a:t>
            </a:r>
          </a:p>
          <a:p>
            <a:pPr marL="0" indent="0">
              <a:buNone/>
            </a:pPr>
            <a:r>
              <a:rPr lang="pl-PL"/>
              <a:t>Warto przy okazji inwestycji w instalacje PV przemyśleć i przygotować sterowanie pracą urządzeń w budynku.</a:t>
            </a:r>
          </a:p>
        </p:txBody>
      </p:sp>
      <p:sp>
        <p:nvSpPr>
          <p:cNvPr id="6" name="Tytuł 1">
            <a:extLst>
              <a:ext uri="{FF2B5EF4-FFF2-40B4-BE49-F238E27FC236}">
                <a16:creationId xmlns:a16="http://schemas.microsoft.com/office/drawing/2014/main" id="{896139B1-ACAE-3A8D-1CE2-DBBFEA9F116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a:p>
            <a:r>
              <a:rPr lang="pl-PL" sz="3600">
                <a:solidFill>
                  <a:srgbClr val="FFFFFF"/>
                </a:solidFill>
              </a:rPr>
              <a:t>Nadprodukcja</a:t>
            </a:r>
          </a:p>
        </p:txBody>
      </p:sp>
      <p:sp>
        <p:nvSpPr>
          <p:cNvPr id="7" name="Rectangle 2">
            <a:extLst>
              <a:ext uri="{FF2B5EF4-FFF2-40B4-BE49-F238E27FC236}">
                <a16:creationId xmlns:a16="http://schemas.microsoft.com/office/drawing/2014/main" id="{2D21A343-3C15-0964-99C2-F22EB63AC8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6651B50-E7A2-7F17-DC34-D1312361357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463937016"/>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6CBF22-0EA0-9993-EAF0-689F84AF81E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B5455A3-6AA2-DC49-6BC0-DAE250365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10D5AC0-15A6-2689-3D0B-A908F95C6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E71F7AB-69FB-C75E-44FD-86379F3E2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EAB95C8-963A-54DF-C9E3-04500499E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990ACDC-247A-97D5-E84C-7966193FA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87761F1-B6B6-BEE1-5C47-CB671DAF73B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5E44E672-D71B-3013-94D3-F63DA1D0DB4C}"/>
              </a:ext>
            </a:extLst>
          </p:cNvPr>
          <p:cNvSpPr>
            <a:spLocks noGrp="1"/>
          </p:cNvSpPr>
          <p:nvPr>
            <p:ph idx="1"/>
          </p:nvPr>
        </p:nvSpPr>
        <p:spPr>
          <a:xfrm>
            <a:off x="152400" y="1675014"/>
            <a:ext cx="11874500" cy="5051607"/>
          </a:xfrm>
        </p:spPr>
        <p:txBody>
          <a:bodyPr anchor="ctr">
            <a:noAutofit/>
          </a:bodyPr>
          <a:lstStyle/>
          <a:p>
            <a:pPr marL="0" indent="0">
              <a:buNone/>
            </a:pPr>
            <a:r>
              <a:rPr lang="pl-PL"/>
              <a:t>Mając na uwadze wspomniane informacje należy rozważyć budowę </a:t>
            </a:r>
            <a:r>
              <a:rPr lang="pl-PL" err="1"/>
              <a:t>mikroinstalacji</a:t>
            </a:r>
            <a:r>
              <a:rPr lang="pl-PL"/>
              <a:t> lub instalacji z magazynem energii </a:t>
            </a:r>
          </a:p>
        </p:txBody>
      </p:sp>
      <p:sp>
        <p:nvSpPr>
          <p:cNvPr id="6" name="Tytuł 1">
            <a:extLst>
              <a:ext uri="{FF2B5EF4-FFF2-40B4-BE49-F238E27FC236}">
                <a16:creationId xmlns:a16="http://schemas.microsoft.com/office/drawing/2014/main" id="{FA4E81B2-B6B8-4CAA-0DA0-D8B266EB9C7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on-</a:t>
            </a:r>
            <a:r>
              <a:rPr lang="pl-PL" sz="3600" err="1">
                <a:solidFill>
                  <a:srgbClr val="FFFFFF"/>
                </a:solidFill>
              </a:rPr>
              <a:t>grid</a:t>
            </a:r>
            <a:endParaRPr lang="pl-PL" sz="3600">
              <a:solidFill>
                <a:srgbClr val="FFFFFF"/>
              </a:solidFill>
            </a:endParaRPr>
          </a:p>
          <a:p>
            <a:r>
              <a:rPr lang="pl-PL" sz="3600">
                <a:solidFill>
                  <a:srgbClr val="FFFFFF"/>
                </a:solidFill>
              </a:rPr>
              <a:t>Nadprodukcja</a:t>
            </a:r>
          </a:p>
        </p:txBody>
      </p:sp>
      <p:sp>
        <p:nvSpPr>
          <p:cNvPr id="7" name="Rectangle 2">
            <a:extLst>
              <a:ext uri="{FF2B5EF4-FFF2-40B4-BE49-F238E27FC236}">
                <a16:creationId xmlns:a16="http://schemas.microsoft.com/office/drawing/2014/main" id="{5B43FC25-8F56-00B9-2039-988FFC429FC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3163D9F-E72E-F5FF-2958-3934DED2F10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003029767"/>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F005C7-48E1-2152-9310-FC536749CD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D3E8D6-CDDC-B453-3F6E-946BEF7F8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BDC29FF-8B54-E026-B9C0-EAA08245E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E2F265C-F6FF-8225-B12B-17515400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35E3EC8-4157-BA20-88BB-04C67FC95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3697A9D-0F25-E5A8-0BC9-BC4B4995B4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3FDB355-6B7C-87D6-84EF-EB2C432A989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B9170384-8344-6B68-AC21-A3C53505ED62}"/>
              </a:ext>
            </a:extLst>
          </p:cNvPr>
          <p:cNvSpPr>
            <a:spLocks noGrp="1"/>
          </p:cNvSpPr>
          <p:nvPr>
            <p:ph idx="1"/>
          </p:nvPr>
        </p:nvSpPr>
        <p:spPr>
          <a:xfrm>
            <a:off x="152400" y="1675014"/>
            <a:ext cx="11874500" cy="5051607"/>
          </a:xfrm>
        </p:spPr>
        <p:txBody>
          <a:bodyPr anchor="ctr">
            <a:noAutofit/>
          </a:bodyPr>
          <a:lstStyle/>
          <a:p>
            <a:pPr marL="180975" indent="-180975">
              <a:buNone/>
            </a:pPr>
            <a:r>
              <a:rPr lang="pl-PL"/>
              <a:t>Budując </a:t>
            </a:r>
            <a:r>
              <a:rPr lang="pl-PL" err="1"/>
              <a:t>mikroinstalacje</a:t>
            </a:r>
            <a:r>
              <a:rPr lang="pl-PL"/>
              <a:t> nastawiamy się na zaspokojenie potrzeb energetycznych dla konkretnego obciążenia. </a:t>
            </a:r>
          </a:p>
          <a:p>
            <a:pPr marL="180975" indent="-180975">
              <a:buNone/>
            </a:pPr>
            <a:r>
              <a:rPr lang="pl-PL" err="1"/>
              <a:t>Mikroinstalacja</a:t>
            </a:r>
            <a:r>
              <a:rPr lang="pl-PL"/>
              <a:t> może być realizowana z falownikami on-</a:t>
            </a:r>
            <a:r>
              <a:rPr lang="pl-PL" err="1"/>
              <a:t>grid</a:t>
            </a:r>
            <a:r>
              <a:rPr lang="pl-PL"/>
              <a:t> (np. </a:t>
            </a:r>
            <a:r>
              <a:rPr lang="pl-PL" err="1"/>
              <a:t>mikrofalowniki</a:t>
            </a:r>
            <a:r>
              <a:rPr lang="pl-PL"/>
              <a:t>), lub też z falownikami off-</a:t>
            </a:r>
            <a:r>
              <a:rPr lang="pl-PL" err="1"/>
              <a:t>grid</a:t>
            </a:r>
            <a:r>
              <a:rPr lang="pl-PL"/>
              <a:t> i zestawem baterii. Te drugie dość często spotyka się w miejscach gdzie nie ma dostępu do zasilania z sieci </a:t>
            </a:r>
            <a:r>
              <a:rPr lang="pl-PL" err="1"/>
              <a:t>energetyczniej</a:t>
            </a:r>
            <a:r>
              <a:rPr lang="pl-PL"/>
              <a:t>, lub jego realizacja jest nieopłacalna. </a:t>
            </a:r>
          </a:p>
          <a:p>
            <a:pPr marL="0" indent="0">
              <a:buNone/>
            </a:pPr>
            <a:r>
              <a:rPr lang="pl-PL"/>
              <a:t>Przykładem mogą być domki letniskowe, bacówki itp. </a:t>
            </a:r>
          </a:p>
          <a:p>
            <a:pPr marL="0" indent="0">
              <a:buNone/>
            </a:pPr>
            <a:r>
              <a:rPr lang="pl-PL" err="1"/>
              <a:t>Mikroinstalacje</a:t>
            </a:r>
            <a:r>
              <a:rPr lang="pl-PL"/>
              <a:t> składają się z falowników małej mocy najczęściej pozwalających na podłączenie zestawu akumulatorów.</a:t>
            </a:r>
          </a:p>
        </p:txBody>
      </p:sp>
      <p:sp>
        <p:nvSpPr>
          <p:cNvPr id="6" name="Tytuł 1">
            <a:extLst>
              <a:ext uri="{FF2B5EF4-FFF2-40B4-BE49-F238E27FC236}">
                <a16:creationId xmlns:a16="http://schemas.microsoft.com/office/drawing/2014/main" id="{ADD012FF-2198-F859-838B-05A141CF1E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A59912E4-42A7-BA37-9A18-32805E1243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0205168-B60D-BB79-9227-7C6CB9B0331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262581359"/>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9F5C35-9497-CADC-EE1A-3EE5C31DB5A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EADF93-30D4-0975-FB34-4E2259FB2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619CA0D-5707-1A62-642D-7384B22ED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7C8EB96-B1AD-21B4-A0A1-C89627204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8488D6-FAE0-4712-09E9-1ED1495EB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63DDAB8-D0E1-C0EB-4B15-8565269B2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6965FD0-30BF-629D-5DD0-582E1E3F8BE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BF8B6746-4E0E-23FA-FCA0-C75352DF0335}"/>
              </a:ext>
            </a:extLst>
          </p:cNvPr>
          <p:cNvSpPr>
            <a:spLocks noGrp="1"/>
          </p:cNvSpPr>
          <p:nvPr>
            <p:ph idx="1"/>
          </p:nvPr>
        </p:nvSpPr>
        <p:spPr>
          <a:xfrm>
            <a:off x="152400" y="1675014"/>
            <a:ext cx="11874500" cy="5051607"/>
          </a:xfrm>
        </p:spPr>
        <p:txBody>
          <a:bodyPr anchor="ctr">
            <a:noAutofit/>
          </a:bodyPr>
          <a:lstStyle/>
          <a:p>
            <a:pPr marL="180975" indent="-180975">
              <a:buNone/>
            </a:pPr>
            <a:r>
              <a:rPr lang="pl-PL"/>
              <a:t>Budując </a:t>
            </a:r>
            <a:r>
              <a:rPr lang="pl-PL" err="1"/>
              <a:t>mikroinstalacje</a:t>
            </a:r>
            <a:r>
              <a:rPr lang="pl-PL"/>
              <a:t> nastawiamy się na zaspokojenie potrzeb energetycznych dla konkretnego obciążenia. </a:t>
            </a:r>
          </a:p>
          <a:p>
            <a:pPr marL="180975" indent="-180975">
              <a:buNone/>
            </a:pPr>
            <a:r>
              <a:rPr lang="pl-PL" err="1"/>
              <a:t>Mikroinstalacja</a:t>
            </a:r>
            <a:r>
              <a:rPr lang="pl-PL"/>
              <a:t> może być realizowana z falownikami on-</a:t>
            </a:r>
            <a:r>
              <a:rPr lang="pl-PL" err="1"/>
              <a:t>grid</a:t>
            </a:r>
            <a:r>
              <a:rPr lang="pl-PL"/>
              <a:t> (np. </a:t>
            </a:r>
            <a:r>
              <a:rPr lang="pl-PL" err="1"/>
              <a:t>mikrofalowniki</a:t>
            </a:r>
            <a:r>
              <a:rPr lang="pl-PL"/>
              <a:t>), lub też z falownikami off-</a:t>
            </a:r>
            <a:r>
              <a:rPr lang="pl-PL" err="1"/>
              <a:t>grid</a:t>
            </a:r>
            <a:r>
              <a:rPr lang="pl-PL"/>
              <a:t> i zestawem baterii. Te drugie dość często spotyka się w miejscach gdzie nie ma dostępu do zasilania z sieci </a:t>
            </a:r>
            <a:r>
              <a:rPr lang="pl-PL" err="1"/>
              <a:t>energetyczniej</a:t>
            </a:r>
            <a:r>
              <a:rPr lang="pl-PL"/>
              <a:t>, lub jego realizacja jest nieopłacalna. </a:t>
            </a:r>
          </a:p>
          <a:p>
            <a:pPr marL="0" indent="0">
              <a:buNone/>
            </a:pPr>
            <a:r>
              <a:rPr lang="pl-PL"/>
              <a:t>Przykładem mogą być domki letniskowe, bacówki itp. </a:t>
            </a:r>
          </a:p>
          <a:p>
            <a:pPr marL="0" indent="0">
              <a:buNone/>
            </a:pPr>
            <a:r>
              <a:rPr lang="pl-PL" err="1"/>
              <a:t>Mikroinstalacje</a:t>
            </a:r>
            <a:r>
              <a:rPr lang="pl-PL"/>
              <a:t> składają się z falowników małej mocy najczęściej pozwalających na podłączenie zestawu akumulatorów.</a:t>
            </a:r>
          </a:p>
        </p:txBody>
      </p:sp>
      <p:sp>
        <p:nvSpPr>
          <p:cNvPr id="6" name="Tytuł 1">
            <a:extLst>
              <a:ext uri="{FF2B5EF4-FFF2-40B4-BE49-F238E27FC236}">
                <a16:creationId xmlns:a16="http://schemas.microsoft.com/office/drawing/2014/main" id="{5AD619D6-06A3-0D86-1B90-1CF379037C3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5F770168-C2CE-F986-212B-FCF9E86E4AF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4D512ED-9DA3-9AA0-B8BA-9F0EDE5BC29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99904871"/>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1AEF4C-3B4F-3376-BC7B-1426DDBAD8D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1C04EA2-6475-FA87-EE66-A59E129CC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8DA7031-3C4F-7899-6388-34E3BBC86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358FCB1-5B5C-E6DD-EB55-B5C527326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3845E3-1B40-4162-841E-07F15B57F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23EED2F-DBED-B192-9EA6-D2D2567AE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135A70D-1B1B-E507-48B9-A49DB64D5D0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4EBC6FD6-734A-C465-6EB0-3E22D8F89E68}"/>
              </a:ext>
            </a:extLst>
          </p:cNvPr>
          <p:cNvSpPr>
            <a:spLocks noGrp="1"/>
          </p:cNvSpPr>
          <p:nvPr>
            <p:ph idx="1"/>
          </p:nvPr>
        </p:nvSpPr>
        <p:spPr>
          <a:xfrm>
            <a:off x="152400" y="1675014"/>
            <a:ext cx="11874500" cy="5051607"/>
          </a:xfrm>
        </p:spPr>
        <p:txBody>
          <a:bodyPr anchor="ctr">
            <a:noAutofit/>
          </a:bodyPr>
          <a:lstStyle/>
          <a:p>
            <a:pPr marL="180975" indent="-180975">
              <a:buNone/>
            </a:pPr>
            <a:r>
              <a:rPr lang="pl-PL"/>
              <a:t>Ilość energii gromadzonej w zestawie akumulatorów określana jest w </a:t>
            </a:r>
            <a:r>
              <a:rPr lang="pl-PL" err="1"/>
              <a:t>Wh</a:t>
            </a:r>
            <a:r>
              <a:rPr lang="pl-PL"/>
              <a:t> (watogodzina). Obliczyć można ją mnożąc pojemność akumulatorów i napięcie zestawu. W zależności od sprawności rozładowania danego akumulatora i jej typu pojemność ta powinna zostać zredukowana. </a:t>
            </a:r>
          </a:p>
          <a:p>
            <a:pPr marL="180975" indent="-180975">
              <a:buNone/>
            </a:pPr>
            <a:r>
              <a:rPr lang="pl-PL"/>
              <a:t>Zestawy akumulatorów poza pojemnością mają też ograniczenie mocy maksymalnej jaka może być z danego typu akumulatorów bezpiecznie pobierana. W celu zwiększenia mocy zestawu należy baterie łączyć szeregowo i/lub równolegle. Dotyczy to również mocy ładowania. </a:t>
            </a:r>
          </a:p>
          <a:p>
            <a:pPr marL="180975" indent="-180975">
              <a:buNone/>
            </a:pPr>
            <a:r>
              <a:rPr lang="pl-PL"/>
              <a:t>Należy mieć na uwadze, że proces ładowania i rozładowania akumulatora niezależnie od jego typu zawsze wpływa na degradacje. Dobierając odpowiedni akumulator trzeba zakładać jego zużycie w czasie i utratę pojemności.</a:t>
            </a:r>
          </a:p>
        </p:txBody>
      </p:sp>
      <p:sp>
        <p:nvSpPr>
          <p:cNvPr id="6" name="Tytuł 1">
            <a:extLst>
              <a:ext uri="{FF2B5EF4-FFF2-40B4-BE49-F238E27FC236}">
                <a16:creationId xmlns:a16="http://schemas.microsoft.com/office/drawing/2014/main" id="{69639B3B-699B-1D10-EE11-468928A90F0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A663A2F4-853C-2D29-A509-60A0C191A87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5A36C10-0880-4CB7-DEDF-8AA8C4AB578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713531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A5C66-3CBC-E187-B90A-66D16E11655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E5F1898-670D-2B79-9212-EA9A448D01CE}"/>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2BC0CAE9-FFD2-CE29-70A5-2919FF1CA6E2}"/>
              </a:ext>
            </a:extLst>
          </p:cNvPr>
          <p:cNvSpPr>
            <a:spLocks noGrp="1"/>
          </p:cNvSpPr>
          <p:nvPr>
            <p:ph idx="4294967295"/>
          </p:nvPr>
        </p:nvSpPr>
        <p:spPr>
          <a:xfrm>
            <a:off x="0" y="1771650"/>
            <a:ext cx="11874500" cy="4937125"/>
          </a:xfrm>
          <a:prstGeom prst="rect">
            <a:avLst/>
          </a:prstGeom>
        </p:spPr>
        <p:txBody>
          <a:bodyPr anchor="ctr">
            <a:noAutofit/>
          </a:bodyPr>
          <a:lstStyle/>
          <a:p>
            <a:pPr marL="0" lvl="0" indent="0">
              <a:buNone/>
            </a:pPr>
            <a:r>
              <a:rPr lang="pl-PL">
                <a:solidFill>
                  <a:prstClr val="black"/>
                </a:solidFill>
              </a:rPr>
              <a:t>W przypadku przeciążeń zjawiskiem szkodliwym jest nadmierne wydzielanie się ciepła w przewodach, co może prowadzić do uszkodzenia izolacji i powłok izolacyjnych, a w konsekwencji do pożaru.</a:t>
            </a:r>
          </a:p>
          <a:p>
            <a:pPr marL="0" lvl="0" indent="0">
              <a:buNone/>
            </a:pPr>
            <a:r>
              <a:rPr lang="pl-PL">
                <a:solidFill>
                  <a:prstClr val="black"/>
                </a:solidFill>
              </a:rPr>
              <a:t>Podczas zwarć - poza ciepłem - pojawiają się oddziaływania pola magnetycznego wywołane przepływem zbyt dużego prądu – czyli skutki dynamiczne działania prądu w przewodach.</a:t>
            </a:r>
          </a:p>
        </p:txBody>
      </p:sp>
      <p:sp>
        <p:nvSpPr>
          <p:cNvPr id="6" name="Tytuł 1">
            <a:extLst>
              <a:ext uri="{FF2B5EF4-FFF2-40B4-BE49-F238E27FC236}">
                <a16:creationId xmlns:a16="http://schemas.microsoft.com/office/drawing/2014/main" id="{07888AE2-F6F4-6993-62CF-7A4FE1FCEA6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D9D73B93-1BA9-9973-F1EF-638B1DA5FC4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6D72658-3F78-27A2-88B8-B3FA3570A80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1908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ECFDF-5FBF-18A5-E524-51E41BE42B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23C26F5-09B6-CC96-48B4-D8410715A2C3}"/>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64D04CBB-DD46-C295-1BC1-0366577257B3}"/>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W warunkach zwiększonego zagrożenia porażeniem prądem elektrycznym, które może wystąpić przy zetknięciu ciała ludzkiego zanurzonego w wodzie z elementami pod napięciem, dopuszczalne napięcie dotykowe długotrwałe (UL) wynosi 12 V dla prądu przemiennego i 30 V dla prądu stałego.</a:t>
            </a:r>
          </a:p>
        </p:txBody>
      </p:sp>
      <p:sp>
        <p:nvSpPr>
          <p:cNvPr id="6" name="Tytuł 1">
            <a:extLst>
              <a:ext uri="{FF2B5EF4-FFF2-40B4-BE49-F238E27FC236}">
                <a16:creationId xmlns:a16="http://schemas.microsoft.com/office/drawing/2014/main" id="{D320824C-B822-AF5E-C19D-449B60E33D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Napięcie dotykowe dopuszczalne długotrwale</a:t>
            </a:r>
          </a:p>
        </p:txBody>
      </p:sp>
      <p:sp>
        <p:nvSpPr>
          <p:cNvPr id="7" name="Rectangle 2">
            <a:extLst>
              <a:ext uri="{FF2B5EF4-FFF2-40B4-BE49-F238E27FC236}">
                <a16:creationId xmlns:a16="http://schemas.microsoft.com/office/drawing/2014/main" id="{055F0D9B-6D18-B3E2-2F9B-00B1092C8C0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854BDB2-6C32-FB91-BD8C-20E78C37C97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8204081"/>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E73BF9-4492-7EC3-D39A-E21AF730177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B8D6DB9-E4F1-B96B-7F7F-05A2D07B2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5C4AE10-964F-8F3E-ADE6-F3742C573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A58A397-C7B9-CA1A-188E-A652ED969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A53502-5120-19AC-AEEA-BFB29C34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5EF4EE4-19AE-04ED-A891-6855D6345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5ED44BA-E981-EF94-543A-891C51F5D4A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867A125-7A9C-2546-FED3-BD402F594B7B}"/>
              </a:ext>
            </a:extLst>
          </p:cNvPr>
          <p:cNvSpPr>
            <a:spLocks noGrp="1"/>
          </p:cNvSpPr>
          <p:nvPr>
            <p:ph idx="1"/>
          </p:nvPr>
        </p:nvSpPr>
        <p:spPr>
          <a:xfrm>
            <a:off x="152400" y="1675014"/>
            <a:ext cx="11874500" cy="5051607"/>
          </a:xfrm>
        </p:spPr>
        <p:txBody>
          <a:bodyPr anchor="ctr">
            <a:noAutofit/>
          </a:bodyPr>
          <a:lstStyle/>
          <a:p>
            <a:pPr marL="180975" indent="-180975">
              <a:buNone/>
            </a:pPr>
            <a:r>
              <a:rPr lang="pl-PL"/>
              <a:t>Ilość energii gromadzonej w zestawie akumulatorów określana jest w </a:t>
            </a:r>
            <a:r>
              <a:rPr lang="pl-PL" err="1"/>
              <a:t>Wh</a:t>
            </a:r>
            <a:r>
              <a:rPr lang="pl-PL"/>
              <a:t> (watogodzina). Obliczyć można ją mnożąc pojemność akumulatorów i napięcie zestawu. W zależności od sprawności rozładowania danego akumulatora i jej typu pojemność ta powinna zostać zredukowana. </a:t>
            </a:r>
          </a:p>
          <a:p>
            <a:pPr marL="180975" indent="-180975">
              <a:buNone/>
            </a:pPr>
            <a:r>
              <a:rPr lang="pl-PL"/>
              <a:t>Zestawy akumulatorów poza pojemnością mają też ograniczenie mocy maksymalnej jaka może być z danego typu akumulatorów bezpiecznie pobierana. W celu zwiększenia mocy zestawu należy baterie łączyć szeregowo i/lub równolegle. Dotyczy to również mocy ładowania. </a:t>
            </a:r>
          </a:p>
          <a:p>
            <a:pPr marL="180975" indent="-180975">
              <a:buNone/>
            </a:pPr>
            <a:r>
              <a:rPr lang="pl-PL"/>
              <a:t>Należy mieć na uwadze, że proces ładowania i rozładowania akumulatora niezależnie od jego typu zawsze wpływa na degradacje. Dobierając odpowiedni akumulator trzeba zakładać jego zużycie w czasie i utratę pojemności.</a:t>
            </a:r>
          </a:p>
        </p:txBody>
      </p:sp>
      <p:sp>
        <p:nvSpPr>
          <p:cNvPr id="6" name="Tytuł 1">
            <a:extLst>
              <a:ext uri="{FF2B5EF4-FFF2-40B4-BE49-F238E27FC236}">
                <a16:creationId xmlns:a16="http://schemas.microsoft.com/office/drawing/2014/main" id="{C30D53A4-6E16-1222-F56F-145BB948EAC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C11086F3-8C51-6C3D-4166-5EAEA7BDC2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14C9BEB-5CA7-015F-BD0A-55806197722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555583245"/>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947727-7ED7-DD11-4B66-C574D279DC5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4FDE3F-59C0-99DE-EA07-70D0BE2BF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32A1E44-E49F-EB78-94B8-398A0F61E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062032F-967A-E53C-1F87-EEBD23831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04E4810-2256-E860-59F1-4C005F9E4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1CAB48-2207-AB0C-7829-4E19475065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8723E3A-D9C2-99EA-9DD8-0780049B96D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44AC14C-2ED6-81B8-352A-004B22B53480}"/>
              </a:ext>
            </a:extLst>
          </p:cNvPr>
          <p:cNvSpPr>
            <a:spLocks noGrp="1"/>
          </p:cNvSpPr>
          <p:nvPr>
            <p:ph idx="1"/>
          </p:nvPr>
        </p:nvSpPr>
        <p:spPr>
          <a:xfrm>
            <a:off x="152400" y="1675014"/>
            <a:ext cx="11874500" cy="5051607"/>
          </a:xfrm>
        </p:spPr>
        <p:txBody>
          <a:bodyPr anchor="ctr">
            <a:noAutofit/>
          </a:bodyPr>
          <a:lstStyle/>
          <a:p>
            <a:pPr marL="180975" indent="-180975">
              <a:buNone/>
            </a:pPr>
            <a:r>
              <a:rPr lang="pl-PL" b="1"/>
              <a:t>Dobór pojemności akumulatora:</a:t>
            </a:r>
          </a:p>
          <a:p>
            <a:pPr marL="180975" indent="-180975">
              <a:buNone/>
            </a:pPr>
            <a:r>
              <a:rPr lang="pl-PL"/>
              <a:t>Znając moc odbiornika (W) oraz czas jego użytkowania, możemy oszacować zapotrzebowanie na energię w (</a:t>
            </a:r>
            <a:r>
              <a:rPr lang="pl-PL" err="1"/>
              <a:t>Wh</a:t>
            </a:r>
            <a:r>
              <a:rPr lang="pl-PL"/>
              <a:t>), którą powinna uzupełnić bateria.</a:t>
            </a:r>
          </a:p>
          <a:p>
            <a:pPr marL="180975" indent="-180975">
              <a:buNone/>
            </a:pPr>
            <a:r>
              <a:rPr lang="pl-PL"/>
              <a:t>Przykład:</a:t>
            </a:r>
          </a:p>
          <a:p>
            <a:pPr marL="180975" indent="-180975">
              <a:buNone/>
            </a:pPr>
            <a:r>
              <a:rPr lang="pl-PL"/>
              <a:t>Zasilane urządzenie o mocy 100W musi pracować 24h.</a:t>
            </a:r>
          </a:p>
          <a:p>
            <a:pPr marL="180975" indent="-180975">
              <a:buNone/>
            </a:pPr>
            <a:r>
              <a:rPr lang="pl-PL"/>
              <a:t>Oznacza to że energia zgromadzona w akumulatorach musi wynosić co najmniej: 100W*24h = 2400Wh. </a:t>
            </a:r>
          </a:p>
        </p:txBody>
      </p:sp>
      <p:sp>
        <p:nvSpPr>
          <p:cNvPr id="6" name="Tytuł 1">
            <a:extLst>
              <a:ext uri="{FF2B5EF4-FFF2-40B4-BE49-F238E27FC236}">
                <a16:creationId xmlns:a16="http://schemas.microsoft.com/office/drawing/2014/main" id="{A2E72AFB-330B-CE85-547B-AC6C8298E1C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83E2C713-B32E-6D83-8A6C-9886DC4B88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03D931B-1CEA-12BC-257D-7AC315EA962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64120285"/>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38A911-B98E-62E6-6E82-1F945FBF216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A6721D7-A239-AC4C-E3B4-1F3DE7F98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15F3B01-7A8B-4AD5-9578-04026F64C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05B14DB-6219-AEE7-F079-8E3748FEE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2249884-1E4D-F59B-B4E2-D58B1E890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1E8E161-3585-8B68-4C42-D9139F8A2E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C513BB4-1A4E-260B-4F53-BE8CAA970C8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D584E1BD-189E-FCC9-92C3-9E70F3F4C409}"/>
                  </a:ext>
                </a:extLst>
              </p:cNvPr>
              <p:cNvSpPr>
                <a:spLocks noGrp="1"/>
              </p:cNvSpPr>
              <p:nvPr>
                <p:ph idx="1"/>
              </p:nvPr>
            </p:nvSpPr>
            <p:spPr>
              <a:xfrm>
                <a:off x="152400" y="1675014"/>
                <a:ext cx="11874500" cy="5051607"/>
              </a:xfrm>
            </p:spPr>
            <p:txBody>
              <a:bodyPr anchor="ctr">
                <a:noAutofit/>
              </a:bodyPr>
              <a:lstStyle/>
              <a:p>
                <a:pPr marL="180975" indent="-180975">
                  <a:buNone/>
                </a:pPr>
                <a:r>
                  <a:rPr lang="pl-PL" b="1"/>
                  <a:t>Dobór pojemności akumulatora:</a:t>
                </a:r>
              </a:p>
              <a:p>
                <a:pPr marL="180975" indent="-180975">
                  <a:buNone/>
                </a:pPr>
                <a:r>
                  <a:rPr lang="pl-PL"/>
                  <a:t>Ten szacunek nie uwzględnia strat. Chcąc je uwzględnić powinniśmy określić straty energii w procesie ładowania, rozładowania baterii (akumulatora). Także sprawność ładowarki i falownika. Ostatecznie może się okazać ze potrzebujemy ponad 3000Wh. Przeliczając to na pojemność baterii 24V oznacza:</a:t>
                </a:r>
              </a:p>
              <a:p>
                <a:pPr marL="180975" indent="-180975">
                  <a:buNone/>
                </a:pPr>
                <a14:m>
                  <m:oMathPara xmlns:m="http://schemas.openxmlformats.org/officeDocument/2006/math">
                    <m:oMathParaPr>
                      <m:jc m:val="centerGroup"/>
                    </m:oMathParaPr>
                    <m:oMath xmlns:m="http://schemas.openxmlformats.org/officeDocument/2006/math">
                      <m:f>
                        <m:fPr>
                          <m:ctrlPr>
                            <a:rPr lang="pl-PL" i="1">
                              <a:latin typeface="Cambria Math" panose="02040503050406030204" pitchFamily="18" charset="0"/>
                            </a:rPr>
                          </m:ctrlPr>
                        </m:fPr>
                        <m:num>
                          <m:r>
                            <a:rPr lang="pl-PL" i="1">
                              <a:latin typeface="Cambria Math" panose="02040503050406030204" pitchFamily="18" charset="0"/>
                            </a:rPr>
                            <m:t>3000</m:t>
                          </m:r>
                          <m:r>
                            <a:rPr lang="pl-PL" i="1">
                              <a:latin typeface="Cambria Math" panose="02040503050406030204" pitchFamily="18" charset="0"/>
                            </a:rPr>
                            <m:t>𝑊h</m:t>
                          </m:r>
                        </m:num>
                        <m:den>
                          <m:r>
                            <a:rPr lang="pl-PL" i="1">
                              <a:latin typeface="Cambria Math" panose="02040503050406030204" pitchFamily="18" charset="0"/>
                            </a:rPr>
                            <m:t>24</m:t>
                          </m:r>
                          <m:r>
                            <a:rPr lang="pl-PL" i="1">
                              <a:latin typeface="Cambria Math" panose="02040503050406030204" pitchFamily="18" charset="0"/>
                            </a:rPr>
                            <m:t>𝑉</m:t>
                          </m:r>
                        </m:den>
                      </m:f>
                      <m:r>
                        <a:rPr lang="pl-PL" i="1">
                          <a:latin typeface="Cambria Math" panose="02040503050406030204" pitchFamily="18" charset="0"/>
                        </a:rPr>
                        <m:t>=125</m:t>
                      </m:r>
                      <m:r>
                        <a:rPr lang="pl-PL" i="1">
                          <a:latin typeface="Cambria Math" panose="02040503050406030204" pitchFamily="18" charset="0"/>
                        </a:rPr>
                        <m:t>𝐴h</m:t>
                      </m:r>
                    </m:oMath>
                  </m:oMathPara>
                </a14:m>
                <a:endParaRPr lang="pl-PL"/>
              </a:p>
            </p:txBody>
          </p:sp>
        </mc:Choice>
        <mc:Fallback xmlns="">
          <p:sp>
            <p:nvSpPr>
              <p:cNvPr id="3" name="Symbol zastępczy zawartości 2">
                <a:extLst>
                  <a:ext uri="{FF2B5EF4-FFF2-40B4-BE49-F238E27FC236}">
                    <a16:creationId xmlns:a16="http://schemas.microsoft.com/office/drawing/2014/main" id="{D584E1BD-189E-FCC9-92C3-9E70F3F4C409}"/>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r="-462"/>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70B8BD2-23A3-07CB-98FE-AE2731CC6F0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C314B1EB-5637-37A2-0C06-7EBB84D5C6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8BC957A-4F94-C958-4839-D69BBC812F4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791323300"/>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1CE36C-19C8-A5A4-61F9-18B279DE5B3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7AE9EF-7AFA-D609-84A2-1BF464A5D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32276EE-193E-8AA3-C567-0D1F62942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4442006-BA90-F0E3-4904-527326EE9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3B9E03-2E9D-C8EE-A3D9-5DD299A90D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8A6CADC-339B-8507-3C40-D4990DD0C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9016C1F-1217-11B1-F3DC-ABEBFEECA0A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B0C9D60-E4BD-6454-3C83-C325BE463CB4}"/>
              </a:ext>
            </a:extLst>
          </p:cNvPr>
          <p:cNvSpPr>
            <a:spLocks noGrp="1"/>
          </p:cNvSpPr>
          <p:nvPr>
            <p:ph idx="1"/>
          </p:nvPr>
        </p:nvSpPr>
        <p:spPr>
          <a:xfrm>
            <a:off x="152400" y="1675014"/>
            <a:ext cx="11874500" cy="5051607"/>
          </a:xfrm>
        </p:spPr>
        <p:txBody>
          <a:bodyPr anchor="ctr">
            <a:noAutofit/>
          </a:bodyPr>
          <a:lstStyle/>
          <a:p>
            <a:pPr marL="180975" indent="-180975">
              <a:buNone/>
            </a:pPr>
            <a:r>
              <a:rPr lang="pl-PL" b="1"/>
              <a:t>Dobór mocy paneli:</a:t>
            </a:r>
          </a:p>
          <a:p>
            <a:pPr marL="180975" indent="-180975">
              <a:buNone/>
            </a:pPr>
            <a:r>
              <a:rPr lang="pl-PL"/>
              <a:t>Panele słoneczne muszą wyprodukować co najmniej tyle energii (</a:t>
            </a:r>
            <a:r>
              <a:rPr lang="pl-PL" err="1"/>
              <a:t>Wh</a:t>
            </a:r>
            <a:r>
              <a:rPr lang="pl-PL"/>
              <a:t>) w danym okresie, ile wynosi zapotrzebowanie. </a:t>
            </a:r>
          </a:p>
          <a:p>
            <a:pPr marL="180975" indent="-180975">
              <a:buNone/>
            </a:pPr>
            <a:r>
              <a:rPr lang="pl-PL"/>
              <a:t>W celu określenia oczekiwanej mocy paneli musimy założyć ilość energii słonecznej jaka dotrze do paneli w danym okresie (najczęściej – przez dzień).</a:t>
            </a:r>
          </a:p>
          <a:p>
            <a:pPr marL="180975" indent="-180975">
              <a:buNone/>
            </a:pPr>
            <a:r>
              <a:rPr lang="pl-PL"/>
              <a:t>Wpływ na tą energię ma wiele czynników wcześniej wspominanych, szczególnie poziom nasłonecznienia, ułożenie paneli i czas nasłonecznienia.</a:t>
            </a:r>
          </a:p>
        </p:txBody>
      </p:sp>
      <p:sp>
        <p:nvSpPr>
          <p:cNvPr id="6" name="Tytuł 1">
            <a:extLst>
              <a:ext uri="{FF2B5EF4-FFF2-40B4-BE49-F238E27FC236}">
                <a16:creationId xmlns:a16="http://schemas.microsoft.com/office/drawing/2014/main" id="{3FB90831-D965-E22D-42E9-AC484F83158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1F0B8758-35BF-EC20-7E35-8B481EDBE6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5BF2AA6-17C6-CAA0-1C21-8B935C74277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653901443"/>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DC1091-1052-17AE-5BC3-804F5C38616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7C6C7D2-C056-73AF-DDE4-CE950FDC6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FEE72C3-2028-E9C5-3062-B12D5EFDD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B15E116-B134-5155-0D15-346E6136C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41324F-55B8-E3D4-AF33-5D6BB8FE4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6630E9-FB82-C57F-8B45-CCCDC9679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7B080DF-8C88-A79B-1879-13392638CB6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15C6AD0-8508-AF09-271B-F684341C5E05}"/>
                  </a:ext>
                </a:extLst>
              </p:cNvPr>
              <p:cNvSpPr>
                <a:spLocks noGrp="1"/>
              </p:cNvSpPr>
              <p:nvPr>
                <p:ph idx="1"/>
              </p:nvPr>
            </p:nvSpPr>
            <p:spPr>
              <a:xfrm>
                <a:off x="152400" y="1675014"/>
                <a:ext cx="11874500" cy="5051607"/>
              </a:xfrm>
            </p:spPr>
            <p:txBody>
              <a:bodyPr anchor="ctr">
                <a:noAutofit/>
              </a:bodyPr>
              <a:lstStyle/>
              <a:p>
                <a:pPr marL="180975" indent="-180975">
                  <a:buNone/>
                </a:pPr>
                <a:r>
                  <a:rPr lang="pl-PL" b="1"/>
                  <a:t>Dobór mocy paneli:</a:t>
                </a:r>
              </a:p>
              <a:p>
                <a:pPr marL="180975" indent="-180975">
                  <a:buNone/>
                </a:pPr>
                <a:r>
                  <a:rPr lang="pl-PL"/>
                  <a:t>Na cele tego szacunku przyjmiemy 4 godziny pełnej mocy paneli w okresie jednej doby. Rzeczywiste nasłonecznienie może jednak być inne w zależności od pory roku czy pogody.</a:t>
                </a:r>
              </a:p>
              <a:p>
                <a:pPr marL="180975" indent="-180975">
                  <a:buNone/>
                </a:pPr>
                <a:endParaRPr lang="pl-PL"/>
              </a:p>
              <a:p>
                <a:pPr marL="180975" indent="-180975">
                  <a:buNone/>
                </a:pPr>
                <a14:m>
                  <m:oMathPara xmlns:m="http://schemas.openxmlformats.org/officeDocument/2006/math">
                    <m:oMathParaPr>
                      <m:jc m:val="centerGroup"/>
                    </m:oMathParaPr>
                    <m:oMath xmlns:m="http://schemas.openxmlformats.org/officeDocument/2006/math">
                      <m:f>
                        <m:fPr>
                          <m:type m:val="skw"/>
                          <m:ctrlPr>
                            <a:rPr lang="pl-PL" b="0" i="1" smtClean="0">
                              <a:latin typeface="Cambria Math" panose="02040503050406030204" pitchFamily="18" charset="0"/>
                            </a:rPr>
                          </m:ctrlPr>
                        </m:fPr>
                        <m:num>
                          <m:r>
                            <a:rPr lang="pl-PL" i="1">
                              <a:latin typeface="Cambria Math" panose="02040503050406030204" pitchFamily="18" charset="0"/>
                            </a:rPr>
                            <m:t>3000</m:t>
                          </m:r>
                          <m:r>
                            <a:rPr lang="pl-PL" i="1">
                              <a:latin typeface="Cambria Math" panose="02040503050406030204" pitchFamily="18" charset="0"/>
                            </a:rPr>
                            <m:t>𝑊h</m:t>
                          </m:r>
                        </m:num>
                        <m:den>
                          <m:r>
                            <a:rPr lang="pl-PL" b="0" i="1" smtClean="0">
                              <a:latin typeface="Cambria Math" panose="02040503050406030204" pitchFamily="18" charset="0"/>
                            </a:rPr>
                            <m:t>4</m:t>
                          </m:r>
                          <m:r>
                            <a:rPr lang="pl-PL" b="0" i="1" smtClean="0">
                              <a:latin typeface="Cambria Math" panose="02040503050406030204" pitchFamily="18" charset="0"/>
                            </a:rPr>
                            <m:t>h</m:t>
                          </m:r>
                        </m:den>
                      </m:f>
                      <m:r>
                        <a:rPr lang="pl-PL" b="0" i="1" smtClean="0">
                          <a:latin typeface="Cambria Math" panose="02040503050406030204" pitchFamily="18" charset="0"/>
                        </a:rPr>
                        <m:t>=750</m:t>
                      </m:r>
                      <m:r>
                        <a:rPr lang="pl-PL" b="0" i="1" smtClean="0">
                          <a:latin typeface="Cambria Math" panose="02040503050406030204" pitchFamily="18" charset="0"/>
                        </a:rPr>
                        <m:t>𝑊</m:t>
                      </m:r>
                    </m:oMath>
                  </m:oMathPara>
                </a14:m>
                <a:endParaRPr lang="pl-PL"/>
              </a:p>
              <a:p>
                <a:pPr marL="180975" indent="-180975">
                  <a:buNone/>
                </a:pPr>
                <a:r>
                  <a:rPr lang="pl-PL"/>
                  <a:t>Z obliczenia wynika ze efektywna moc generowana przez nasz zestaw paneli PV to 750W (efektywna moc w zależności od czynników jest niższa od mocy ”</a:t>
                </a:r>
                <a:r>
                  <a:rPr lang="pl-PL" err="1"/>
                  <a:t>peak</a:t>
                </a:r>
                <a:r>
                  <a:rPr lang="pl-PL"/>
                  <a:t>” podawanej w danych technicznych paneli.</a:t>
                </a:r>
              </a:p>
            </p:txBody>
          </p:sp>
        </mc:Choice>
        <mc:Fallback xmlns="">
          <p:sp>
            <p:nvSpPr>
              <p:cNvPr id="3" name="Symbol zastępczy zawartości 2">
                <a:extLst>
                  <a:ext uri="{FF2B5EF4-FFF2-40B4-BE49-F238E27FC236}">
                    <a16:creationId xmlns:a16="http://schemas.microsoft.com/office/drawing/2014/main" id="{A15C6AD0-8508-AF09-271B-F684341C5E05}"/>
                  </a:ext>
                </a:extLst>
              </p:cNvPr>
              <p:cNvSpPr>
                <a:spLocks noGrp="1" noRot="1" noChangeAspect="1" noMove="1" noResize="1" noEditPoints="1" noAdjustHandles="1" noChangeArrowheads="1" noChangeShapeType="1" noTextEdit="1"/>
              </p:cNvSpPr>
              <p:nvPr>
                <p:ph idx="1"/>
              </p:nvPr>
            </p:nvSpPr>
            <p:spPr>
              <a:xfrm>
                <a:off x="152400" y="1675014"/>
                <a:ext cx="11874500" cy="5051607"/>
              </a:xfrm>
              <a:blipFill>
                <a:blip r:embed="rId3"/>
                <a:stretch>
                  <a:fillRect l="-1027" r="-1129"/>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A66E47AB-3651-1448-8E8A-A7E01DB6618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4C28DCAF-2B71-2A3A-187D-903C9F57207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F9A2018-BE75-1B73-3990-435B784C050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527707485"/>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3C5145-6D8F-DDA7-AD40-EB5A090D891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2EE737E-7A17-F647-D78B-C5835A1B2D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030C0D9-28DA-5260-F370-B05E63772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BC39DE1-DA1F-D0F1-1CA2-5E740E82C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34FA4E9-6D14-A121-60E7-01D5FEBEB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DE84CA-69D4-FA92-1E4B-576ECE3F23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E33BC02-85FE-4AD5-319C-FCFEB0CAA92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B780356-8819-CCA8-33A3-3259CB094E1C}"/>
              </a:ext>
            </a:extLst>
          </p:cNvPr>
          <p:cNvSpPr>
            <a:spLocks noGrp="1"/>
          </p:cNvSpPr>
          <p:nvPr>
            <p:ph idx="1"/>
          </p:nvPr>
        </p:nvSpPr>
        <p:spPr>
          <a:xfrm>
            <a:off x="152400" y="1675014"/>
            <a:ext cx="11874500" cy="5051607"/>
          </a:xfrm>
        </p:spPr>
        <p:txBody>
          <a:bodyPr anchor="ctr">
            <a:noAutofit/>
          </a:bodyPr>
          <a:lstStyle/>
          <a:p>
            <a:pPr marL="180975" indent="-180975">
              <a:buNone/>
            </a:pPr>
            <a:r>
              <a:rPr lang="pl-PL" b="1"/>
              <a:t>Dobór mocy paneli:</a:t>
            </a:r>
          </a:p>
          <a:p>
            <a:pPr marL="180975" indent="-180975">
              <a:buNone/>
            </a:pPr>
            <a:r>
              <a:rPr lang="pl-PL"/>
              <a:t>Podczas szacowania energii potrzebnej do zasilania urządzenia przyjęliśmy całe 24h pracy. Zatem moc paneli PV uwzględnia też moc potrzebną na prace podczas ładowania.</a:t>
            </a:r>
          </a:p>
          <a:p>
            <a:pPr marL="180975" indent="-180975">
              <a:buNone/>
            </a:pPr>
            <a:endParaRPr lang="pl-PL"/>
          </a:p>
          <a:p>
            <a:pPr marL="180975" indent="-180975">
              <a:buNone/>
            </a:pPr>
            <a:r>
              <a:rPr lang="pl-PL"/>
              <a:t>Należy pamiętać ze przytoczone obliczenia to jedynie szacunki. W okresie zimowym zestaw paneli PV o mocy nawet 1000W nie będą mogły wygenerować odpowiedniej ilości energii na potrzeby naładowania akumulatorów.</a:t>
            </a:r>
          </a:p>
          <a:p>
            <a:pPr marL="180975" indent="-180975">
              <a:buNone/>
            </a:pPr>
            <a:endParaRPr lang="pl-PL"/>
          </a:p>
          <a:p>
            <a:pPr marL="180975" indent="-180975">
              <a:buNone/>
            </a:pPr>
            <a:r>
              <a:rPr lang="pl-PL"/>
              <a:t>Trzeba też upewnić się jaka jest maksymalna moc ładowarki MPPT.</a:t>
            </a:r>
          </a:p>
        </p:txBody>
      </p:sp>
      <p:sp>
        <p:nvSpPr>
          <p:cNvPr id="6" name="Tytuł 1">
            <a:extLst>
              <a:ext uri="{FF2B5EF4-FFF2-40B4-BE49-F238E27FC236}">
                <a16:creationId xmlns:a16="http://schemas.microsoft.com/office/drawing/2014/main" id="{D38756C0-AB2D-0D56-A4E0-AF5E4B583C9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3A0F3804-5D7B-2AD3-4F5D-12B4613CC63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ED8F9B6-C177-5CB4-05EF-880AE138380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245789237"/>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450A0E-D111-9B25-1F61-902022685ED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3B7079D-B0BD-4BF8-409E-1EE3B145E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1C915E4-8FD0-733D-8B95-3DE580B754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995C46F-E1D3-4A75-8FAB-0BAD285BF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0F8FB6-18A5-7340-A9FB-DE8583AFC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1FD15E3-C1E2-17F0-070A-782B73384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F89C947-4B6D-A321-F43D-6422F9446D5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4B8C255B-7401-A8D1-DDE1-9B78D60F055D}"/>
              </a:ext>
            </a:extLst>
          </p:cNvPr>
          <p:cNvSpPr>
            <a:spLocks noGrp="1"/>
          </p:cNvSpPr>
          <p:nvPr>
            <p:ph idx="1"/>
          </p:nvPr>
        </p:nvSpPr>
        <p:spPr>
          <a:xfrm>
            <a:off x="152400" y="1675014"/>
            <a:ext cx="11874500" cy="5051607"/>
          </a:xfrm>
        </p:spPr>
        <p:txBody>
          <a:bodyPr anchor="ctr">
            <a:noAutofit/>
          </a:bodyPr>
          <a:lstStyle/>
          <a:p>
            <a:pPr marL="180975" indent="-180975">
              <a:buNone/>
            </a:pPr>
            <a:r>
              <a:rPr lang="pl-PL" b="1"/>
              <a:t>Planowanie </a:t>
            </a:r>
            <a:r>
              <a:rPr lang="pl-PL" b="1" err="1"/>
              <a:t>mikroinstalacji</a:t>
            </a:r>
            <a:r>
              <a:rPr lang="pl-PL" b="1"/>
              <a:t>.</a:t>
            </a:r>
          </a:p>
          <a:p>
            <a:pPr marL="180975" indent="-180975">
              <a:buNone/>
            </a:pPr>
            <a:r>
              <a:rPr lang="pl-PL"/>
              <a:t>W zależności od planów wykorzystania </a:t>
            </a:r>
            <a:r>
              <a:rPr lang="pl-PL" err="1"/>
              <a:t>mikroinstalacji</a:t>
            </a:r>
            <a:r>
              <a:rPr lang="pl-PL"/>
              <a:t> należy wziąć pod uwagę następujące czynniki:</a:t>
            </a:r>
          </a:p>
          <a:p>
            <a:r>
              <a:rPr lang="pl-PL"/>
              <a:t>Jeśli rozważa się zwiększenie mocy w przyszłości, trzeba zapewnić elementy umożliwiające np. dołożenie paneli PV.</a:t>
            </a:r>
          </a:p>
          <a:p>
            <a:r>
              <a:rPr lang="pl-PL"/>
              <a:t>Pojemność akumulatorów z czasem się zmniejsza.</a:t>
            </a:r>
          </a:p>
          <a:p>
            <a:r>
              <a:rPr lang="pl-PL"/>
              <a:t>Jeśli nie ma możliwości zasilania z sieci, należy uwzględnić zmienne warunki pogodowe w planowaniu </a:t>
            </a:r>
            <a:r>
              <a:rPr lang="pl-PL" err="1"/>
              <a:t>mikroinstalacji</a:t>
            </a:r>
            <a:r>
              <a:rPr lang="pl-PL"/>
              <a:t>.</a:t>
            </a:r>
          </a:p>
          <a:p>
            <a:r>
              <a:rPr lang="pl-PL"/>
              <a:t>Jeśli </a:t>
            </a:r>
            <a:r>
              <a:rPr lang="pl-PL" err="1"/>
              <a:t>mikroinstalacja</a:t>
            </a:r>
            <a:r>
              <a:rPr lang="pl-PL"/>
              <a:t> służy jako zasilanie rezerwowe, należy odpowiednio zaplanować eksploatacje akumulatorów w zależności od ich typu</a:t>
            </a:r>
          </a:p>
          <a:p>
            <a:r>
              <a:rPr lang="pl-PL"/>
              <a:t>Planując wykorzystanie pełnej pojemności akumulatorów w każdym cyklu pracy znacząco wpłynie na redukcje ich żywotności.</a:t>
            </a:r>
          </a:p>
        </p:txBody>
      </p:sp>
      <p:sp>
        <p:nvSpPr>
          <p:cNvPr id="6" name="Tytuł 1">
            <a:extLst>
              <a:ext uri="{FF2B5EF4-FFF2-40B4-BE49-F238E27FC236}">
                <a16:creationId xmlns:a16="http://schemas.microsoft.com/office/drawing/2014/main" id="{4B6533EB-5075-3446-BEFE-0F982A74C4D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5F2B4F9F-AB29-F6BA-1884-B46B12B152F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D444D00-4373-3326-B927-574C773124B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09279504"/>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41CB42-9241-F4AB-DA45-42B6BF4C64E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88D90DA-2802-35B2-8FF4-3A22DCA99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C6814A1-6562-DF4D-F290-E4699CAD2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2946C1E-8099-F0D1-6A86-3225AA2ED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302EAC-45C0-48CA-E30A-596AEF21D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6890979-0596-F1EC-7290-5F3018150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0E2E2C5-E5E2-C602-17CD-32D3FDE7F7E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BCD09ADB-A15D-B3E2-1C24-BB8FDBC626AB}"/>
              </a:ext>
            </a:extLst>
          </p:cNvPr>
          <p:cNvSpPr>
            <a:spLocks noGrp="1"/>
          </p:cNvSpPr>
          <p:nvPr>
            <p:ph idx="1"/>
          </p:nvPr>
        </p:nvSpPr>
        <p:spPr>
          <a:xfrm>
            <a:off x="152400" y="1675014"/>
            <a:ext cx="11874500" cy="5051607"/>
          </a:xfrm>
        </p:spPr>
        <p:txBody>
          <a:bodyPr anchor="ctr">
            <a:noAutofit/>
          </a:bodyPr>
          <a:lstStyle/>
          <a:p>
            <a:pPr marL="180975" indent="-180975">
              <a:buNone/>
            </a:pPr>
            <a:r>
              <a:rPr lang="pl-PL" err="1"/>
              <a:t>Mikroinstalacje</a:t>
            </a:r>
            <a:r>
              <a:rPr lang="pl-PL"/>
              <a:t> typu off-</a:t>
            </a:r>
            <a:r>
              <a:rPr lang="pl-PL" err="1"/>
              <a:t>grid</a:t>
            </a:r>
            <a:r>
              <a:rPr lang="pl-PL"/>
              <a:t> budować można również w innych wariantach np.:</a:t>
            </a:r>
          </a:p>
          <a:p>
            <a:r>
              <a:rPr lang="pl-PL"/>
              <a:t>Zasilanie urządzeń DC (brak inwertera)</a:t>
            </a:r>
          </a:p>
          <a:p>
            <a:r>
              <a:rPr lang="pl-PL"/>
              <a:t>Praca bez akumulatorów</a:t>
            </a:r>
          </a:p>
        </p:txBody>
      </p:sp>
      <p:sp>
        <p:nvSpPr>
          <p:cNvPr id="6" name="Tytuł 1">
            <a:extLst>
              <a:ext uri="{FF2B5EF4-FFF2-40B4-BE49-F238E27FC236}">
                <a16:creationId xmlns:a16="http://schemas.microsoft.com/office/drawing/2014/main" id="{13527947-38ED-38FA-A2A0-612C141C716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C7746089-7487-E869-C642-EDFE003D8C3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E742114-8A60-C17D-E2E2-A5044BE7DAB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399944536"/>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956A61-3B84-2D3A-1D67-43200C12D3B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933B77B-50DF-1FC0-C40B-281820591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0C9E1BC-59B7-1691-C6D4-E40154265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C07E213-4611-60E1-D8C5-7F70648E1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7A8174D-D61A-8EDC-4074-16ADF05C6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3D033A-7496-E283-8E19-001E8E7CD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AE55154-DDB0-6108-47C2-EE4BEC2F46A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D0F39A2-A50E-A421-E805-89938F9804DB}"/>
              </a:ext>
            </a:extLst>
          </p:cNvPr>
          <p:cNvSpPr>
            <a:spLocks noGrp="1"/>
          </p:cNvSpPr>
          <p:nvPr>
            <p:ph idx="1"/>
          </p:nvPr>
        </p:nvSpPr>
        <p:spPr>
          <a:xfrm>
            <a:off x="152400" y="1675014"/>
            <a:ext cx="11874500" cy="5051607"/>
          </a:xfrm>
        </p:spPr>
        <p:txBody>
          <a:bodyPr anchor="ctr">
            <a:noAutofit/>
          </a:bodyPr>
          <a:lstStyle/>
          <a:p>
            <a:pPr marL="180975" indent="-180975">
              <a:buNone/>
            </a:pPr>
            <a:r>
              <a:rPr lang="pl-PL"/>
              <a:t>Jeśli odbiorniki zostały zaplanowane tylko jako urządzenia pracujące na niskim napięciu np. 12V, można zaplanować instalacje która zamiast inwertera/falownika wyposażona zostanie w regulator ładowania. </a:t>
            </a:r>
          </a:p>
          <a:p>
            <a:pPr marL="180975" indent="-180975">
              <a:buNone/>
            </a:pPr>
            <a:r>
              <a:rPr lang="pl-PL"/>
              <a:t>Instalacje tego typu są znacznie tańsze w budowie. Regulatory ładowania są tańsze od falowników</a:t>
            </a:r>
          </a:p>
          <a:p>
            <a:pPr marL="180975" indent="-180975">
              <a:buNone/>
            </a:pPr>
            <a:r>
              <a:rPr lang="pl-PL"/>
              <a:t>Wydawać może się, że nie stosując falownika zyskujemy zmniejszając straty w instalacji. Natomiast taki pogląd może być złudny. Ładowarki DC na wyjściu posiadają często przetwornice, występują też straty na instalacji niskiego napięcia. Obecne natomiast falowniki uzyskują bardzo wysokie sprawności. Każdorazowo warto przeanalizować występujące straty.</a:t>
            </a:r>
          </a:p>
        </p:txBody>
      </p:sp>
      <p:sp>
        <p:nvSpPr>
          <p:cNvPr id="6" name="Tytuł 1">
            <a:extLst>
              <a:ext uri="{FF2B5EF4-FFF2-40B4-BE49-F238E27FC236}">
                <a16:creationId xmlns:a16="http://schemas.microsoft.com/office/drawing/2014/main" id="{8B3C3FE4-1A30-7F11-BFBA-89CDEDBD45C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BB0010AB-7B94-8E09-A6C6-9D59CDE978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2BEDFD6-EEAB-8D53-DE37-466D5AA86A3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657066839"/>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7C9F14-609B-009B-13AB-04459B26722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7927C84-B43C-2DAB-8AAE-7994246C2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4C223B8-C47E-932D-F731-F97A733CB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4044CC8-90B5-4134-A404-3470F89CD9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AB7F0F-A556-C9D8-815C-3F10FD31D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C30A6BF-1649-0504-F861-92584B8F2D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035B101-CD73-C8EC-92C7-4707F21DF61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409C2112-FAC4-6CC5-00C0-3A6DCE2024A5}"/>
              </a:ext>
            </a:extLst>
          </p:cNvPr>
          <p:cNvSpPr>
            <a:spLocks noGrp="1"/>
          </p:cNvSpPr>
          <p:nvPr>
            <p:ph idx="1"/>
          </p:nvPr>
        </p:nvSpPr>
        <p:spPr>
          <a:xfrm>
            <a:off x="152400" y="1675014"/>
            <a:ext cx="11874500" cy="5051607"/>
          </a:xfrm>
        </p:spPr>
        <p:txBody>
          <a:bodyPr anchor="ctr">
            <a:noAutofit/>
          </a:bodyPr>
          <a:lstStyle/>
          <a:p>
            <a:pPr marL="180975" indent="-180975">
              <a:buNone/>
            </a:pPr>
            <a:r>
              <a:rPr lang="pl-PL"/>
              <a:t>Przykładem instalacji z odbiornikiem DC może być system ogrzewania wody użytkowej z użycie energii z paneli PV.</a:t>
            </a:r>
          </a:p>
          <a:p>
            <a:pPr marL="180975" indent="-180975">
              <a:buNone/>
            </a:pPr>
            <a:r>
              <a:rPr lang="pl-PL"/>
              <a:t>Panele PV podłącza się do sterownika grzałek DC. Ten reguluje moc grzałki DC w taki sposób aby optymalnie wykorzystać moc paneli w celu ogrzewania wody. W przypadku niekorzystnych warunków pogodowych sterownik może załączyć zasilanie grzałek z sieci.</a:t>
            </a:r>
          </a:p>
          <a:p>
            <a:pPr marL="180975" indent="-180975">
              <a:buNone/>
            </a:pPr>
            <a:r>
              <a:rPr lang="pl-PL"/>
              <a:t>Rozwiązania tego typu mogą dodatkowo współpracować z kotłami na paliwa stałe lub pompami ciepła.</a:t>
            </a:r>
          </a:p>
        </p:txBody>
      </p:sp>
      <p:sp>
        <p:nvSpPr>
          <p:cNvPr id="6" name="Tytuł 1">
            <a:extLst>
              <a:ext uri="{FF2B5EF4-FFF2-40B4-BE49-F238E27FC236}">
                <a16:creationId xmlns:a16="http://schemas.microsoft.com/office/drawing/2014/main" id="{0687033B-C12C-A258-8D1C-862C70CBDD6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Rozwiązania </a:t>
            </a:r>
            <a:r>
              <a:rPr lang="pl-PL" sz="3600" err="1">
                <a:solidFill>
                  <a:srgbClr val="FFFFFF"/>
                </a:solidFill>
              </a:rPr>
              <a:t>mikroinstalacji</a:t>
            </a:r>
            <a:endParaRPr lang="pl-PL" sz="3600">
              <a:solidFill>
                <a:srgbClr val="FFFFFF"/>
              </a:solidFill>
            </a:endParaRPr>
          </a:p>
        </p:txBody>
      </p:sp>
      <p:sp>
        <p:nvSpPr>
          <p:cNvPr id="7" name="Rectangle 2">
            <a:extLst>
              <a:ext uri="{FF2B5EF4-FFF2-40B4-BE49-F238E27FC236}">
                <a16:creationId xmlns:a16="http://schemas.microsoft.com/office/drawing/2014/main" id="{95C9B3DD-88DC-635F-8D7B-7340580BA97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B5558DF-8C03-26B7-B0F1-9BFA0D3D079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9627225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94C6-D904-903D-5415-8CD2362B7BD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24D6845-80B8-E3B6-211F-9404A7DB3672}"/>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Działanie prądu na organizm ludzki</a:t>
            </a:r>
          </a:p>
        </p:txBody>
      </p:sp>
      <p:sp>
        <p:nvSpPr>
          <p:cNvPr id="3" name="Symbol zastępczy zawartości 2">
            <a:extLst>
              <a:ext uri="{FF2B5EF4-FFF2-40B4-BE49-F238E27FC236}">
                <a16:creationId xmlns:a16="http://schemas.microsoft.com/office/drawing/2014/main" id="{0DEA0DCB-EA56-8DCD-4EA5-B95732DD90D5}"/>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W warunkach zwiększonego zagrożenia porażeniem prądem elektrycznym, które może wystąpić przy zetknięciu ciała ludzkiego zanurzonego w wodzie z elementami pod napięciem, dopuszczalne napięcie dotykowe długotrwałe (UL) wynosi 12 V dla prądu przemiennego i 30 V dla prądu stałego.</a:t>
            </a:r>
          </a:p>
        </p:txBody>
      </p:sp>
      <p:sp>
        <p:nvSpPr>
          <p:cNvPr id="6" name="Tytuł 1">
            <a:extLst>
              <a:ext uri="{FF2B5EF4-FFF2-40B4-BE49-F238E27FC236}">
                <a16:creationId xmlns:a16="http://schemas.microsoft.com/office/drawing/2014/main" id="{0858AB29-C12A-2B63-4AE7-DA8F87DD847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Napięcie dotykowe dopuszczalne długotrwale</a:t>
            </a:r>
          </a:p>
        </p:txBody>
      </p:sp>
      <p:sp>
        <p:nvSpPr>
          <p:cNvPr id="7" name="Rectangle 2">
            <a:extLst>
              <a:ext uri="{FF2B5EF4-FFF2-40B4-BE49-F238E27FC236}">
                <a16:creationId xmlns:a16="http://schemas.microsoft.com/office/drawing/2014/main" id="{D480384E-83AA-0905-CAA8-B755BCF641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EB0986E-E669-6893-F815-10CECFFCE75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1603245"/>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F98B5F-B4E7-7A9B-C252-E1C79590486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26A5749-0C4E-4431-5557-96CD67CB4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2957807-3AC1-0C7A-BF39-E653C86CF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C96941B-AC81-C0B4-2E4E-F37E1EFF7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3C04C8D-E6C7-34AE-DC4C-A2AAC7215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A26C1D6-E855-ADE9-5D72-B28A9601B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8657DBF-1B8A-F408-C330-9DB04122579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E800AF9-45AD-174B-0725-FFCA0E766BB7}"/>
              </a:ext>
            </a:extLst>
          </p:cNvPr>
          <p:cNvSpPr>
            <a:spLocks noGrp="1"/>
          </p:cNvSpPr>
          <p:nvPr>
            <p:ph idx="1"/>
          </p:nvPr>
        </p:nvSpPr>
        <p:spPr>
          <a:xfrm>
            <a:off x="152400" y="1675014"/>
            <a:ext cx="11874500" cy="5051607"/>
          </a:xfrm>
        </p:spPr>
        <p:txBody>
          <a:bodyPr anchor="ctr">
            <a:noAutofit/>
          </a:bodyPr>
          <a:lstStyle/>
          <a:p>
            <a:pPr marL="180975" indent="-180975">
              <a:buNone/>
            </a:pPr>
            <a:r>
              <a:rPr lang="pl-PL" err="1"/>
              <a:t>Mikroinstalacje</a:t>
            </a:r>
            <a:r>
              <a:rPr lang="pl-PL"/>
              <a:t> były jedną z alternatyw dla instalacji PV on-</a:t>
            </a:r>
            <a:r>
              <a:rPr lang="pl-PL" err="1"/>
              <a:t>grid</a:t>
            </a:r>
            <a:r>
              <a:rPr lang="pl-PL"/>
              <a:t>, które generowały dużą nadprodukcję. Inną alternatywą jest budowa instalacji hybrydowych. </a:t>
            </a:r>
          </a:p>
          <a:p>
            <a:pPr marL="180975" indent="-180975">
              <a:buNone/>
            </a:pPr>
            <a:r>
              <a:rPr lang="pl-PL"/>
              <a:t>Ideą takich instalacji jest połączenie zalet rozwiązań on-</a:t>
            </a:r>
            <a:r>
              <a:rPr lang="pl-PL" err="1"/>
              <a:t>grid</a:t>
            </a:r>
            <a:r>
              <a:rPr lang="pl-PL"/>
              <a:t> i off-</a:t>
            </a:r>
            <a:r>
              <a:rPr lang="pl-PL" err="1"/>
              <a:t>grid</a:t>
            </a:r>
            <a:r>
              <a:rPr lang="pl-PL"/>
              <a:t>.</a:t>
            </a:r>
          </a:p>
          <a:p>
            <a:pPr marL="180975" indent="-180975">
              <a:buNone/>
            </a:pPr>
            <a:r>
              <a:rPr lang="pl-PL"/>
              <a:t>Nadmiar energii produkowanej przez panele PV nie jest sprzedawana do dostawcy. Kierowana jest do magazynu energii. Dopiero w przypadku osiągnięcia pełnego naładowania następuje sprzedaż energii do dostawcy.</a:t>
            </a:r>
          </a:p>
          <a:p>
            <a:pPr marL="180975" indent="-180975">
              <a:buNone/>
            </a:pPr>
            <a:r>
              <a:rPr lang="pl-PL"/>
              <a:t>Odpowiedni dobór mocy instalacji, mocy falownika, mocy i pojemności magazynu w stosunku do zapotrzebowania energetycznego budynku pozwala na optymalne zarządzanie energią.</a:t>
            </a:r>
          </a:p>
        </p:txBody>
      </p:sp>
      <p:sp>
        <p:nvSpPr>
          <p:cNvPr id="6" name="Tytuł 1">
            <a:extLst>
              <a:ext uri="{FF2B5EF4-FFF2-40B4-BE49-F238E27FC236}">
                <a16:creationId xmlns:a16="http://schemas.microsoft.com/office/drawing/2014/main" id="{153C610B-ADD6-F029-F6A5-71915D8F6E8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0A2C82DA-2712-76DB-7509-521D0E08E66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4A8D309-B9FA-99F0-4D14-1CD3F90676F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818651618"/>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BE2D2A-0B08-7C6D-5B2A-B8D6B5570F0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946A4EF-1DD8-B695-3D72-D3749D67F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C13D32C-282E-77AE-205C-AA5A27EB9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A9DB3B4-A5DA-C083-ED95-A4AF14E03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21A294-EBC7-3722-1C5B-88E5C69C8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92FFD7-D60E-B631-8C44-38EE9F56B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3272DF8-BB85-5D74-0182-89859D38152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52DE12A7-291D-7EAF-219E-CA3AD01044BB}"/>
              </a:ext>
            </a:extLst>
          </p:cNvPr>
          <p:cNvSpPr>
            <a:spLocks noGrp="1"/>
          </p:cNvSpPr>
          <p:nvPr>
            <p:ph idx="1"/>
          </p:nvPr>
        </p:nvSpPr>
        <p:spPr>
          <a:xfrm>
            <a:off x="152400" y="1675014"/>
            <a:ext cx="11874500" cy="5051607"/>
          </a:xfrm>
        </p:spPr>
        <p:txBody>
          <a:bodyPr anchor="ctr">
            <a:noAutofit/>
          </a:bodyPr>
          <a:lstStyle/>
          <a:p>
            <a:pPr marL="180975" indent="-180975">
              <a:buNone/>
            </a:pPr>
            <a:r>
              <a:rPr lang="pl-PL"/>
              <a:t>Planując instalację hybrydową z magazynem energii, kluczowe jest dokładne przeanalizowanie zapotrzebowania energetycznego budynku. Jest to szczególnie istotne ze względu na wysokie koszty magazynów energii.</a:t>
            </a:r>
          </a:p>
          <a:p>
            <a:pPr marL="180975" indent="-180975">
              <a:buNone/>
            </a:pPr>
            <a:r>
              <a:rPr lang="pl-PL"/>
              <a:t> Niestety, w wielu przypadkach analizy przeprowadzane są na podstawie ograniczonego zestawu danych, na przykład jedynie miesięcznego zużycia energii. Taka sytuacja prowadzi do nieprawidłowego doboru parametrów urządzeń, co skutkuje nieefektywnym wykorzystaniem instalacji i, w rezultacie, mniejszymi oszczędnościami dla inwestora niż pierwotnie zakładano.</a:t>
            </a:r>
          </a:p>
        </p:txBody>
      </p:sp>
      <p:sp>
        <p:nvSpPr>
          <p:cNvPr id="6" name="Tytuł 1">
            <a:extLst>
              <a:ext uri="{FF2B5EF4-FFF2-40B4-BE49-F238E27FC236}">
                <a16:creationId xmlns:a16="http://schemas.microsoft.com/office/drawing/2014/main" id="{CFD354E1-10D0-9943-55FD-144A433EE00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7FCB60B0-CA84-08BE-2B74-C8C2DFCA599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71E3B75-0BEE-9ACC-FF49-EB7B1668A33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439771416"/>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051D23-F5FA-D1B8-7FC5-82D447C0D4C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A5388A5-B113-B016-FF72-661FB32ED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740228A-9D89-6A62-9545-F9FAC71E9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AC5732C-1120-CA51-9807-A6AAFFAE0D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DABA0A-B263-AAE3-DD4F-0752B28B7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98A29A9-C40F-7FE5-59A8-FA61D3D5A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162D40A-199F-81A7-0E0A-B974144CCEB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190E4FF-A879-EEAB-F159-15BB14B64BCD}"/>
              </a:ext>
            </a:extLst>
          </p:cNvPr>
          <p:cNvSpPr>
            <a:spLocks noGrp="1"/>
          </p:cNvSpPr>
          <p:nvPr>
            <p:ph idx="1"/>
          </p:nvPr>
        </p:nvSpPr>
        <p:spPr>
          <a:xfrm>
            <a:off x="152400" y="1675014"/>
            <a:ext cx="11874500" cy="5051607"/>
          </a:xfrm>
        </p:spPr>
        <p:txBody>
          <a:bodyPr anchor="ctr">
            <a:noAutofit/>
          </a:bodyPr>
          <a:lstStyle/>
          <a:p>
            <a:pPr marL="180975" indent="-180975">
              <a:buNone/>
            </a:pPr>
            <a:r>
              <a:rPr lang="pl-PL"/>
              <a:t>Szacując pojemność magazynu energii konieczne jest określenie wielu czynników, oto kilka z nich:</a:t>
            </a:r>
          </a:p>
          <a:p>
            <a:r>
              <a:rPr lang="pl-PL"/>
              <a:t>Oczekiwane oszczędności w zależności od pory roku</a:t>
            </a:r>
          </a:p>
          <a:p>
            <a:r>
              <a:rPr lang="pl-PL"/>
              <a:t>Chwilowe zapotrzebowanie energetyczne obiektu</a:t>
            </a:r>
          </a:p>
          <a:p>
            <a:r>
              <a:rPr lang="pl-PL"/>
              <a:t>Dobowe zapotrzebowanie energetyczne budynku</a:t>
            </a:r>
          </a:p>
          <a:p>
            <a:r>
              <a:rPr lang="pl-PL"/>
              <a:t>Oczekiwana ilość energii ładowania</a:t>
            </a:r>
          </a:p>
          <a:p>
            <a:r>
              <a:rPr lang="pl-PL"/>
              <a:t>Zmienność zapotrzebowania energetycznego w zależności od pory dnia</a:t>
            </a:r>
          </a:p>
          <a:p>
            <a:r>
              <a:rPr lang="pl-PL"/>
              <a:t>Zmienność zapotrzebowania energetycznego w zależności od pory roku</a:t>
            </a:r>
          </a:p>
          <a:p>
            <a:r>
              <a:rPr lang="pl-PL"/>
              <a:t>Oczekiwany stopień niezależności energetycznej</a:t>
            </a:r>
          </a:p>
        </p:txBody>
      </p:sp>
      <p:sp>
        <p:nvSpPr>
          <p:cNvPr id="6" name="Tytuł 1">
            <a:extLst>
              <a:ext uri="{FF2B5EF4-FFF2-40B4-BE49-F238E27FC236}">
                <a16:creationId xmlns:a16="http://schemas.microsoft.com/office/drawing/2014/main" id="{4A409F39-A04C-711B-597D-DE45DF38925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3BDDFCFA-200D-D9A1-0058-A0D2276A18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3036E79-CB27-D5EC-C783-B9F5209FD18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531086931"/>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ABD420-43ED-D2E0-5160-7674F8ED982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D95B82E-205C-05F7-032C-61803CB11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0D40B50-DEE6-F882-88DD-DB2A2D368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97023F-28FE-1296-FA1F-523E7CE83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921180-2DC5-EDE6-7BFA-349956440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6590E8-A90A-DAD3-3628-DD079B650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F455F75-2927-445D-C2B3-614DC4BCAB2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704CD37-C313-D9E5-879C-786429026008}"/>
              </a:ext>
            </a:extLst>
          </p:cNvPr>
          <p:cNvSpPr>
            <a:spLocks noGrp="1"/>
          </p:cNvSpPr>
          <p:nvPr>
            <p:ph idx="1"/>
          </p:nvPr>
        </p:nvSpPr>
        <p:spPr>
          <a:xfrm>
            <a:off x="152400" y="1675014"/>
            <a:ext cx="11874500" cy="5051607"/>
          </a:xfrm>
        </p:spPr>
        <p:txBody>
          <a:bodyPr anchor="ctr">
            <a:noAutofit/>
          </a:bodyPr>
          <a:lstStyle/>
          <a:p>
            <a:pPr marL="180975" indent="-180975">
              <a:buNone/>
            </a:pPr>
            <a:r>
              <a:rPr lang="pl-PL"/>
              <a:t>Wymienione czynniki to tylko część aspektów, które należy rozważyć. Dodatkowo, za każdym razem konieczne jest określenie wagi poszczególnych czynników.</a:t>
            </a:r>
          </a:p>
        </p:txBody>
      </p:sp>
      <p:sp>
        <p:nvSpPr>
          <p:cNvPr id="6" name="Tytuł 1">
            <a:extLst>
              <a:ext uri="{FF2B5EF4-FFF2-40B4-BE49-F238E27FC236}">
                <a16:creationId xmlns:a16="http://schemas.microsoft.com/office/drawing/2014/main" id="{A0BE1E12-5A3F-9549-EE9F-A5782B954F6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676CFD1D-AA69-6043-5BC6-A13D6E23E59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1E50952-86EF-FC0F-CB3D-867FF04960F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258784609"/>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D603F3-AF15-A6C0-F801-A1852F86D57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E7EB6F1-A732-8377-81C2-45F962DAA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2A44EEE-DB74-1910-0300-E722B0BEF0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15DC459-8D79-0A4E-D065-150FA6EF1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61223B2-F233-0FCF-574F-433DDD4D7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E73E3A7-4DF5-E34F-5839-3EF57428B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4990D5E-F13B-9C78-99E3-BB410384CC1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6B91E42-4F22-39EC-AB8C-9BF58C5F7E41}"/>
              </a:ext>
            </a:extLst>
          </p:cNvPr>
          <p:cNvSpPr>
            <a:spLocks noGrp="1"/>
          </p:cNvSpPr>
          <p:nvPr>
            <p:ph idx="1"/>
          </p:nvPr>
        </p:nvSpPr>
        <p:spPr>
          <a:xfrm>
            <a:off x="152400" y="1675014"/>
            <a:ext cx="11874500" cy="5051607"/>
          </a:xfrm>
        </p:spPr>
        <p:txBody>
          <a:bodyPr anchor="ctr">
            <a:noAutofit/>
          </a:bodyPr>
          <a:lstStyle/>
          <a:p>
            <a:pPr marL="180975" indent="-180975">
              <a:buNone/>
            </a:pPr>
            <a:r>
              <a:rPr lang="pl-PL"/>
              <a:t>Projektując instalację hybrydową z akumulatorami, można dla uproszczenia przyjąć maksymalne dobowe zużycie energii przez budynek w najgorszym momencie roku i zaplanować odpowiednią pojemność akumulatorów (banku energii). </a:t>
            </a:r>
          </a:p>
          <a:p>
            <a:pPr marL="180975" indent="-180975">
              <a:buNone/>
            </a:pPr>
            <a:r>
              <a:rPr lang="pl-PL"/>
              <a:t>Niestety, takie podejście, zwłaszcza w przypadku budynków z ogrzewaniem elektrycznym, prowadzi do wygenerowania znacznych kosztów inwestycyjnych. Dobrany magazyn będzie miał bardzo dużą pojemność, a jego cena często staje się kluczowym czynnikiem decydującym o rezygnacji z inwestycji. </a:t>
            </a:r>
          </a:p>
          <a:p>
            <a:pPr marL="180975" indent="-180975">
              <a:buNone/>
            </a:pPr>
            <a:r>
              <a:rPr lang="pl-PL"/>
              <a:t>Dodatkowo należy uwzględnić, że tak duży bank energii musi być odpowiednio naładowany. W zimie, gdy zapotrzebowanie jest największe, wydajność ładowania jest najniższa z powodu ograniczonej efektywności instalacji PV.</a:t>
            </a:r>
          </a:p>
        </p:txBody>
      </p:sp>
      <p:sp>
        <p:nvSpPr>
          <p:cNvPr id="6" name="Tytuł 1">
            <a:extLst>
              <a:ext uri="{FF2B5EF4-FFF2-40B4-BE49-F238E27FC236}">
                <a16:creationId xmlns:a16="http://schemas.microsoft.com/office/drawing/2014/main" id="{69838486-0495-9912-1C94-94684B73D69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DE846259-30A0-6592-F327-1198A3D76E1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BA57ADB-473C-8319-EB21-AC7D45A85CB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725438508"/>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283A38-C316-F5AC-BB5A-75C5403CFD4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C0F89FE-34FC-7456-1C60-408030E46D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F99A06B-5689-11D2-BED8-CD1940C8B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844A10B-384B-981B-75DA-F0759456F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88828CC-4D56-0722-3886-274ED8E18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6FC4A44-CEF9-F788-66AC-94489E062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0B014C0-2603-DC94-845D-C790DE09C2E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4734F848-9988-D56B-8CB7-D99AC6B85FB0}"/>
              </a:ext>
            </a:extLst>
          </p:cNvPr>
          <p:cNvSpPr>
            <a:spLocks noGrp="1"/>
          </p:cNvSpPr>
          <p:nvPr>
            <p:ph idx="1"/>
          </p:nvPr>
        </p:nvSpPr>
        <p:spPr>
          <a:xfrm>
            <a:off x="152400" y="1675014"/>
            <a:ext cx="11874500" cy="5051607"/>
          </a:xfrm>
        </p:spPr>
        <p:txBody>
          <a:bodyPr anchor="ctr">
            <a:noAutofit/>
          </a:bodyPr>
          <a:lstStyle/>
          <a:p>
            <a:pPr marL="180975" indent="-180975">
              <a:buNone/>
            </a:pPr>
            <a:r>
              <a:rPr lang="pl-PL"/>
              <a:t>Mając na uwadze wspomniany problem, dobór parametrów instalacji hybrydowej polega na optymalizacji pomiędzy kosztami a oszczędnościami. Pojemność banku energii to tylko jeden z jego parametrów i jeden z wielu czynników, które należy rozważyć. Jakie są inne istotne aspekty?</a:t>
            </a:r>
          </a:p>
          <a:p>
            <a:pPr marL="180975" indent="-180975">
              <a:buNone/>
            </a:pPr>
            <a:r>
              <a:rPr lang="pl-PL"/>
              <a:t>1. Moc maksymalna ładowania – Jak szybko będziemy ładować bank energii? Czy rozbudowa instalacji PV ma sens, jeśli nie będziemy w stanie ładować go szybciej?</a:t>
            </a:r>
          </a:p>
        </p:txBody>
      </p:sp>
      <p:sp>
        <p:nvSpPr>
          <p:cNvPr id="6" name="Tytuł 1">
            <a:extLst>
              <a:ext uri="{FF2B5EF4-FFF2-40B4-BE49-F238E27FC236}">
                <a16:creationId xmlns:a16="http://schemas.microsoft.com/office/drawing/2014/main" id="{1213C1E3-CD32-5A0F-0EB4-6635A68BDA0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AC33AD71-3D55-D1A5-A6D3-697D05E896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086F26B-A43C-41D4-2DF5-7140B8446F1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95835788"/>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95A963-5F6E-C2A1-202C-ABF51158381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11846D0-C94C-F635-1884-AC9084A2A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E25E50B-ED4C-EE8F-71BC-4329F6B97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BA03B8B-8B18-33B0-AC71-453C902A7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C581C1-33D0-4949-5447-BBC319B34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93E2F5-5ADE-C4B9-CAB5-B96597C46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13F0D64-EE7F-0AA8-8227-C45AFB28B75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FC25ABA-70F4-2E66-403C-6C8070BC4FE9}"/>
              </a:ext>
            </a:extLst>
          </p:cNvPr>
          <p:cNvSpPr>
            <a:spLocks noGrp="1"/>
          </p:cNvSpPr>
          <p:nvPr>
            <p:ph idx="1"/>
          </p:nvPr>
        </p:nvSpPr>
        <p:spPr>
          <a:xfrm>
            <a:off x="152400" y="1675014"/>
            <a:ext cx="11874500" cy="5051607"/>
          </a:xfrm>
        </p:spPr>
        <p:txBody>
          <a:bodyPr anchor="ctr">
            <a:noAutofit/>
          </a:bodyPr>
          <a:lstStyle/>
          <a:p>
            <a:pPr marL="180975" indent="-180975">
              <a:buNone/>
            </a:pPr>
            <a:r>
              <a:rPr lang="pl-PL"/>
              <a:t>2. Moc maksymalna rozładowania – Podobnie jak w przypadku ładowania, istotna jest ochrona ogniw baterii. Niestety, limit mocy rozładowania może ograniczyć moc urządzeń zasilanych z banku energii. Jeśli zapotrzebowanie na energię przekroczy możliwości rozładowania, może wystąpić konieczność dokupienia energii z sieci, mimo że energia jest dostępna w banku.</a:t>
            </a:r>
          </a:p>
          <a:p>
            <a:pPr marL="180975" indent="-180975">
              <a:buNone/>
            </a:pPr>
            <a:r>
              <a:rPr lang="pl-PL"/>
              <a:t>3. Rozmiar banku energii – np. bank energii firmy </a:t>
            </a:r>
            <a:r>
              <a:rPr lang="pl-PL" b="1"/>
              <a:t>BYD HVM 22.1</a:t>
            </a:r>
            <a:r>
              <a:rPr lang="pl-PL"/>
              <a:t> posiadający pojemność 22,1kWh ma 2160 mm wysokości (niektóre banki energii mogą wymagać też zapewnienia przestrzeni ponad), 585mm głębokości i 298mm szerokości. </a:t>
            </a:r>
            <a:endParaRPr lang="pl-PL" b="1"/>
          </a:p>
        </p:txBody>
      </p:sp>
      <p:sp>
        <p:nvSpPr>
          <p:cNvPr id="6" name="Tytuł 1">
            <a:extLst>
              <a:ext uri="{FF2B5EF4-FFF2-40B4-BE49-F238E27FC236}">
                <a16:creationId xmlns:a16="http://schemas.microsoft.com/office/drawing/2014/main" id="{B37E78C3-EE4F-EC1C-5F85-4E09CF2EF77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7F0EC986-C4D8-B20A-730B-E2FEE5D8F2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ACBAD32-9340-9894-EED7-3F16394E8C8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90446238"/>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1D65B4-EDC8-F7CC-3498-ADEC795BB2B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5ACC750-CB66-88B9-E6ED-B18C5EDD3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BC2722A-FA20-7634-46BE-19C098FE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EA501B8-9451-9C66-9CBA-E5ED8D209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A0873D-8AAF-7986-2804-11DBAA53AA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1523CD3-986F-F7C2-C169-C1C4380D68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2FD095C-9FFD-5A7B-60E0-D52FED3C6FA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28BBDF42-2B61-AF69-3861-9E62FEB1EE85}"/>
              </a:ext>
            </a:extLst>
          </p:cNvPr>
          <p:cNvSpPr>
            <a:spLocks noGrp="1"/>
          </p:cNvSpPr>
          <p:nvPr>
            <p:ph idx="1"/>
          </p:nvPr>
        </p:nvSpPr>
        <p:spPr>
          <a:xfrm>
            <a:off x="152400" y="1675014"/>
            <a:ext cx="11874500" cy="5051607"/>
          </a:xfrm>
        </p:spPr>
        <p:txBody>
          <a:bodyPr anchor="ctr">
            <a:noAutofit/>
          </a:bodyPr>
          <a:lstStyle/>
          <a:p>
            <a:pPr marL="180975" indent="-180975">
              <a:buNone/>
            </a:pPr>
            <a:r>
              <a:rPr lang="pl-PL"/>
              <a:t>4. Waga banku energii – wspomniany bank energii waży 319kg. Zatem potrzebne jest zarówno sporo przestrzeni na bank, jak i miejsce montaży musi posiadać odpowiednią nośność.</a:t>
            </a:r>
          </a:p>
          <a:p>
            <a:pPr marL="180975" indent="-180975">
              <a:buNone/>
            </a:pPr>
            <a:r>
              <a:rPr lang="pl-PL"/>
              <a:t>5. Połączenie równoległe zwiększa pojemność banku, ale w wielu przypadkach moc maksymalna ładowania i rozładowania pozostaje bez zmian.</a:t>
            </a:r>
          </a:p>
          <a:p>
            <a:pPr marL="180975" indent="-180975">
              <a:buNone/>
            </a:pPr>
            <a:r>
              <a:rPr lang="pl-PL"/>
              <a:t>6. Jednostka sterująca banku energii ma ograniczenie maksymalnej ilości modułów dodatkowych – mamy limit maksymalnej pojemności banku. Uwaga! limit dotyczy baterii dla danej jednostki sterującej, ale także samych jednostek sterujących podłączonych równolegle.</a:t>
            </a:r>
          </a:p>
          <a:p>
            <a:pPr marL="180975" indent="-180975">
              <a:buNone/>
            </a:pPr>
            <a:r>
              <a:rPr lang="pl-PL"/>
              <a:t>7. Limit maksymalnej mocy dostępnej na przetwornicy dla banku falownika.</a:t>
            </a:r>
          </a:p>
        </p:txBody>
      </p:sp>
      <p:sp>
        <p:nvSpPr>
          <p:cNvPr id="6" name="Tytuł 1">
            <a:extLst>
              <a:ext uri="{FF2B5EF4-FFF2-40B4-BE49-F238E27FC236}">
                <a16:creationId xmlns:a16="http://schemas.microsoft.com/office/drawing/2014/main" id="{B810B4F8-4E46-CDB8-D141-6729C44996D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8B269ED3-B709-B1F6-3ADD-4C482C7F26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B1F3990-834F-48F4-5EC1-AA6A2BD4202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35953220"/>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98CD37-FD7E-2440-DF7A-2681784F09D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0CAB747-E3EB-CB39-C604-E364892E7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27DDF90-C535-F29B-D1B5-27D2B9657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9184AEE-B8FC-9394-41C9-C5EED8442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2F5AAEA-0A5A-F2EF-77A0-E62B6AB68C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91EB900-724B-5A1A-063C-460AFDA87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0BC6A60-DE5C-3207-DE7C-05C2B16FC04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1D671006-0205-195D-C731-F41F0B598732}"/>
              </a:ext>
            </a:extLst>
          </p:cNvPr>
          <p:cNvSpPr>
            <a:spLocks noGrp="1"/>
          </p:cNvSpPr>
          <p:nvPr>
            <p:ph idx="1"/>
          </p:nvPr>
        </p:nvSpPr>
        <p:spPr>
          <a:xfrm>
            <a:off x="152400" y="1675014"/>
            <a:ext cx="11874500" cy="5051607"/>
          </a:xfrm>
        </p:spPr>
        <p:txBody>
          <a:bodyPr anchor="ctr">
            <a:noAutofit/>
          </a:bodyPr>
          <a:lstStyle/>
          <a:p>
            <a:pPr marL="180975" indent="-180975">
              <a:buNone/>
            </a:pPr>
            <a:r>
              <a:rPr lang="pl-PL"/>
              <a:t>Mimo wszystkich wspomnianych problemów i niedogodności, instalacje PV z falownikami hybrydowymi i bankiem energii są najbardziej uniwersalnym rozwiązaniem. Umożliwiając zarówno wysoki poziom auto konsumpcji, zmagazynowanie energii na czas w którym nie działa instalacja PV i w ostateczności nadal pozwala na zwrot nadmiaru energii do sieci.</a:t>
            </a:r>
          </a:p>
        </p:txBody>
      </p:sp>
      <p:sp>
        <p:nvSpPr>
          <p:cNvPr id="6" name="Tytuł 1">
            <a:extLst>
              <a:ext uri="{FF2B5EF4-FFF2-40B4-BE49-F238E27FC236}">
                <a16:creationId xmlns:a16="http://schemas.microsoft.com/office/drawing/2014/main" id="{F1C34FEC-5B4C-B9D2-D4E3-82C83E14141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Instalacje z falownikami hybrydowymi i akumulatorami</a:t>
            </a:r>
          </a:p>
        </p:txBody>
      </p:sp>
      <p:sp>
        <p:nvSpPr>
          <p:cNvPr id="7" name="Rectangle 2">
            <a:extLst>
              <a:ext uri="{FF2B5EF4-FFF2-40B4-BE49-F238E27FC236}">
                <a16:creationId xmlns:a16="http://schemas.microsoft.com/office/drawing/2014/main" id="{2F9BAD2A-D4EF-9DC7-06D8-8CB668B4CD1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88084E9-1685-60F8-329A-88FD37F7D91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174754852"/>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33F179-F8F2-DB63-7BC3-654C872EDEE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628BE44-2F34-2BA3-CB99-A68D1E046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022F42C-1C92-CE6F-6024-9D4247C3A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25F6F45-09FC-9926-A5A2-929356C84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8BB3046-70EE-5467-AC03-14CCF7075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4DD1BB5-2178-EAAA-FD0F-4A2BF4A76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B8CE2F8-A6BB-2088-1515-4BE3C131ED0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14F92460-7A3A-53A2-8A1B-1DF4A0AC2217}"/>
              </a:ext>
            </a:extLst>
          </p:cNvPr>
          <p:cNvSpPr>
            <a:spLocks noGrp="1"/>
          </p:cNvSpPr>
          <p:nvPr>
            <p:ph idx="1"/>
          </p:nvPr>
        </p:nvSpPr>
        <p:spPr>
          <a:xfrm>
            <a:off x="152400" y="1675014"/>
            <a:ext cx="11874500" cy="5051607"/>
          </a:xfrm>
        </p:spPr>
        <p:txBody>
          <a:bodyPr anchor="ctr">
            <a:noAutofit/>
          </a:bodyPr>
          <a:lstStyle/>
          <a:p>
            <a:pPr marL="180975" indent="-180975">
              <a:buNone/>
            </a:pPr>
            <a:r>
              <a:rPr lang="pl-PL"/>
              <a:t>W praktyce budowa instalacji rozpoczyna się od przeprowadzenia analizy wstępnej inwestycji na zlecenie klienta. Analiza powinna obejmować m.in.:</a:t>
            </a:r>
          </a:p>
          <a:p>
            <a:pPr marL="180975" indent="-180975">
              <a:buNone/>
            </a:pPr>
            <a:r>
              <a:rPr lang="pl-PL"/>
              <a:t>- możliwości realizacji inwestycji na danym obiekcie,</a:t>
            </a:r>
          </a:p>
          <a:p>
            <a:pPr marL="180975" indent="-180975">
              <a:buNone/>
            </a:pPr>
            <a:r>
              <a:rPr lang="pl-PL"/>
              <a:t>- techniczną koncepcję systemu,</a:t>
            </a:r>
          </a:p>
          <a:p>
            <a:pPr marL="180975" indent="-180975">
              <a:buNone/>
            </a:pPr>
            <a:r>
              <a:rPr lang="pl-PL"/>
              <a:t>- sposób odbioru energii,</a:t>
            </a:r>
          </a:p>
          <a:p>
            <a:pPr marL="180975" indent="-180975">
              <a:buNone/>
            </a:pPr>
            <a:r>
              <a:rPr lang="pl-PL"/>
              <a:t>- szacunkowe koszty inwestycji oraz możliwe źródła finansowania,</a:t>
            </a:r>
          </a:p>
          <a:p>
            <a:pPr marL="180975" indent="-180975">
              <a:buNone/>
            </a:pPr>
            <a:r>
              <a:rPr lang="pl-PL"/>
              <a:t>- kwestie formalno-prawne związane z realizacją projektu,</a:t>
            </a:r>
          </a:p>
          <a:p>
            <a:pPr marL="180975" indent="-180975">
              <a:buNone/>
            </a:pPr>
            <a:r>
              <a:rPr lang="pl-PL"/>
              <a:t>- przewidywany termin realizacji,</a:t>
            </a:r>
          </a:p>
          <a:p>
            <a:pPr marL="180975" indent="-180975">
              <a:buNone/>
            </a:pPr>
            <a:r>
              <a:rPr lang="pl-PL"/>
              <a:t>- plan działań.</a:t>
            </a:r>
          </a:p>
          <a:p>
            <a:pPr marL="180975" indent="-180975">
              <a:buNone/>
            </a:pPr>
            <a:r>
              <a:rPr lang="pl-PL"/>
              <a:t>Kolejnym krokiem jest uzyskanie warunków technicznych dla projektowanej instalacji w Zakładzie Energetycznym.</a:t>
            </a:r>
          </a:p>
        </p:txBody>
      </p:sp>
      <p:sp>
        <p:nvSpPr>
          <p:cNvPr id="6" name="Tytuł 1">
            <a:extLst>
              <a:ext uri="{FF2B5EF4-FFF2-40B4-BE49-F238E27FC236}">
                <a16:creationId xmlns:a16="http://schemas.microsoft.com/office/drawing/2014/main" id="{5DCAB64F-7CBD-6CF5-DEFF-D46E70BB5FC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Etapy budowy</a:t>
            </a:r>
          </a:p>
        </p:txBody>
      </p:sp>
      <p:sp>
        <p:nvSpPr>
          <p:cNvPr id="7" name="Rectangle 2">
            <a:extLst>
              <a:ext uri="{FF2B5EF4-FFF2-40B4-BE49-F238E27FC236}">
                <a16:creationId xmlns:a16="http://schemas.microsoft.com/office/drawing/2014/main" id="{22C18177-9C93-C8E7-FE9B-D6876707B8E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8A591AC-BA0C-AED4-4848-00DA094E105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74662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27F4A-5BC5-1F60-35AE-B87DB07EE7F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5C66FE0-8A49-93B9-FDF4-8DF68F721C0D}"/>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DA94748E-40B8-A98D-229A-5332064C35C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Część czynna – przewód lub część przewodząca urządzenia lub instalacji elektrycznej przeznaczona do pracy pod napięciem w warunkach normalnych, w tym przewód neutralny N. Częścią czynną nie jest przewód ochronny PE, przewód </a:t>
            </a:r>
            <a:r>
              <a:rPr lang="pl-PL" err="1"/>
              <a:t>ochronno</a:t>
            </a:r>
            <a:r>
              <a:rPr lang="pl-PL"/>
              <a:t> – neutralny PEN.</a:t>
            </a:r>
          </a:p>
          <a:p>
            <a:pPr marL="0" indent="0">
              <a:buNone/>
            </a:pPr>
            <a:endParaRPr lang="pl-PL"/>
          </a:p>
          <a:p>
            <a:pPr marL="0" indent="0">
              <a:buNone/>
            </a:pPr>
            <a:r>
              <a:rPr lang="pl-PL"/>
              <a:t>Część przewodząca dostępna – część przewodząca urządzenia lub instalacji elektrycznej, która może być dotknięta, i która w warunkach normalnej pracy instalacji nie znajduje się pod napięciem, lecz w wyniku uszkodzenia izolacji podstawowej może znaleźć się pod napięciem. </a:t>
            </a:r>
          </a:p>
        </p:txBody>
      </p:sp>
      <p:sp>
        <p:nvSpPr>
          <p:cNvPr id="6" name="Tytuł 1">
            <a:extLst>
              <a:ext uri="{FF2B5EF4-FFF2-40B4-BE49-F238E27FC236}">
                <a16:creationId xmlns:a16="http://schemas.microsoft.com/office/drawing/2014/main" id="{46FE3575-D14C-F08E-2691-52EFDAB57AB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Pojęcia podstawowe</a:t>
            </a:r>
          </a:p>
        </p:txBody>
      </p:sp>
      <p:sp>
        <p:nvSpPr>
          <p:cNvPr id="7" name="Rectangle 2">
            <a:extLst>
              <a:ext uri="{FF2B5EF4-FFF2-40B4-BE49-F238E27FC236}">
                <a16:creationId xmlns:a16="http://schemas.microsoft.com/office/drawing/2014/main" id="{9BD14026-8B23-79DB-C672-06C6878FDB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E90F9DE-827E-78D8-C1DD-867AA6502A2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2700791"/>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0B90D9-79AD-D8D8-87FF-14051FD15C9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D28EF34-6BAE-2BA2-018B-D2F6418D94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05FD4EC-BC09-8250-96D6-74A9E8826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9A4978E-9779-1BD8-5FD3-986033927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B0C463E-5DA6-D2FE-EC0C-629BA20D57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66275E6-BCB7-9516-5CFD-7CE01019A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BDF502C-F4AB-C6A5-A28F-084216138CC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CCD7CF36-093A-F4A6-095F-D60C66583111}"/>
              </a:ext>
            </a:extLst>
          </p:cNvPr>
          <p:cNvSpPr>
            <a:spLocks noGrp="1"/>
          </p:cNvSpPr>
          <p:nvPr>
            <p:ph idx="1"/>
          </p:nvPr>
        </p:nvSpPr>
        <p:spPr>
          <a:xfrm>
            <a:off x="152400" y="1675014"/>
            <a:ext cx="11874500" cy="5051607"/>
          </a:xfrm>
        </p:spPr>
        <p:txBody>
          <a:bodyPr anchor="ctr">
            <a:noAutofit/>
          </a:bodyPr>
          <a:lstStyle/>
          <a:p>
            <a:pPr marL="180975" indent="-180975">
              <a:buNone/>
            </a:pPr>
            <a:r>
              <a:rPr lang="pl-PL"/>
              <a:t>Instalacja PV powinna posiadać projekt techniczny. Na jego skład wchodzi:</a:t>
            </a:r>
          </a:p>
          <a:p>
            <a:pPr marL="180975" indent="-180975">
              <a:buNone/>
            </a:pPr>
            <a:r>
              <a:rPr lang="pl-PL"/>
              <a:t>- Elektryczne parametry znamionowe,</a:t>
            </a:r>
          </a:p>
          <a:p>
            <a:pPr marL="180975" indent="-180975">
              <a:buNone/>
            </a:pPr>
            <a:r>
              <a:rPr lang="pl-PL"/>
              <a:t>- Liczby, parametry i karty katalogowe zastosowanych urządzeń,</a:t>
            </a:r>
          </a:p>
          <a:p>
            <a:pPr marL="180975" indent="-180975">
              <a:buNone/>
            </a:pPr>
            <a:r>
              <a:rPr lang="pl-PL"/>
              <a:t>- metodę montażu modułów, dobór ram nośnych oraz sposób ich mocowania do konstrukcji dachowej,</a:t>
            </a:r>
          </a:p>
          <a:p>
            <a:pPr marL="180975" indent="-180975">
              <a:buNone/>
            </a:pPr>
            <a:r>
              <a:rPr lang="pl-PL"/>
              <a:t>- sposób prowadzenia instalacji elektrycznej, rodzaj zabezpieczeń i uziemień,</a:t>
            </a:r>
          </a:p>
          <a:p>
            <a:pPr marL="180975" indent="-180975">
              <a:buNone/>
            </a:pPr>
            <a:r>
              <a:rPr lang="pl-PL"/>
              <a:t>- zasady bezpieczeństwa podczas montażu,</a:t>
            </a:r>
          </a:p>
          <a:p>
            <a:pPr marL="180975" indent="-180975">
              <a:buNone/>
            </a:pPr>
            <a:r>
              <a:rPr lang="pl-PL"/>
              <a:t>- procedurę odbioru instalacji,</a:t>
            </a:r>
          </a:p>
          <a:p>
            <a:pPr marL="180975" indent="-180975">
              <a:buNone/>
            </a:pPr>
            <a:r>
              <a:rPr lang="pl-PL"/>
              <a:t>- warunki eksploatacji,</a:t>
            </a:r>
          </a:p>
          <a:p>
            <a:pPr marL="180975" indent="-180975">
              <a:buNone/>
            </a:pPr>
            <a:r>
              <a:rPr lang="pl-PL"/>
              <a:t>- schemat jednokreskowy instalacji elektrycznej PV.</a:t>
            </a:r>
          </a:p>
        </p:txBody>
      </p:sp>
      <p:sp>
        <p:nvSpPr>
          <p:cNvPr id="6" name="Tytuł 1">
            <a:extLst>
              <a:ext uri="{FF2B5EF4-FFF2-40B4-BE49-F238E27FC236}">
                <a16:creationId xmlns:a16="http://schemas.microsoft.com/office/drawing/2014/main" id="{673E808E-B6EB-4C82-9F82-8B40E33BED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Projekt techniczny</a:t>
            </a:r>
          </a:p>
        </p:txBody>
      </p:sp>
      <p:sp>
        <p:nvSpPr>
          <p:cNvPr id="7" name="Rectangle 2">
            <a:extLst>
              <a:ext uri="{FF2B5EF4-FFF2-40B4-BE49-F238E27FC236}">
                <a16:creationId xmlns:a16="http://schemas.microsoft.com/office/drawing/2014/main" id="{A9C7DF43-C4E5-E6DC-904F-363DC10BC2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52E2B0E-BC2F-F55F-3D49-806899517D9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835902260"/>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F4C1D6-D8B7-3737-DFF1-B02B818BAFB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FD909FF-690E-87D3-2B3A-CB90DF476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43977F6-41AC-CC3B-A178-751A88293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1FADACE-7F74-D5D7-092B-12B1CB4B4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39259F-6FC2-C38B-3923-2B378D47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0278DBA-C453-48B3-80DD-4A43D5768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0A07727-D9D3-032E-A0DD-E6A1C7CD9A0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C9BE486-0AC3-A98F-5094-1C64B69985C5}"/>
              </a:ext>
            </a:extLst>
          </p:cNvPr>
          <p:cNvSpPr>
            <a:spLocks noGrp="1"/>
          </p:cNvSpPr>
          <p:nvPr>
            <p:ph idx="1"/>
          </p:nvPr>
        </p:nvSpPr>
        <p:spPr>
          <a:xfrm>
            <a:off x="152400" y="1675014"/>
            <a:ext cx="11874500" cy="5051607"/>
          </a:xfrm>
        </p:spPr>
        <p:txBody>
          <a:bodyPr anchor="ctr">
            <a:noAutofit/>
          </a:bodyPr>
          <a:lstStyle/>
          <a:p>
            <a:pPr marL="180975" indent="-180975">
              <a:buNone/>
            </a:pPr>
            <a:r>
              <a:rPr lang="pl-PL"/>
              <a:t>Aby zapewnić odpowiednie ustawienie paneli względem obiektów zacieniających, np. drzew należy przyjąć zasadę.</a:t>
            </a:r>
          </a:p>
          <a:p>
            <a:pPr marL="180975" indent="-180975">
              <a:buNone/>
            </a:pPr>
            <a:r>
              <a:rPr lang="pl-PL"/>
              <a:t>Panele powinny znaleźć się w odległości przynajmniej trzykrotności wysokości przeszkody, liczonej od poziomu montażu paneli do szczytu przeszkody</a:t>
            </a:r>
          </a:p>
        </p:txBody>
      </p:sp>
      <p:sp>
        <p:nvSpPr>
          <p:cNvPr id="6" name="Tytuł 1">
            <a:extLst>
              <a:ext uri="{FF2B5EF4-FFF2-40B4-BE49-F238E27FC236}">
                <a16:creationId xmlns:a16="http://schemas.microsoft.com/office/drawing/2014/main" id="{353B8197-D67D-5AB5-7948-66BA04CE9B6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cień od obiektów</a:t>
            </a:r>
          </a:p>
        </p:txBody>
      </p:sp>
      <p:sp>
        <p:nvSpPr>
          <p:cNvPr id="7" name="Rectangle 2">
            <a:extLst>
              <a:ext uri="{FF2B5EF4-FFF2-40B4-BE49-F238E27FC236}">
                <a16:creationId xmlns:a16="http://schemas.microsoft.com/office/drawing/2014/main" id="{47E3B50F-41FF-973C-EDB9-0CDA15B23F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06AE3FB-4918-95F2-9931-B6D7F2C4BC7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079926341"/>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8520F0-767D-115B-2C14-7893EA14444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220575C-7956-812F-82B9-D069738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FDBA24C-EB4D-FAD4-DD67-C25D7CC14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56F1047-621C-EBEF-46F3-947228AFF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834222A-1813-0276-000D-C07E95974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0617669-DF90-4474-8FC6-5308EC616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FB12E54-0E53-2EDE-91EE-4443F14B565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1CCE892E-8C59-4837-5296-1B02E273D2B2}"/>
              </a:ext>
            </a:extLst>
          </p:cNvPr>
          <p:cNvSpPr>
            <a:spLocks noGrp="1"/>
          </p:cNvSpPr>
          <p:nvPr>
            <p:ph idx="1"/>
          </p:nvPr>
        </p:nvSpPr>
        <p:spPr>
          <a:xfrm>
            <a:off x="152400" y="1675014"/>
            <a:ext cx="11874500" cy="5051607"/>
          </a:xfrm>
        </p:spPr>
        <p:txBody>
          <a:bodyPr anchor="ctr">
            <a:noAutofit/>
          </a:bodyPr>
          <a:lstStyle/>
          <a:p>
            <a:pPr marL="180975" indent="-180975">
              <a:buNone/>
            </a:pPr>
            <a:r>
              <a:rPr lang="pl-PL"/>
              <a:t>Dolna część paneli powinna zostać umieszczona 1m od okapu, ze względu na gromadzenie się śniegu w rynnie lub nad nią.</a:t>
            </a:r>
          </a:p>
          <a:p>
            <a:pPr marL="180975" indent="-180975">
              <a:buNone/>
            </a:pPr>
            <a:r>
              <a:rPr lang="pl-PL"/>
              <a:t>Umieszczenie paneli bliżej okapu grozi uszkodzeniem lub utratą efektywności poprzez zacienienie przez zalegający śnieg.</a:t>
            </a:r>
          </a:p>
        </p:txBody>
      </p:sp>
      <p:sp>
        <p:nvSpPr>
          <p:cNvPr id="6" name="Tytuł 1">
            <a:extLst>
              <a:ext uri="{FF2B5EF4-FFF2-40B4-BE49-F238E27FC236}">
                <a16:creationId xmlns:a16="http://schemas.microsoft.com/office/drawing/2014/main" id="{6427D894-1D54-1986-505B-354E80504E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B80030D8-1BA4-D97B-7CBA-939864D4C4E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B4190F4-16FE-16B7-008E-F26AECC9C37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797034114"/>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94F7D7-AB52-DE7A-0EBF-0BB51B18A91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4DCA1A-893E-2333-808E-FC1207901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485D6BD-0832-5410-1226-1F4F634A2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4A615CC-F380-0DAC-5FA1-46B202C7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DD72AE-F97E-468B-CFE7-BDE8D0DEE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7DA1ED1-113A-C830-A0F2-49A3894EB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538D589-9036-2DC4-B026-874566332E6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F73529F-81F7-5504-67FD-EC10C3A641FD}"/>
              </a:ext>
            </a:extLst>
          </p:cNvPr>
          <p:cNvSpPr>
            <a:spLocks noGrp="1"/>
          </p:cNvSpPr>
          <p:nvPr>
            <p:ph idx="1"/>
          </p:nvPr>
        </p:nvSpPr>
        <p:spPr>
          <a:xfrm>
            <a:off x="152400" y="1675014"/>
            <a:ext cx="11874500" cy="5051607"/>
          </a:xfrm>
        </p:spPr>
        <p:txBody>
          <a:bodyPr anchor="ctr">
            <a:noAutofit/>
          </a:bodyPr>
          <a:lstStyle/>
          <a:p>
            <a:pPr marL="363538" indent="-363538">
              <a:buNone/>
            </a:pPr>
            <a:r>
              <a:rPr lang="pl-PL"/>
              <a:t>Dodatkowe obciążenie dachu związane z montażem modułów fotowoltaicznych wynosi od 9 do 12 kg/m². Około 70% tego obciążenia jest równomiernie rozłożone na powierzchni pod modułami, co eliminuje punkty i linie nacisku na konstrukcję dachu. </a:t>
            </a:r>
          </a:p>
          <a:p>
            <a:pPr marL="363538" indent="-363538">
              <a:buNone/>
            </a:pPr>
            <a:endParaRPr lang="pl-PL"/>
          </a:p>
          <a:p>
            <a:pPr marL="401638" indent="-401638">
              <a:buNone/>
            </a:pPr>
            <a:r>
              <a:rPr lang="pl-PL"/>
              <a:t>Jednak dobór konstrukcji wsporczej dla instalacji powinien również uwzględniać obciążenia statyczne i dynamiczne, takie jak wiatr i śnieg. W ekstremalnych warunkach, powierzchnia ogniwa PV może być obciążona ciężarem sięgającym około 600 kg/m².</a:t>
            </a:r>
          </a:p>
        </p:txBody>
      </p:sp>
      <p:sp>
        <p:nvSpPr>
          <p:cNvPr id="6" name="Tytuł 1">
            <a:extLst>
              <a:ext uri="{FF2B5EF4-FFF2-40B4-BE49-F238E27FC236}">
                <a16:creationId xmlns:a16="http://schemas.microsoft.com/office/drawing/2014/main" id="{3A04BDEA-93BA-363F-59B7-C3256085143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2E73124E-0FDE-A9DC-7536-E2751D788F1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06850AE-A0EA-7FCE-5727-D33050AE092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039379892"/>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99C55C-03EB-3454-4108-D6E43FFB442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3A2D602-F417-C2A3-FF19-AC95F6478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6019791-40B2-8A5A-123D-C96EB0BBE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4A87C51-B6BB-8200-FE81-148AF662A5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70D990-3503-9412-8B4F-8DA042A8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C151F93-7783-953E-D024-541041C1E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F812243-2190-5576-64B0-15C179C7556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78D3C58-018D-6C6E-2CC8-4F7A3CFAD38A}"/>
              </a:ext>
            </a:extLst>
          </p:cNvPr>
          <p:cNvSpPr>
            <a:spLocks noGrp="1"/>
          </p:cNvSpPr>
          <p:nvPr>
            <p:ph idx="1"/>
          </p:nvPr>
        </p:nvSpPr>
        <p:spPr>
          <a:xfrm>
            <a:off x="152400" y="1675014"/>
            <a:ext cx="11874500" cy="5051607"/>
          </a:xfrm>
        </p:spPr>
        <p:txBody>
          <a:bodyPr anchor="ctr">
            <a:noAutofit/>
          </a:bodyPr>
          <a:lstStyle/>
          <a:p>
            <a:pPr marL="401638" indent="-401638">
              <a:buNone/>
            </a:pPr>
            <a:r>
              <a:rPr lang="pl-PL"/>
              <a:t>Wszystkie przewody elektryczne oraz inne urządzenia montowane w instalacji muszą spełniać wymagania normy PN-EN 61730-1,2:2007, szczególnie w odniesieniu do przewodów DC (prądu stałego) trwale zainstalowanych na dachu. Przewody, kanały kablowe oraz opaski mocujące muszą charakteryzować się wysoką odpornością na:</a:t>
            </a:r>
          </a:p>
          <a:p>
            <a:r>
              <a:rPr lang="pl-PL"/>
              <a:t>promieniowanie UV, przeciążenia, zwarcia i przepięcia,</a:t>
            </a:r>
          </a:p>
          <a:p>
            <a:r>
              <a:rPr lang="pl-PL"/>
              <a:t>zmiany temperatury zewnętrznej (-30 do +90°C),</a:t>
            </a:r>
          </a:p>
          <a:p>
            <a:r>
              <a:rPr lang="pl-PL"/>
              <a:t>wpływ ozonu, amoniaku i bakterii,</a:t>
            </a:r>
          </a:p>
        </p:txBody>
      </p:sp>
      <p:sp>
        <p:nvSpPr>
          <p:cNvPr id="6" name="Tytuł 1">
            <a:extLst>
              <a:ext uri="{FF2B5EF4-FFF2-40B4-BE49-F238E27FC236}">
                <a16:creationId xmlns:a16="http://schemas.microsoft.com/office/drawing/2014/main" id="{AF06356E-C033-287E-2D12-BB2E11FD6E8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12814DB3-0366-CCCA-83CB-8814745BDEE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1B60392-2160-690E-A2B3-4987998E87A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719911295"/>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591C6F-095F-8F59-73A4-6009F141E96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41B70BE-A19E-02C5-0D02-2D79AB1610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ED7AE53-32B6-2C4C-C1FF-5E90A8388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3A26A6E-7EFD-222B-E19F-40B52D275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70A7119-D59C-6ECA-514B-5ED8ED54F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0770A13-1C7C-81CE-113A-1980B02E8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AC321F3-DDA9-70ED-A54D-0203252E665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F63D08E8-CE81-91DA-382F-6A0F34E11F56}"/>
              </a:ext>
            </a:extLst>
          </p:cNvPr>
          <p:cNvSpPr>
            <a:spLocks noGrp="1"/>
          </p:cNvSpPr>
          <p:nvPr>
            <p:ph idx="1"/>
          </p:nvPr>
        </p:nvSpPr>
        <p:spPr>
          <a:xfrm>
            <a:off x="152400" y="1675014"/>
            <a:ext cx="11874500" cy="5051607"/>
          </a:xfrm>
        </p:spPr>
        <p:txBody>
          <a:bodyPr anchor="ctr">
            <a:noAutofit/>
          </a:bodyPr>
          <a:lstStyle/>
          <a:p>
            <a:r>
              <a:rPr lang="pl-PL"/>
              <a:t>warunki atmosferyczne,</a:t>
            </a:r>
          </a:p>
          <a:p>
            <a:r>
              <a:rPr lang="pl-PL"/>
              <a:t>wilgoć i wodę,</a:t>
            </a:r>
          </a:p>
          <a:p>
            <a:r>
              <a:rPr lang="pl-PL"/>
              <a:t>zniszczenie przez gryzonie,</a:t>
            </a:r>
          </a:p>
          <a:p>
            <a:r>
              <a:rPr lang="pl-PL"/>
              <a:t>uszkodzenia mechaniczne spowodowane otarciem lub zjeżdżaniem śniegu.</a:t>
            </a:r>
          </a:p>
        </p:txBody>
      </p:sp>
      <p:sp>
        <p:nvSpPr>
          <p:cNvPr id="6" name="Tytuł 1">
            <a:extLst>
              <a:ext uri="{FF2B5EF4-FFF2-40B4-BE49-F238E27FC236}">
                <a16:creationId xmlns:a16="http://schemas.microsoft.com/office/drawing/2014/main" id="{24FC5F11-5DEE-B4F5-BF1C-23FC63A9291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12DD9457-BC76-86BA-D7ED-48AC5EFC6F2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96188D7-79DE-CEF8-2187-AF1043F03D4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211596803"/>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39020A-BB28-55D5-D3BC-CC19678A847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499D58F-A4A6-16D7-3181-F7BBE9D55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AD71D8B-9414-E683-B4DF-752620961B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306FB45-08AC-01FE-1BDE-6566AD26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BC20ED-BE0C-86E4-CE3E-63C6B75BA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67FE920-35BF-0559-A1E9-872981A4D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D5C8F15-12BF-E307-FF88-2C16508D8DF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CF4FAA6D-82EB-9A4D-DA38-9685F65E9C00}"/>
              </a:ext>
            </a:extLst>
          </p:cNvPr>
          <p:cNvSpPr>
            <a:spLocks noGrp="1"/>
          </p:cNvSpPr>
          <p:nvPr>
            <p:ph idx="1"/>
          </p:nvPr>
        </p:nvSpPr>
        <p:spPr>
          <a:xfrm>
            <a:off x="152400" y="1675014"/>
            <a:ext cx="11874500" cy="5051607"/>
          </a:xfrm>
        </p:spPr>
        <p:txBody>
          <a:bodyPr anchor="ctr">
            <a:noAutofit/>
          </a:bodyPr>
          <a:lstStyle/>
          <a:p>
            <a:pPr marL="0" indent="0">
              <a:buNone/>
            </a:pPr>
            <a:r>
              <a:rPr lang="pl-PL"/>
              <a:t>Przewody stosowane w instalacjach fotowoltaicznych powinny posiadać II klasę ochronności (podwójna izolacja). </a:t>
            </a:r>
          </a:p>
          <a:p>
            <a:pPr marL="0" indent="0">
              <a:buNone/>
            </a:pPr>
            <a:r>
              <a:rPr lang="pl-PL"/>
              <a:t>Przekrój przewodów jest uzależniony od:</a:t>
            </a:r>
          </a:p>
          <a:p>
            <a:r>
              <a:rPr lang="pl-PL"/>
              <a:t>dopuszczalnego prądu ciągłego dla systemów PV oraz prądu zwarcia; dla przewodu o przekroju 2,5 mm² w temperaturze 30°C według normy PN-EN 61730 wynosi on 26 A,</a:t>
            </a:r>
          </a:p>
          <a:p>
            <a:r>
              <a:rPr lang="pl-PL"/>
              <a:t>dopuszczalnego spadku napięcia, który wynosi 1% w linii modułów i 3% w obwodach odbiorczych.</a:t>
            </a:r>
          </a:p>
          <a:p>
            <a:pPr marL="0" indent="0">
              <a:buNone/>
            </a:pPr>
            <a:endParaRPr lang="pl-PL"/>
          </a:p>
        </p:txBody>
      </p:sp>
      <p:sp>
        <p:nvSpPr>
          <p:cNvPr id="6" name="Tytuł 1">
            <a:extLst>
              <a:ext uri="{FF2B5EF4-FFF2-40B4-BE49-F238E27FC236}">
                <a16:creationId xmlns:a16="http://schemas.microsoft.com/office/drawing/2014/main" id="{B6BEEA5C-91A4-1822-4D33-70F4596E5C7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DA36B329-7D13-5D3D-4E75-5BDA9DD312E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DECE7DB-011F-1DC6-8CF2-88014021BEF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534557985"/>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5F657A-A6E4-F0A7-2E16-FADB0E8D530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EC8DAF3-7168-ABEB-B10C-4254040F8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0B3155C-7E10-C279-D1E4-2B88BFEE7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C8B545D-B7F1-05AD-33CB-355189287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5145FE-0AE1-6ABF-8195-926F3E77C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05E289B-553E-6537-9383-9A242D7C4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3DDB0FA-64A0-3E65-474D-25876F8476B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A3DEA10-5F69-738C-6520-D9AF1BCA692B}"/>
              </a:ext>
            </a:extLst>
          </p:cNvPr>
          <p:cNvSpPr>
            <a:spLocks noGrp="1"/>
          </p:cNvSpPr>
          <p:nvPr>
            <p:ph idx="1"/>
          </p:nvPr>
        </p:nvSpPr>
        <p:spPr>
          <a:xfrm>
            <a:off x="152400" y="1675014"/>
            <a:ext cx="11874500" cy="5051607"/>
          </a:xfrm>
        </p:spPr>
        <p:txBody>
          <a:bodyPr anchor="ctr">
            <a:noAutofit/>
          </a:bodyPr>
          <a:lstStyle/>
          <a:p>
            <a:pPr marL="0" indent="0">
              <a:buNone/>
            </a:pPr>
            <a:r>
              <a:rPr lang="pl-PL"/>
              <a:t>Ze względu na ryzyko uszkodzenia przewodów pod wpływem obciążeń mechanicznych wiatru, ważne jest ich odpowiednie przymocowanie do podłoża — najlepiej w korytkach. </a:t>
            </a:r>
          </a:p>
          <a:p>
            <a:pPr marL="0" indent="0">
              <a:buNone/>
            </a:pPr>
            <a:r>
              <a:rPr lang="pl-PL"/>
              <a:t>Podczas prowadzenia przewodów należy także zwrócić uwagę na następujące kwestie:</a:t>
            </a:r>
          </a:p>
          <a:p>
            <a:r>
              <a:rPr lang="pl-PL"/>
              <a:t>Ostre krawędzie muszą być zabezpieczone odpowiednimi osłonami.</a:t>
            </a:r>
          </a:p>
          <a:p>
            <a:r>
              <a:rPr lang="pl-PL"/>
              <a:t>Należy unikać załamań i ostrych zagięć przewodów.</a:t>
            </a:r>
          </a:p>
          <a:p>
            <a:r>
              <a:rPr lang="pl-PL"/>
              <a:t>Przewody prowadzone przez ściany powinny być umieszczone w odpowiednich osłonach.</a:t>
            </a:r>
          </a:p>
          <a:p>
            <a:r>
              <a:rPr lang="pl-PL"/>
              <a:t>Z uwagi na duże prądy, przewody po stronie DC powinny być prowadzone osobno (dodatni i ujemny).</a:t>
            </a:r>
          </a:p>
        </p:txBody>
      </p:sp>
      <p:sp>
        <p:nvSpPr>
          <p:cNvPr id="6" name="Tytuł 1">
            <a:extLst>
              <a:ext uri="{FF2B5EF4-FFF2-40B4-BE49-F238E27FC236}">
                <a16:creationId xmlns:a16="http://schemas.microsoft.com/office/drawing/2014/main" id="{0F5CB254-92DC-DA20-575E-5E9EF8384DD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B6CA80F8-2C9F-0BE0-E469-38E80939676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8D81108-30CC-5E6C-AB09-78CB07DADB3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566774081"/>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B352F7-8165-061D-C717-EA158469EA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1561F51-B558-08E2-D8BA-D8163FAC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45B45EE-FCDC-8D8E-D8A8-3D3A2C930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20FA69B-9BC4-EA63-5DC2-1953B830A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DB4A71-A550-5777-5530-37AE6CB190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7DAE550-5AA3-6FE7-0535-71E2D27A0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FFAB536-02FD-4C11-FF4F-86956CA84E8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C906859-07EA-5EB2-EF20-B7D69C8AE586}"/>
              </a:ext>
            </a:extLst>
          </p:cNvPr>
          <p:cNvSpPr>
            <a:spLocks noGrp="1"/>
          </p:cNvSpPr>
          <p:nvPr>
            <p:ph idx="1"/>
          </p:nvPr>
        </p:nvSpPr>
        <p:spPr>
          <a:xfrm>
            <a:off x="152400" y="1675014"/>
            <a:ext cx="11874500" cy="5051607"/>
          </a:xfrm>
        </p:spPr>
        <p:txBody>
          <a:bodyPr anchor="ctr">
            <a:noAutofit/>
          </a:bodyPr>
          <a:lstStyle/>
          <a:p>
            <a:pPr marL="0" indent="0">
              <a:buNone/>
            </a:pPr>
            <a:r>
              <a:rPr lang="pl-PL">
                <a:solidFill>
                  <a:srgbClr val="FF0000"/>
                </a:solidFill>
              </a:rPr>
              <a:t>Wszystkie połączenia, zwłaszcza po stronie prądu stałego, muszą być wykonane w sposób prawidłowy, ponieważ nawet najmniejsza przerwa po stronie DC może prowadzić do powstania łuku elektrycznego, co w konsekwencji może spowodować pożar.</a:t>
            </a:r>
          </a:p>
        </p:txBody>
      </p:sp>
      <p:sp>
        <p:nvSpPr>
          <p:cNvPr id="6" name="Tytuł 1">
            <a:extLst>
              <a:ext uri="{FF2B5EF4-FFF2-40B4-BE49-F238E27FC236}">
                <a16:creationId xmlns:a16="http://schemas.microsoft.com/office/drawing/2014/main" id="{494D8626-D3DC-1EA0-0991-DD0DF07442A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wytyczne</a:t>
            </a:r>
          </a:p>
        </p:txBody>
      </p:sp>
      <p:sp>
        <p:nvSpPr>
          <p:cNvPr id="7" name="Rectangle 2">
            <a:extLst>
              <a:ext uri="{FF2B5EF4-FFF2-40B4-BE49-F238E27FC236}">
                <a16:creationId xmlns:a16="http://schemas.microsoft.com/office/drawing/2014/main" id="{317232F0-FEC8-FCFC-7CC5-3FF4024714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FB952E7-363E-4620-2492-8DF204B0192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178424467"/>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2546A5-88B5-A406-88DB-8A6E1E9B1E0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E5293AE-AEEC-8D4A-6ED3-17A85A9B4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25D56D1-89C7-FCD9-F065-CDC0D8237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8BADBB2-5693-36EB-65E7-86FC3E7ED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92BE375-C751-C0AD-6E40-C80E90E64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CF90299-EC30-B90C-AD67-FD01FDCA3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7956BE3-6DB4-805F-F22A-823DBF11B88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B03D408-AD5F-8C46-2799-F28C6F72C1E8}"/>
              </a:ext>
            </a:extLst>
          </p:cNvPr>
          <p:cNvSpPr>
            <a:spLocks noGrp="1"/>
          </p:cNvSpPr>
          <p:nvPr>
            <p:ph idx="1"/>
          </p:nvPr>
        </p:nvSpPr>
        <p:spPr>
          <a:xfrm>
            <a:off x="152400" y="1675014"/>
            <a:ext cx="11874500" cy="5051607"/>
          </a:xfrm>
        </p:spPr>
        <p:txBody>
          <a:bodyPr anchor="ctr">
            <a:noAutofit/>
          </a:bodyPr>
          <a:lstStyle/>
          <a:p>
            <a:pPr marL="0" indent="0">
              <a:buNone/>
            </a:pPr>
            <a:r>
              <a:rPr lang="pl-PL"/>
              <a:t>Podstawowe zasady ochrony instalacji fotowoltaicznych przed bezpośrednim działaniem prądu piorunowego zostały określone w normach dotyczących ochrony odgromowej:</a:t>
            </a:r>
          </a:p>
          <a:p>
            <a:r>
              <a:rPr lang="pl-PL" b="1"/>
              <a:t>PN-EN 62305-1:2008</a:t>
            </a:r>
            <a:r>
              <a:rPr lang="pl-PL"/>
              <a:t> - Ochrona odgromowa - Część 1: Wymagania ogólne.</a:t>
            </a:r>
          </a:p>
          <a:p>
            <a:r>
              <a:rPr lang="pl-PL" b="1"/>
              <a:t>PN-EN 62305-3:2009</a:t>
            </a:r>
            <a:r>
              <a:rPr lang="pl-PL"/>
              <a:t> - Ochrona odgromowa - Część 3: Uszkodzenia fizyczne obiektów budowlanych i zagrożenie życia.</a:t>
            </a:r>
          </a:p>
          <a:p>
            <a:r>
              <a:rPr lang="pl-PL" b="1"/>
              <a:t>PN-EN 62305-4:2009</a:t>
            </a:r>
            <a:r>
              <a:rPr lang="pl-PL"/>
              <a:t> - Ochrona odgromowa - Część 4: Urządzenia elektryczne i elektroniczne w obiektach budowlanych.</a:t>
            </a:r>
          </a:p>
          <a:p>
            <a:r>
              <a:rPr lang="pl-PL" b="1"/>
              <a:t>PN-HD 60364-7-712:2007</a:t>
            </a:r>
            <a:r>
              <a:rPr lang="pl-PL"/>
              <a:t> - Instalacje elektryczne w obiektach budowlanych. Część 7-712: Wytyczne dotyczące specjalnych instalacji lub lokalizacji, w tym fotowoltaicznych (PV) układów zasilania.</a:t>
            </a:r>
          </a:p>
        </p:txBody>
      </p:sp>
      <p:sp>
        <p:nvSpPr>
          <p:cNvPr id="6" name="Tytuł 1">
            <a:extLst>
              <a:ext uri="{FF2B5EF4-FFF2-40B4-BE49-F238E27FC236}">
                <a16:creationId xmlns:a16="http://schemas.microsoft.com/office/drawing/2014/main" id="{3F871653-5011-6880-066E-FC2EF2159D8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1AB50C72-86FB-5CE8-F37A-DF76A5F9D4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DBB4AB3-CCE2-EB6D-F60B-2BB27D6E712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0993646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81529-96DF-CC4D-691C-32A10363006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EF4B9F1-6608-A69D-363B-2328368340AC}"/>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ED37496-1A17-B5BA-D24B-1EA57D6A683E}"/>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Część przewodząca obca – część przewodząca nie będąca częścią urządzenia ani instalacji elektrycznej, która może się znaleźć pod określonym potencjałem, zwykle pod potencjałem ziemi lokalnej. Zaliczają się do niej metalowe konstrukcje i rurociągi oraz przewodzące podłogi i ściany.</a:t>
            </a:r>
          </a:p>
          <a:p>
            <a:pPr marL="0" indent="0">
              <a:buNone/>
            </a:pPr>
            <a:endParaRPr lang="pl-PL"/>
          </a:p>
          <a:p>
            <a:pPr marL="0" indent="0">
              <a:buNone/>
            </a:pPr>
            <a:r>
              <a:rPr lang="pl-PL"/>
              <a:t>Dotyk bezpośredni – dotknięcie przez człowieka lub zwierzę części czynnych. </a:t>
            </a:r>
          </a:p>
          <a:p>
            <a:pPr marL="0" indent="0">
              <a:buNone/>
            </a:pPr>
            <a:endParaRPr lang="pl-PL"/>
          </a:p>
          <a:p>
            <a:pPr marL="0" indent="0">
              <a:buNone/>
            </a:pPr>
            <a:r>
              <a:rPr lang="pl-PL"/>
              <a:t>Dotyk pośredni – dotknięcie przez człowieka lub zwierzę części przewodzących dostępnych, które w stanie uszkodzenia znalazły się pod napięciem . </a:t>
            </a:r>
          </a:p>
        </p:txBody>
      </p:sp>
      <p:sp>
        <p:nvSpPr>
          <p:cNvPr id="6" name="Tytuł 1">
            <a:extLst>
              <a:ext uri="{FF2B5EF4-FFF2-40B4-BE49-F238E27FC236}">
                <a16:creationId xmlns:a16="http://schemas.microsoft.com/office/drawing/2014/main" id="{E05A68C1-D743-3643-7D43-D9FDDF4C3EB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Pojęcia podstawowe</a:t>
            </a:r>
          </a:p>
        </p:txBody>
      </p:sp>
      <p:sp>
        <p:nvSpPr>
          <p:cNvPr id="7" name="Rectangle 2">
            <a:extLst>
              <a:ext uri="{FF2B5EF4-FFF2-40B4-BE49-F238E27FC236}">
                <a16:creationId xmlns:a16="http://schemas.microsoft.com/office/drawing/2014/main" id="{CC6B4541-B943-1D15-E969-89411082FF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B37EC97-DCDF-6674-FC46-B2A1615D69D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4065106"/>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7821E7-ADAF-112D-6AF7-7C25EC38483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622DB30-B454-96E0-F95E-1F083FE41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69DD3F7-533F-CF58-30D7-EC5985C03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C5CDBC6-DCA1-FFFA-E199-CFA71419C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8BE2CA-D8A7-B324-9722-C8A5D708B4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FB271CC-64FD-A750-3DBE-A14A2D589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7510E80-F62D-2B64-51C7-42AB666D108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2B54154-1865-6121-1DD7-5B80AA3C620D}"/>
              </a:ext>
            </a:extLst>
          </p:cNvPr>
          <p:cNvSpPr>
            <a:spLocks noGrp="1"/>
          </p:cNvSpPr>
          <p:nvPr>
            <p:ph idx="1"/>
          </p:nvPr>
        </p:nvSpPr>
        <p:spPr>
          <a:xfrm>
            <a:off x="152400" y="1675014"/>
            <a:ext cx="11874500" cy="5051607"/>
          </a:xfrm>
        </p:spPr>
        <p:txBody>
          <a:bodyPr anchor="ctr">
            <a:noAutofit/>
          </a:bodyPr>
          <a:lstStyle/>
          <a:p>
            <a:pPr marL="0" indent="0">
              <a:buNone/>
            </a:pPr>
            <a:r>
              <a:rPr lang="pl-PL"/>
              <a:t>Należy zauważyć, że na uderzenie pioruna bardziej narażone są budynki wysokie lub usytuowane na wzniesieniach. Z kolei budynki niskie, znajdujące się w gęstej zabudowie i w sąsiedztwie innych obiektów, są w większym stopniu chronione.</a:t>
            </a:r>
          </a:p>
        </p:txBody>
      </p:sp>
      <p:sp>
        <p:nvSpPr>
          <p:cNvPr id="6" name="Tytuł 1">
            <a:extLst>
              <a:ext uri="{FF2B5EF4-FFF2-40B4-BE49-F238E27FC236}">
                <a16:creationId xmlns:a16="http://schemas.microsoft.com/office/drawing/2014/main" id="{B4F149C5-28D9-802D-77BD-EB76EA2C9F7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201856D3-4DBB-4FF7-BA32-CF1F7248B6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876F1C3-8081-5FAE-48AB-D4F14F8FA47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112296317"/>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1A70E3-25BB-BAB2-B8B7-5821A43CE89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652D50-9643-1F8A-3F5B-F0EFAF5CC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E33C2C3-1E84-E9B2-4FF5-2D5F047274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EF1180B-1774-526C-10F6-C52BB0E80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050144-F3F3-4368-F2CE-015A0940E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02F0E1-5B88-EFBE-4969-64C2FF331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D5C1D1A-152B-D32F-8B87-3A0FFA06C71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60619E9-1BEE-536C-1A56-69311DFA1261}"/>
              </a:ext>
            </a:extLst>
          </p:cNvPr>
          <p:cNvSpPr>
            <a:spLocks noGrp="1"/>
          </p:cNvSpPr>
          <p:nvPr>
            <p:ph idx="1"/>
          </p:nvPr>
        </p:nvSpPr>
        <p:spPr>
          <a:xfrm>
            <a:off x="152400" y="1675014"/>
            <a:ext cx="11874500" cy="5051607"/>
          </a:xfrm>
        </p:spPr>
        <p:txBody>
          <a:bodyPr anchor="ctr">
            <a:noAutofit/>
          </a:bodyPr>
          <a:lstStyle/>
          <a:p>
            <a:pPr marL="0" indent="0">
              <a:buNone/>
            </a:pPr>
            <a:r>
              <a:rPr lang="pl-PL"/>
              <a:t>Przepisy wymagają montażu instalacji odgromowych w określonych budynkach mieszkalnych, takich jak:</a:t>
            </a:r>
          </a:p>
          <a:p>
            <a:r>
              <a:rPr lang="pl-PL"/>
              <a:t>budynki wykonane z materiałów palnych, pokryte gontem lub trzciną,</a:t>
            </a:r>
          </a:p>
          <a:p>
            <a:r>
              <a:rPr lang="pl-PL"/>
              <a:t>budynki wyższe niż 15 m i mające powierzchnię przekraczającą 500 m², znajdujące się w zabudowie rozproszonej,</a:t>
            </a:r>
          </a:p>
          <a:p>
            <a:r>
              <a:rPr lang="pl-PL"/>
              <a:t>budynki usytuowane w miejscach szczególnie narażonych na wyładowania burzowe, na przykład na wzgórzach.</a:t>
            </a:r>
            <a:br>
              <a:rPr lang="pl-PL"/>
            </a:br>
            <a:endParaRPr lang="pl-PL"/>
          </a:p>
        </p:txBody>
      </p:sp>
      <p:sp>
        <p:nvSpPr>
          <p:cNvPr id="6" name="Tytuł 1">
            <a:extLst>
              <a:ext uri="{FF2B5EF4-FFF2-40B4-BE49-F238E27FC236}">
                <a16:creationId xmlns:a16="http://schemas.microsoft.com/office/drawing/2014/main" id="{DA01DFD0-B104-3D52-703E-B21189E378C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4E6BACFA-E43F-0A00-C978-BEC0F0E1DA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C89A293-13C9-0964-D569-6EBDAFA50E9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595111115"/>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E66B20-E7D3-18C0-CEB3-2BE4AC36AA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5AB1A9B-0BA5-98F1-B852-A70D91E3C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D5C9C07-FA33-B5DF-3750-777633645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CCD6677-7253-BFBA-DB86-8592D5AEA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5A81E1E-5476-1F73-719F-3A511CFC0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C207CCF-54C1-7AE3-9941-98BAC9685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48B9916-E7AA-1129-0ED9-B96CF4F151A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36CBE324-5D22-4096-AE13-CBBCB217DE42}"/>
              </a:ext>
            </a:extLst>
          </p:cNvPr>
          <p:cNvSpPr>
            <a:spLocks noGrp="1"/>
          </p:cNvSpPr>
          <p:nvPr>
            <p:ph idx="1"/>
          </p:nvPr>
        </p:nvSpPr>
        <p:spPr>
          <a:xfrm>
            <a:off x="152400" y="1675014"/>
            <a:ext cx="11874500" cy="5051607"/>
          </a:xfrm>
        </p:spPr>
        <p:txBody>
          <a:bodyPr anchor="ctr">
            <a:noAutofit/>
          </a:bodyPr>
          <a:lstStyle/>
          <a:p>
            <a:pPr marL="0" indent="0">
              <a:buNone/>
            </a:pPr>
            <a:r>
              <a:rPr lang="pl-PL"/>
              <a:t>Prawo budowlane nie wymaga instalacji odgromowej w domach o wysokości poniżej 15 m. Krajowe przepisy przewidują również montaż urządzeń piorunochronnych w obiektach użyteczności publicznej, takich jak przedszkola, szkoły czy szpitale.</a:t>
            </a:r>
          </a:p>
          <a:p>
            <a:pPr marL="0" indent="0">
              <a:buNone/>
            </a:pPr>
            <a:r>
              <a:rPr lang="pl-PL"/>
              <a:t>Systemy fotowoltaiczne muszą być zabezpieczone przed przepięciami i sprzężeniami, niezależnie od tego, czy są objęte ochroną odgromową. Ze względu na montaż instalacji na dachu, istnieje szczególne ryzyko związane z bezpośrednim uderzeniem pioruna. Każde takie uderzenie może mieć skutki w promieniu około 1 km. Prawdopodobieństwo narażenia na te skutki jest wyższe niż ryzyko bezpośredniego uderzenia pioruna w budynek. Pośrednie skutki uderzenia mogą obejmować sprzężenia indukcyjne, pojemnościowe i galwaniczne, które mogą powodować przeciążenia i stanowią poważne zagrożenie dla systemu fotowoltaicznego.</a:t>
            </a:r>
          </a:p>
        </p:txBody>
      </p:sp>
      <p:sp>
        <p:nvSpPr>
          <p:cNvPr id="6" name="Tytuł 1">
            <a:extLst>
              <a:ext uri="{FF2B5EF4-FFF2-40B4-BE49-F238E27FC236}">
                <a16:creationId xmlns:a16="http://schemas.microsoft.com/office/drawing/2014/main" id="{702B2D64-18B6-B1FB-057C-A544FAABD89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10389E1E-08B8-52BD-E038-CF0F0D9ED7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3F9862F-181E-63D7-45CD-CE2B55ACA75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149834660"/>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57A696-F551-3DEA-145E-6890E3EA80E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C07F624-6867-8563-5C3A-ECBD2F074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9D3751E-47F6-C229-7ABF-1A5F69A44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00FC906-E2E0-1F4D-6889-D8DC44396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AEDCB5-E6B2-0DC5-D75A-03D41A7FD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48E23C-3BAF-E2CF-E5D6-4FDDFD2A3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0122190-E2F1-681C-8148-270414A755E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2EF5DD21-9CD1-53E9-C553-43EE12F76C64}"/>
              </a:ext>
            </a:extLst>
          </p:cNvPr>
          <p:cNvSpPr>
            <a:spLocks noGrp="1"/>
          </p:cNvSpPr>
          <p:nvPr>
            <p:ph idx="1"/>
          </p:nvPr>
        </p:nvSpPr>
        <p:spPr>
          <a:xfrm>
            <a:off x="152400" y="1675014"/>
            <a:ext cx="11874500" cy="5051607"/>
          </a:xfrm>
        </p:spPr>
        <p:txBody>
          <a:bodyPr anchor="ctr">
            <a:noAutofit/>
          </a:bodyPr>
          <a:lstStyle/>
          <a:p>
            <a:pPr marL="0" indent="0">
              <a:buNone/>
            </a:pPr>
            <a:r>
              <a:rPr lang="pl-PL"/>
              <a:t>Ochrona przeciwprzepięciowa dotyczy zabezpieczeń przed przepięciami pochodzącymi z sieci energetycznej, a także przepięciami i sprzężeniami wywołanymi przez uderzenia pioruna oraz innymi przepięciami w systemie fotowoltaicznym. </a:t>
            </a:r>
          </a:p>
          <a:p>
            <a:pPr marL="0" indent="0">
              <a:buNone/>
            </a:pPr>
            <a:r>
              <a:rPr lang="pl-PL"/>
              <a:t>Zadanie ochrony przed bezpośrednim wyładowaniem piorunowym realizują odpowiednio dobrane i rozmieszczone układy zwodów pionowych i poziomych, wraz z przewodami odprowadzającymi, połączeniami wyrównawczymi i uziomem. Układy zwodów tworzą chronioną przestrzeń, w której muszą znajdować się elementy systemu fotowoltaicznego. Dodatkowo, wszystkie metalowe elementy mocujące powinny być połączone z listwą wyrównawczą budynku.</a:t>
            </a:r>
          </a:p>
        </p:txBody>
      </p:sp>
      <p:sp>
        <p:nvSpPr>
          <p:cNvPr id="6" name="Tytuł 1">
            <a:extLst>
              <a:ext uri="{FF2B5EF4-FFF2-40B4-BE49-F238E27FC236}">
                <a16:creationId xmlns:a16="http://schemas.microsoft.com/office/drawing/2014/main" id="{5507F12B-D7AA-9AF4-6EDD-478DA810A00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4765016D-592A-0774-F483-B5C4D9D1D1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D708CA8-357D-7BE9-A69A-02464B3D65D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65472318"/>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1A6F96-8D2A-0049-969C-6107684EFF2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29C94A9-8BBA-EB35-2955-DCA5D90C0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4DE66FC-6CD6-29F2-EF06-DF33642E6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16C2D14-A052-A30E-A7E1-804D86582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73E3B3-34E6-D42D-7F3D-3F5BB242E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FC3FB5C-84BE-9616-2178-C6D6C2987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98BE6D8-B2DB-90B8-98E3-B84E03BD6BB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9848E430-9EDE-0436-AF27-60204B9D6700}"/>
              </a:ext>
            </a:extLst>
          </p:cNvPr>
          <p:cNvSpPr>
            <a:spLocks noGrp="1"/>
          </p:cNvSpPr>
          <p:nvPr>
            <p:ph idx="1"/>
          </p:nvPr>
        </p:nvSpPr>
        <p:spPr>
          <a:xfrm>
            <a:off x="152400" y="1675014"/>
            <a:ext cx="11874500" cy="5051607"/>
          </a:xfrm>
        </p:spPr>
        <p:txBody>
          <a:bodyPr anchor="ctr">
            <a:noAutofit/>
          </a:bodyPr>
          <a:lstStyle/>
          <a:p>
            <a:pPr marL="0" indent="0">
              <a:buNone/>
            </a:pPr>
            <a:r>
              <a:rPr lang="pl-PL"/>
              <a:t>Zasady tworzenia przestrzeni chronionej są określone w normach, a jej zaprojektowanie wraz z pozostałymi elementami instalacji odgromowej powinno być przeprowadzone przez uprawnionego projektanta. Elementy systemu fotowoltaicznego muszą znajdować się w przestrzeni chronionej, zachowując odpowiedni odstęp izolacyjny, który uniemożliwi wystąpienie przeskoków iskrowych między elementami instalacji odgromowej (zwody i przewody) a metalowymi częściami chronionego urządzenia.</a:t>
            </a:r>
          </a:p>
        </p:txBody>
      </p:sp>
      <p:sp>
        <p:nvSpPr>
          <p:cNvPr id="6" name="Tytuł 1">
            <a:extLst>
              <a:ext uri="{FF2B5EF4-FFF2-40B4-BE49-F238E27FC236}">
                <a16:creationId xmlns:a16="http://schemas.microsoft.com/office/drawing/2014/main" id="{BC1C1F21-8925-5E74-62DF-055DB185B33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19C05550-46EE-771C-BE9F-59921082041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A7B5E31-5636-63A2-2E1F-C8BA051218D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724578803"/>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21F04A-F470-515A-1783-E406AA0D7E9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451E36E-CF7B-C9A7-3A87-4687AA11B5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1D00BFD-E268-CB2F-2C0E-D10874399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BE62A64-FB62-67B3-AA4B-49C8FD278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A4B50D-9FD7-D921-559B-52CDC3B23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9CEE65E-E845-398A-9CD0-2CF8E277F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AC0C8AD-7CE8-5DB9-82D7-57C7CEC781B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885857A-89CB-BB7F-FE61-7E9FB0017ECF}"/>
              </a:ext>
            </a:extLst>
          </p:cNvPr>
          <p:cNvSpPr>
            <a:spLocks noGrp="1"/>
          </p:cNvSpPr>
          <p:nvPr>
            <p:ph idx="1"/>
          </p:nvPr>
        </p:nvSpPr>
        <p:spPr>
          <a:xfrm>
            <a:off x="152400" y="1675014"/>
            <a:ext cx="11874500" cy="5051607"/>
          </a:xfrm>
        </p:spPr>
        <p:txBody>
          <a:bodyPr anchor="ctr">
            <a:noAutofit/>
          </a:bodyPr>
          <a:lstStyle/>
          <a:p>
            <a:pPr marL="0" indent="0">
              <a:buNone/>
            </a:pPr>
            <a:r>
              <a:rPr lang="pl-PL"/>
              <a:t>Systemy PV nie zwiększają ryzyka uderzenia pioruna, dlatego nie jest konieczne instalowanie dodatkowej ochrony odgromowej. Jeśli w budynku już istnieje ochrona odgromowa, system PV powinien być z nią połączony. W przypadku systemów PV montowanych w strefach narażonych, takich jak na płaskim dachu, konieczne jest zainstalowanie odpowiedniej ochrony odgromowej, ponieważ system PV jest najwyższym elementem na dachu. Jeśli nie zainstalowano żadnej ochrony odgromowej, generator PV musi być uziemiony, z wyjątkiem systemów PV z modułami o klasie ochronnej I lub instalacji niskiego napięcia (SELV, PELV).</a:t>
            </a:r>
          </a:p>
        </p:txBody>
      </p:sp>
      <p:sp>
        <p:nvSpPr>
          <p:cNvPr id="6" name="Tytuł 1">
            <a:extLst>
              <a:ext uri="{FF2B5EF4-FFF2-40B4-BE49-F238E27FC236}">
                <a16:creationId xmlns:a16="http://schemas.microsoft.com/office/drawing/2014/main" id="{9A971F34-692D-7959-3B04-DB70FED7095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DD4C9167-58DE-AD94-E5F3-066A4A80C2B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A67EC05-6127-DADD-9CDA-AC496B74B61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812543381"/>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4979B6-ACE7-AA17-E0C2-DEFB292FBC7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1E443BE-660D-2BC4-E8A9-EE4AA5E1C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3298A7A-3047-7812-AB98-110CAC8C7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C73B98E-B1FD-0DE5-0989-8D18E0F1F4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A0A54B-727F-6794-6106-AFF58BAAD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FFE5175-8601-13FB-D922-D17050010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63CB3CB-80C2-BFDC-AD1B-001A34C6FFA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C236D6A-FE32-17FD-5868-F906103DB2EC}"/>
              </a:ext>
            </a:extLst>
          </p:cNvPr>
          <p:cNvSpPr>
            <a:spLocks noGrp="1"/>
          </p:cNvSpPr>
          <p:nvPr>
            <p:ph idx="1"/>
          </p:nvPr>
        </p:nvSpPr>
        <p:spPr>
          <a:xfrm>
            <a:off x="152400" y="1675014"/>
            <a:ext cx="11874500" cy="5051607"/>
          </a:xfrm>
        </p:spPr>
        <p:txBody>
          <a:bodyPr anchor="ctr">
            <a:noAutofit/>
          </a:bodyPr>
          <a:lstStyle/>
          <a:p>
            <a:pPr marL="0" indent="0">
              <a:buNone/>
            </a:pPr>
            <a:r>
              <a:rPr lang="pl-PL"/>
              <a:t>Zewnętrzna ochrona odgromowa ma na celu przewodzenie energii z uderzenia pioruna. Instalacja odgromowa powinna chronić nie tylko szczyt dachu, ale również całą jego konstrukcję, dlatego musi być zamontowana wzdłuż kalenicy oraz na bocznych krawędziach połaci dachowej.</a:t>
            </a:r>
          </a:p>
        </p:txBody>
      </p:sp>
      <p:sp>
        <p:nvSpPr>
          <p:cNvPr id="6" name="Tytuł 1">
            <a:extLst>
              <a:ext uri="{FF2B5EF4-FFF2-40B4-BE49-F238E27FC236}">
                <a16:creationId xmlns:a16="http://schemas.microsoft.com/office/drawing/2014/main" id="{9022360E-0F6D-F069-22B9-65D2BC85F41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08E824BF-68D4-9C5E-1130-74CA56FA18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2E53999-2CBF-CE00-B4E9-94303FD2A69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945437939"/>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AC4586-8DA8-B411-B1C0-BD9D2FF4BA7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F5F898B-6B21-79E9-48B5-11A3F0FC5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B392768-9D1A-9957-F10E-50C4748E8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A2B0AD4-1A00-4435-82D3-F5B16F442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EA70824-7FDF-F263-56B9-A97AE887F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A43DE2B-8ABB-8380-34A5-9E629D2115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028E5DD-34BD-A7B6-FEFE-EA8548753AB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FC46196-879F-006F-ADC0-064893C122F8}"/>
              </a:ext>
            </a:extLst>
          </p:cNvPr>
          <p:cNvSpPr>
            <a:spLocks noGrp="1"/>
          </p:cNvSpPr>
          <p:nvPr>
            <p:ph idx="1"/>
          </p:nvPr>
        </p:nvSpPr>
        <p:spPr>
          <a:xfrm>
            <a:off x="152400" y="1675014"/>
            <a:ext cx="11874500" cy="5051607"/>
          </a:xfrm>
        </p:spPr>
        <p:txBody>
          <a:bodyPr anchor="ctr">
            <a:noAutofit/>
          </a:bodyPr>
          <a:lstStyle/>
          <a:p>
            <a:pPr marL="0" indent="0">
              <a:buNone/>
            </a:pPr>
            <a:r>
              <a:rPr lang="pl-PL"/>
              <a:t>System ochrony odgromowej składa się z kilku istotnych elementów:</a:t>
            </a:r>
          </a:p>
          <a:p>
            <a:r>
              <a:rPr lang="pl-PL" b="1"/>
              <a:t>Zwody</a:t>
            </a:r>
            <a:r>
              <a:rPr lang="pl-PL"/>
              <a:t>, które są układane na dachu, kominach i innych wystających częściach. Mogą mieć formę linek lub drutów wykonanych ze stali ocynkowanej, miedzi lub stali nierdzewnej. Ich rolą jest bezpośrednie przechwytywanie prądów piorunowych.</a:t>
            </a:r>
          </a:p>
          <a:p>
            <a:r>
              <a:rPr lang="pl-PL" b="1"/>
              <a:t>Uziom</a:t>
            </a:r>
            <a:r>
              <a:rPr lang="pl-PL"/>
              <a:t> – może być naturalny lub sztuczny, umieszczony w ziemi.</a:t>
            </a:r>
          </a:p>
          <a:p>
            <a:r>
              <a:rPr lang="pl-PL" b="1"/>
              <a:t>Przewody odprowadzające</a:t>
            </a:r>
            <a:r>
              <a:rPr lang="pl-PL"/>
              <a:t> – co najmniej dwa przewody, które zapewniają przepływ prądu z dachu do ziemi. Powinny być montowane po przekątnej w narożnikach budynku i przymocowane do bocznych ścian, łącząc zwody z uziomem. Należy je układać na zewnętrznych ścianach budynku, z dala od okien i drzwi, unikając załamań oraz zachowując odległość 20 cm między przewodami.</a:t>
            </a:r>
          </a:p>
        </p:txBody>
      </p:sp>
      <p:sp>
        <p:nvSpPr>
          <p:cNvPr id="6" name="Tytuł 1">
            <a:extLst>
              <a:ext uri="{FF2B5EF4-FFF2-40B4-BE49-F238E27FC236}">
                <a16:creationId xmlns:a16="http://schemas.microsoft.com/office/drawing/2014/main" id="{92EC8D3C-B51B-9669-A434-3FF033BDF2D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91B8C00D-BBF5-201B-2929-2F81011490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40AB359-D601-B3B6-D2F6-F535DB3CAA8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568779828"/>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C2F7FE-9E32-C19D-AC06-13E707F1DB2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FB430E0-E36D-064F-64F3-AAD1F0D4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6D075AF-FA74-989E-E68B-9F0EC1EC4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BE50B72-45AA-6640-C69B-6502AFC96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DD55130-AFE0-A1AA-0F1D-7BE71DAB3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9AFFB14-5EE4-290F-FC83-A38E580C0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A30602B-0FBE-B049-EE50-BE8466AC325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9A3D508-A5E7-CABA-1C9F-134196C5F56D}"/>
              </a:ext>
            </a:extLst>
          </p:cNvPr>
          <p:cNvSpPr>
            <a:spLocks noGrp="1"/>
          </p:cNvSpPr>
          <p:nvPr>
            <p:ph idx="1"/>
          </p:nvPr>
        </p:nvSpPr>
        <p:spPr>
          <a:xfrm>
            <a:off x="152400" y="1675014"/>
            <a:ext cx="11874500" cy="5051607"/>
          </a:xfrm>
        </p:spPr>
        <p:txBody>
          <a:bodyPr anchor="ctr">
            <a:noAutofit/>
          </a:bodyPr>
          <a:lstStyle/>
          <a:p>
            <a:pPr marL="0" indent="0">
              <a:buNone/>
            </a:pPr>
            <a:r>
              <a:rPr lang="pl-PL"/>
              <a:t>Funkcję zwodów i przewodów odprowadzających mogą również pełnić inne elementy budynku, takie jak:</a:t>
            </a:r>
          </a:p>
          <a:p>
            <a:r>
              <a:rPr lang="pl-PL"/>
              <a:t>Zbrojenie żelbetowego pokrycia dachu,</a:t>
            </a:r>
          </a:p>
          <a:p>
            <a:r>
              <a:rPr lang="pl-PL"/>
              <a:t>Metalowe elementy wystające ponad dach,</a:t>
            </a:r>
          </a:p>
          <a:p>
            <a:r>
              <a:rPr lang="pl-PL"/>
              <a:t>Zbrojenie żelbetowych ścian i fundamentów,</a:t>
            </a:r>
          </a:p>
          <a:p>
            <a:r>
              <a:rPr lang="pl-PL"/>
              <a:t>Stalowe słupy nośne.</a:t>
            </a:r>
          </a:p>
          <a:p>
            <a:pPr marL="0" indent="0">
              <a:buNone/>
            </a:pPr>
            <a:endParaRPr lang="pl-PL"/>
          </a:p>
          <a:p>
            <a:pPr marL="0" indent="0">
              <a:buNone/>
            </a:pPr>
            <a:r>
              <a:rPr lang="pl-PL"/>
              <a:t>Nie ma potrzeby instalowania sztucznego uziomu, jeśli można wykorzystać do tego metalowe, podziemne, nieizolowane żelbetowe fundamenty.</a:t>
            </a:r>
          </a:p>
        </p:txBody>
      </p:sp>
      <p:sp>
        <p:nvSpPr>
          <p:cNvPr id="6" name="Tytuł 1">
            <a:extLst>
              <a:ext uri="{FF2B5EF4-FFF2-40B4-BE49-F238E27FC236}">
                <a16:creationId xmlns:a16="http://schemas.microsoft.com/office/drawing/2014/main" id="{3DB43BE6-24C0-43CA-87B4-3434D9391C2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3E5DDA31-47C7-AAA8-85D5-FABB6510B8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7238E58-9A04-70CE-A370-EBA351E4DE1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988110835"/>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946502-9DE6-E7DD-FF54-919BCC5468F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60533E2-A6DD-99F4-75AD-4C97B498E7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9287E5A-AD83-0A04-5EFB-39F6F109C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3C5288D-39C2-419D-75AD-094A0CAD4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D23AC6A-DF02-892C-FBBD-950ECF87F5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D18704-BE85-715A-E9A2-1F406C683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18BB486-172F-F18B-12FE-02ED263DCBE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6EA827F-095A-6446-094F-924F2B6024B1}"/>
              </a:ext>
            </a:extLst>
          </p:cNvPr>
          <p:cNvSpPr>
            <a:spLocks noGrp="1"/>
          </p:cNvSpPr>
          <p:nvPr>
            <p:ph idx="1"/>
          </p:nvPr>
        </p:nvSpPr>
        <p:spPr>
          <a:xfrm>
            <a:off x="152400" y="1675014"/>
            <a:ext cx="11874500" cy="5051607"/>
          </a:xfrm>
        </p:spPr>
        <p:txBody>
          <a:bodyPr anchor="ctr">
            <a:noAutofit/>
          </a:bodyPr>
          <a:lstStyle/>
          <a:p>
            <a:pPr marL="0" indent="0">
              <a:buNone/>
            </a:pPr>
            <a:r>
              <a:rPr lang="pl-PL"/>
              <a:t>Podczas montażu systemów fotowoltaicznych na dachu ważne jest, aby zachować odpowiednie odstępy między wszystkimi elementami zewnętrznej instalacji odgromowej a generatorem PV, co pomoże uniknąć przepięć do modułów. Odległości te powinny być obliczone zgodnie z krajowymi normami ochrony odgromowej.</a:t>
            </a:r>
          </a:p>
          <a:p>
            <a:pPr marL="0" indent="0">
              <a:buNone/>
            </a:pPr>
            <a:r>
              <a:rPr lang="pl-PL"/>
              <a:t>Minimalna odległość instalacji PV od wszelkich uziemionych punktów ochrony odgromowej, uziemienia oraz innych metalowych konstrukcji dachu, które nie są częścią systemu odgromowego, powinna wynosić co najmniej 1 m. </a:t>
            </a:r>
          </a:p>
        </p:txBody>
      </p:sp>
      <p:sp>
        <p:nvSpPr>
          <p:cNvPr id="6" name="Tytuł 1">
            <a:extLst>
              <a:ext uri="{FF2B5EF4-FFF2-40B4-BE49-F238E27FC236}">
                <a16:creationId xmlns:a16="http://schemas.microsoft.com/office/drawing/2014/main" id="{3A919A04-5658-0537-5D0A-0E539A10F78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85501CCA-3D19-E2E4-387A-25082FBA81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655FC8D-FE6D-10BE-DD94-16CF10B3D4E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2103490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87F51-EFEE-EA5B-F3D2-84D9445039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E6F7961-769F-B99F-43C8-1AEF4248D75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122545AD-A81E-75A3-02E3-BFE950C883CA}"/>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Norma PN-IEC (HD) 60364-4-41 określa postanowienia w zakresie ochrony przeciwporażeniowej w instalacjach elektrycznych do 1 </a:t>
            </a:r>
            <a:r>
              <a:rPr lang="pl-PL" err="1"/>
              <a:t>kV</a:t>
            </a:r>
            <a:r>
              <a:rPr lang="pl-PL"/>
              <a:t> i dotyczy normalnych warunków środowiskowych.</a:t>
            </a:r>
          </a:p>
          <a:p>
            <a:pPr marL="0" indent="0">
              <a:buNone/>
            </a:pPr>
            <a:endParaRPr lang="pl-PL"/>
          </a:p>
          <a:p>
            <a:pPr marL="0" indent="0">
              <a:buNone/>
            </a:pPr>
            <a:r>
              <a:rPr lang="pl-PL"/>
              <a:t>Dla instalacji elektrycznych w warunkach środowiskowych stwarzających zwiększone zagrożenie, wprowadza się odpowiednie obostrzenia i stosuje się specjalne rozwiązania  zgodnie z normą PN-IEC (HD) 60364 grupy 700. </a:t>
            </a:r>
          </a:p>
        </p:txBody>
      </p:sp>
      <p:sp>
        <p:nvSpPr>
          <p:cNvPr id="6" name="Tytuł 1">
            <a:extLst>
              <a:ext uri="{FF2B5EF4-FFF2-40B4-BE49-F238E27FC236}">
                <a16:creationId xmlns:a16="http://schemas.microsoft.com/office/drawing/2014/main" id="{C797E1DA-B960-D091-0E49-C0D9B3F3167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Rodzaje i środki ochrony</a:t>
            </a:r>
          </a:p>
        </p:txBody>
      </p:sp>
      <p:sp>
        <p:nvSpPr>
          <p:cNvPr id="7" name="Rectangle 2">
            <a:extLst>
              <a:ext uri="{FF2B5EF4-FFF2-40B4-BE49-F238E27FC236}">
                <a16:creationId xmlns:a16="http://schemas.microsoft.com/office/drawing/2014/main" id="{F1BA3C0A-9E92-E0EA-E21D-394855E6EE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1C97084-99EA-22C7-0DCE-86300AFB3C1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8338258"/>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45DC29-FB3D-92A2-7385-2937C2C6238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FAD214C-B83F-A183-1FB9-8251849E6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EB76093-73FD-05FB-4F57-60206C203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9BF69E9-38C1-863A-1D4F-C96B2EECD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0956B5B-5376-577C-AF27-559516E040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BE204EE-0443-001E-DADF-75BDFF69FE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4C8665D-7C4E-8494-DF4B-50F128C3CD0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DB68802-78FD-9BC5-F595-ED6016D328AC}"/>
              </a:ext>
            </a:extLst>
          </p:cNvPr>
          <p:cNvSpPr>
            <a:spLocks noGrp="1"/>
          </p:cNvSpPr>
          <p:nvPr>
            <p:ph idx="1"/>
          </p:nvPr>
        </p:nvSpPr>
        <p:spPr>
          <a:xfrm>
            <a:off x="152400" y="1675014"/>
            <a:ext cx="11874500" cy="5051607"/>
          </a:xfrm>
        </p:spPr>
        <p:txBody>
          <a:bodyPr anchor="ctr">
            <a:noAutofit/>
          </a:bodyPr>
          <a:lstStyle/>
          <a:p>
            <a:pPr marL="0" indent="0">
              <a:buNone/>
            </a:pPr>
            <a:r>
              <a:rPr lang="pl-PL"/>
              <a:t>Wartość uziemienia zwodów powinna być niższa niż 10 Ohmów. Jeśli jednak nie zachowano odpowiednich odstępów izolacyjnych lub dach jest wykonany z metalu, konieczne jest wykonanie dodatkowych połączeń wyrównawczych pomiędzy obudową paneli a układem zwodów. W przypadku instalacji modułów fotowoltaicznych w odległości mniejszej niż </a:t>
            </a:r>
            <a:br>
              <a:rPr lang="pl-PL"/>
            </a:br>
            <a:r>
              <a:rPr lang="pl-PL"/>
              <a:t>1 m, zwody pionowe muszą być połączone z konstrukcją nośną modułów.</a:t>
            </a:r>
          </a:p>
        </p:txBody>
      </p:sp>
      <p:sp>
        <p:nvSpPr>
          <p:cNvPr id="6" name="Tytuł 1">
            <a:extLst>
              <a:ext uri="{FF2B5EF4-FFF2-40B4-BE49-F238E27FC236}">
                <a16:creationId xmlns:a16="http://schemas.microsoft.com/office/drawing/2014/main" id="{22CC3372-4567-436C-A5E1-06146C775A5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2417226B-D2BC-B560-194C-3EF7770A8D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459F992-5BF3-C18D-0465-9F0E18DFB4F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040590022"/>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F8BF69-5492-E512-609B-67687CEF94C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F3BAA25-9711-EA70-7E0A-3EF96DE10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8372AF1-E4EC-BB13-2D37-22DC85620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C4936F0-DE19-F37D-73D0-3AFEA5D37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F00FBCF-DE34-FD6D-53BF-D8904DC14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5D5368-3DAF-13F3-3108-7F0C41B84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B3F8C00-535A-9FA6-4DC3-36ED925E1CC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A9F7B55-4CFE-6540-6347-5C4E04E24506}"/>
              </a:ext>
            </a:extLst>
          </p:cNvPr>
          <p:cNvSpPr>
            <a:spLocks noGrp="1"/>
          </p:cNvSpPr>
          <p:nvPr>
            <p:ph idx="1"/>
          </p:nvPr>
        </p:nvSpPr>
        <p:spPr>
          <a:xfrm>
            <a:off x="152400" y="1675014"/>
            <a:ext cx="11874500" cy="5051607"/>
          </a:xfrm>
        </p:spPr>
        <p:txBody>
          <a:bodyPr anchor="ctr">
            <a:noAutofit/>
          </a:bodyPr>
          <a:lstStyle/>
          <a:p>
            <a:pPr marL="0" indent="0">
              <a:buNone/>
            </a:pPr>
            <a:r>
              <a:rPr lang="pl-PL"/>
              <a:t>W przypadku braku instalacji odgromowej, połączenie wyrównawcze konstrukcji modułów należy wykonać przewodem stalowym, aluminiowym lub miedzianym o minimalnej średnicy 6 mm</a:t>
            </a:r>
            <a:r>
              <a:rPr lang="pl-PL" baseline="30000"/>
              <a:t>2</a:t>
            </a:r>
            <a:r>
              <a:rPr lang="pl-PL"/>
              <a:t>. Drugi koniec przewodu powinien być przymocowany do istniejącego uziemienia budynku. </a:t>
            </a:r>
          </a:p>
          <a:p>
            <a:pPr marL="0" indent="0">
              <a:buNone/>
            </a:pPr>
            <a:endParaRPr lang="pl-PL"/>
          </a:p>
          <a:p>
            <a:pPr marL="0" indent="0">
              <a:buNone/>
            </a:pPr>
            <a:r>
              <a:rPr lang="pl-PL"/>
              <a:t>Można zrezygnować z uziemienia konstrukcji nośnej modułów fotowoltaicznych, gdy moduły mają drugą klasę ochronności i na ich zaciskach występuje bardzo niskie napięcie ochronne (PELV lub SELV), a inwerter zapewnia galwaniczną separację. Dotyczy to przede wszystkim </a:t>
            </a:r>
            <a:r>
              <a:rPr lang="pl-PL" err="1"/>
              <a:t>mikroinstalacji</a:t>
            </a:r>
            <a:r>
              <a:rPr lang="pl-PL"/>
              <a:t> działających w systemie autonomicznym „off-</a:t>
            </a:r>
            <a:r>
              <a:rPr lang="pl-PL" err="1"/>
              <a:t>grid</a:t>
            </a:r>
            <a:r>
              <a:rPr lang="pl-PL"/>
              <a:t>”.</a:t>
            </a:r>
          </a:p>
        </p:txBody>
      </p:sp>
      <p:sp>
        <p:nvSpPr>
          <p:cNvPr id="6" name="Tytuł 1">
            <a:extLst>
              <a:ext uri="{FF2B5EF4-FFF2-40B4-BE49-F238E27FC236}">
                <a16:creationId xmlns:a16="http://schemas.microsoft.com/office/drawing/2014/main" id="{714B2812-6E30-998D-1C35-F4853330081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87D8BA44-7676-6790-89B6-B69B0C5144D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2D2E779-407F-3964-FAF9-C7CE8B061F4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319058649"/>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97016-6A7B-BA2F-EE0B-0475808B394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13AED5A-2E98-959D-0DFE-052698077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6DC44DF-0603-AEB0-72FA-357A21E5C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AF32BB3-E406-A477-E4B4-6C8F5BAD5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71D2E8-1212-52A0-77DE-F9080F17F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289B57F-B8F8-CD79-2645-52AD7DDE7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3428A37-D67C-5C3B-D3DC-5611FF193A1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B85C0679-4FA1-3EC9-1759-77CF04A2D1A7}"/>
              </a:ext>
            </a:extLst>
          </p:cNvPr>
          <p:cNvSpPr>
            <a:spLocks noGrp="1"/>
          </p:cNvSpPr>
          <p:nvPr>
            <p:ph idx="1"/>
          </p:nvPr>
        </p:nvSpPr>
        <p:spPr>
          <a:xfrm>
            <a:off x="152400" y="1675014"/>
            <a:ext cx="11874500" cy="5051607"/>
          </a:xfrm>
        </p:spPr>
        <p:txBody>
          <a:bodyPr anchor="ctr">
            <a:noAutofit/>
          </a:bodyPr>
          <a:lstStyle/>
          <a:p>
            <a:pPr marL="0" indent="0">
              <a:buNone/>
            </a:pPr>
            <a:r>
              <a:rPr lang="pl-PL"/>
              <a:t>Farmy fotowoltaiczne również powinny być chronione przed bezpośrednim wyładowaniem atmosferycznym w systemie fotowoltaicznym. Ochrona ta powinna być odpowiednio zaprojektowana i składać się z układu zwodów pionowych oraz uziomu kratowego.</a:t>
            </a:r>
          </a:p>
          <a:p>
            <a:pPr marL="0" indent="0">
              <a:buNone/>
            </a:pPr>
            <a:endParaRPr lang="pl-PL"/>
          </a:p>
          <a:p>
            <a:pPr marL="0" indent="0">
              <a:buNone/>
            </a:pPr>
            <a:r>
              <a:rPr lang="pl-PL"/>
              <a:t>Podstawowe wytyczne obejmują:</a:t>
            </a:r>
          </a:p>
          <a:p>
            <a:pPr marL="0" indent="0">
              <a:buNone/>
            </a:pPr>
            <a:r>
              <a:rPr lang="pl-PL"/>
              <a:t>- Elementy metalowe konstrukcji oraz zwody pionowe powinny być połączone z uziomem kratowym.</a:t>
            </a:r>
          </a:p>
          <a:p>
            <a:pPr marL="0" indent="0">
              <a:buNone/>
            </a:pPr>
            <a:r>
              <a:rPr lang="pl-PL"/>
              <a:t>- Należy unikać montowania zwodów pionowych bezpośrednio do konstrukcji systemu.</a:t>
            </a:r>
          </a:p>
          <a:p>
            <a:pPr marL="0" indent="0">
              <a:buNone/>
            </a:pPr>
            <a:r>
              <a:rPr lang="pl-PL"/>
              <a:t>- Ochroną odgromową powinny być objęte także stacja transformatorowa, dyspozytornia oraz inne budynki znajdujące się na farmie.</a:t>
            </a:r>
          </a:p>
        </p:txBody>
      </p:sp>
      <p:sp>
        <p:nvSpPr>
          <p:cNvPr id="6" name="Tytuł 1">
            <a:extLst>
              <a:ext uri="{FF2B5EF4-FFF2-40B4-BE49-F238E27FC236}">
                <a16:creationId xmlns:a16="http://schemas.microsoft.com/office/drawing/2014/main" id="{DEE2AD44-8223-8E0C-EBC6-5E60130292C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odgromowa</a:t>
            </a:r>
          </a:p>
        </p:txBody>
      </p:sp>
      <p:sp>
        <p:nvSpPr>
          <p:cNvPr id="7" name="Rectangle 2">
            <a:extLst>
              <a:ext uri="{FF2B5EF4-FFF2-40B4-BE49-F238E27FC236}">
                <a16:creationId xmlns:a16="http://schemas.microsoft.com/office/drawing/2014/main" id="{C9A20B16-F01D-053E-8959-8A191C3B262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7ACC10C-E605-38D2-56BA-8DAD50D487B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387014545"/>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702348-7DA2-2225-FF5F-95812C09042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210A39C-9FDB-BD41-62B8-71A79565E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E5EB85B-C98F-A8E5-EF10-F4DF60CE7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3D90268-4B02-D7BD-FF92-C935F7AB4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45883F3-B82F-4FED-6365-750EA4FD7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5167BD6-E1EA-AF95-AE79-881FE62A4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38729B3-2F0C-1C21-FB8A-3A47C54139B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0593807-412C-7FDB-9E73-5F9126D1F476}"/>
              </a:ext>
            </a:extLst>
          </p:cNvPr>
          <p:cNvSpPr>
            <a:spLocks noGrp="1"/>
          </p:cNvSpPr>
          <p:nvPr>
            <p:ph idx="1"/>
          </p:nvPr>
        </p:nvSpPr>
        <p:spPr>
          <a:xfrm>
            <a:off x="152400" y="1675014"/>
            <a:ext cx="11874500" cy="5051607"/>
          </a:xfrm>
        </p:spPr>
        <p:txBody>
          <a:bodyPr anchor="ctr">
            <a:noAutofit/>
          </a:bodyPr>
          <a:lstStyle/>
          <a:p>
            <a:pPr marL="0" indent="0">
              <a:buNone/>
            </a:pPr>
            <a:r>
              <a:rPr lang="pl-PL"/>
              <a:t>Instalacja wewnętrzna w budynku z systemem PV wymaga zastosowania ochronników przepięciowych (SPD), które chronią systemy elektryczne przed skutkami wyładowań atmosferycznych i przepięć łączeniowych. Ich zadaniem jest odprowadzanie prądów wyładowczych do uziemienia, co zabezpiecza urządzenia znajdujące się poniżej ochronników. Ochronniki instalowane są równolegle do chronionej linii.</a:t>
            </a:r>
          </a:p>
        </p:txBody>
      </p:sp>
      <p:sp>
        <p:nvSpPr>
          <p:cNvPr id="6" name="Tytuł 1">
            <a:extLst>
              <a:ext uri="{FF2B5EF4-FFF2-40B4-BE49-F238E27FC236}">
                <a16:creationId xmlns:a16="http://schemas.microsoft.com/office/drawing/2014/main" id="{60AF519A-2A64-3A6D-DC6E-892F4B9454C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7C2A8D7E-2932-C930-1413-B8517006CB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3D1E481-37FF-6649-844A-57332710022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429428322"/>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30A47B-6540-4D61-86DC-F3CCA726A08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4E2AD3E-AF83-2486-04DA-38F2C83914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EFDED32-562F-ACB6-C991-52F3F380E5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7726217-C6B1-2D34-3824-65197A669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9A58F03-02CD-677E-AE95-7CE2B01A4D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CE8E546-8C32-DE31-55DD-8BE65B307C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6588407-9965-846A-6AA9-4E8FA40BE49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209E52CB-C658-A1A5-F129-21591245CB29}"/>
              </a:ext>
            </a:extLst>
          </p:cNvPr>
          <p:cNvSpPr>
            <a:spLocks noGrp="1"/>
          </p:cNvSpPr>
          <p:nvPr>
            <p:ph idx="1"/>
          </p:nvPr>
        </p:nvSpPr>
        <p:spPr>
          <a:xfrm>
            <a:off x="152400" y="1675014"/>
            <a:ext cx="11874500" cy="5051607"/>
          </a:xfrm>
        </p:spPr>
        <p:txBody>
          <a:bodyPr anchor="ctr">
            <a:noAutofit/>
          </a:bodyPr>
          <a:lstStyle/>
          <a:p>
            <a:pPr marL="0" indent="0">
              <a:buNone/>
            </a:pPr>
            <a:r>
              <a:rPr lang="pl-PL"/>
              <a:t>W przypadku przepięcia, impedancja ochronników spada, co zamyka obwód do uziemienia. Po ustąpieniu przepięcia impedancja wraca do wysokiej wartości, co ponownie otwiera obwód. Do ochrony systemów fotowoltaicznych stosuje się specjalne ograniczniki przepięć po stronie prądu stałego oraz standardowe po stronie prądu przemiennego. Niewłaściwy dobór tych urządzeń może prowadzić do zagrożenia pożarowego.</a:t>
            </a:r>
          </a:p>
        </p:txBody>
      </p:sp>
      <p:sp>
        <p:nvSpPr>
          <p:cNvPr id="6" name="Tytuł 1">
            <a:extLst>
              <a:ext uri="{FF2B5EF4-FFF2-40B4-BE49-F238E27FC236}">
                <a16:creationId xmlns:a16="http://schemas.microsoft.com/office/drawing/2014/main" id="{018BDC2A-A6C9-5DC4-9286-080166FC65D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D561C734-3B87-7FB1-5C43-AC35ED7C1F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D43B6F6-6B5E-2102-86BF-9792AA4017A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720397825"/>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522C6A-8521-0AC7-1E57-51F7786D3AF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F5E3894-493B-D894-C403-6138A73ED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0687C7F-909B-7595-7F8C-B5161242F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02BE9C0-9A11-0F67-6FF8-33C70A5D1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8149B0-431C-9A65-B497-E6C522FF7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F67BEF7-08DA-5930-35DF-73BF4F1CC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F779D33-25F9-0659-28F5-62BED584C62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3AF3EDE-9B93-A8F7-F37B-0EDCF5B62D8F}"/>
              </a:ext>
            </a:extLst>
          </p:cNvPr>
          <p:cNvSpPr>
            <a:spLocks noGrp="1"/>
          </p:cNvSpPr>
          <p:nvPr>
            <p:ph idx="1"/>
          </p:nvPr>
        </p:nvSpPr>
        <p:spPr>
          <a:xfrm>
            <a:off x="152400" y="1675014"/>
            <a:ext cx="11874500" cy="5051607"/>
          </a:xfrm>
        </p:spPr>
        <p:txBody>
          <a:bodyPr anchor="ctr">
            <a:noAutofit/>
          </a:bodyPr>
          <a:lstStyle/>
          <a:p>
            <a:pPr marL="0" indent="0">
              <a:buNone/>
            </a:pPr>
            <a:r>
              <a:rPr lang="pl-PL"/>
              <a:t>Aby zabezpieczyć systemy fotowoltaiczne oraz podłączone do nich urządzenia elektroniczne przed przepięciami i sprzężeniami, stosuje się specjalne ograniczniki przepięć przeznaczone do systemów fotowoltaicznych po stronie prądu stałego oraz standardowe ograniczniki po stronie prądu przemiennego. Niewłaściwy dobór ograniczników może stwarzać zagrożenie pożarowe dla urządzeń elektrycznych i elektronicznych.</a:t>
            </a:r>
          </a:p>
          <a:p>
            <a:pPr marL="0" indent="0">
              <a:buNone/>
            </a:pPr>
            <a:r>
              <a:rPr lang="pl-PL"/>
              <a:t>Zasady stosowania ochrony przeciwprzepięciowej różnią się w zależności od zastosowanej (lub jej braku) ochrony odgromowej. Zazwyczaj zastosowanie SPD ogranicza się do ochronników typów T1 + T2.</a:t>
            </a:r>
          </a:p>
        </p:txBody>
      </p:sp>
      <p:sp>
        <p:nvSpPr>
          <p:cNvPr id="6" name="Tytuł 1">
            <a:extLst>
              <a:ext uri="{FF2B5EF4-FFF2-40B4-BE49-F238E27FC236}">
                <a16:creationId xmlns:a16="http://schemas.microsoft.com/office/drawing/2014/main" id="{A1A1C1E1-F34E-61EB-BBFE-ED00397D216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96B41DD9-6332-1183-2525-298F68E28A9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A20202C-C8F3-6F86-27C2-4482696C3CF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88940028"/>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7F4B03-9F45-D7C4-602C-C3B21BC0CDE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167CB0F-AC42-E164-CFFB-CF0DCA078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B557523-9A94-4662-BF86-60AB456B43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C54E666-0D90-313B-9342-0B37FE4CE8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A3B3D29-0C8D-7D4B-F6FF-6A21ED5E7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1BB34A4-B7BB-3E7C-8FEA-67BCD93B2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E52D15F-98C0-DA71-F7AA-BC53D71A58F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EEBFCC2-14FC-F71C-704E-AE9826AC6753}"/>
              </a:ext>
            </a:extLst>
          </p:cNvPr>
          <p:cNvSpPr>
            <a:spLocks noGrp="1"/>
          </p:cNvSpPr>
          <p:nvPr>
            <p:ph idx="1"/>
          </p:nvPr>
        </p:nvSpPr>
        <p:spPr>
          <a:xfrm>
            <a:off x="152400" y="1675014"/>
            <a:ext cx="11874500" cy="5051607"/>
          </a:xfrm>
        </p:spPr>
        <p:txBody>
          <a:bodyPr anchor="ctr">
            <a:noAutofit/>
          </a:bodyPr>
          <a:lstStyle/>
          <a:p>
            <a:pPr marL="0" indent="0">
              <a:buNone/>
            </a:pPr>
            <a:r>
              <a:rPr lang="pl-PL"/>
              <a:t>Wymagania dotyczące odgromników i ochronników przeciwprzepięciowych powinny być zgodne z obowiązującymi normami dla tych urządzeń: IEC 61643-1 oraz EN 61643-11. Ochronniki przeciwprzepięciowe mają na celu redukcję występujących w sieci przepięć do poziomów określonych przez odpowiednie kategorie.</a:t>
            </a:r>
          </a:p>
        </p:txBody>
      </p:sp>
      <p:sp>
        <p:nvSpPr>
          <p:cNvPr id="6" name="Tytuł 1">
            <a:extLst>
              <a:ext uri="{FF2B5EF4-FFF2-40B4-BE49-F238E27FC236}">
                <a16:creationId xmlns:a16="http://schemas.microsoft.com/office/drawing/2014/main" id="{A0600C54-8292-04D3-3324-058FB0209B1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5FA05255-B6A4-C60D-5B10-57AF7BA2801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1C479F7-57EC-28C2-AD28-0AB18B410A8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371527109"/>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D3DF35-B029-BBF6-B7D7-4D1A0E4EEB7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324246B-0904-549B-FF9F-3778DE179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E0B6281-A959-5AB2-5F88-94DB5880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F86B12B-B51D-CEC9-EB15-2A67615A6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1B9953A-8D3F-7827-04C7-72C8334AB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67CE4C-79E3-632D-C883-35A08640A1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6218FAD-90CB-203B-31EB-B64061D6B79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E6236D94-7D66-2446-E1EC-0CAAC4747AC7}"/>
              </a:ext>
            </a:extLst>
          </p:cNvPr>
          <p:cNvSpPr>
            <a:spLocks noGrp="1"/>
          </p:cNvSpPr>
          <p:nvPr>
            <p:ph idx="1"/>
          </p:nvPr>
        </p:nvSpPr>
        <p:spPr>
          <a:xfrm>
            <a:off x="152400" y="1675014"/>
            <a:ext cx="11874500" cy="5051607"/>
          </a:xfrm>
        </p:spPr>
        <p:txBody>
          <a:bodyPr anchor="ctr">
            <a:noAutofit/>
          </a:bodyPr>
          <a:lstStyle/>
          <a:p>
            <a:pPr marL="0" indent="0">
              <a:buNone/>
            </a:pPr>
            <a:r>
              <a:rPr lang="pl-PL"/>
              <a:t>Ochronniki typu T1 są stosowane jako zabezpieczenie przed bezpośrednim działaniem piorunów. Ich szczególną cechą jest zdolność do odprowadzania prądów wywołanych bezpośrednim uderzeniem pioruna. </a:t>
            </a:r>
          </a:p>
          <a:p>
            <a:pPr marL="0" indent="0">
              <a:buNone/>
            </a:pPr>
            <a:r>
              <a:rPr lang="pl-PL"/>
              <a:t>Z kolei ochronniki typu T2 (norma: VDE V 0675-6) nie wykazują zdolności odprowadzania prądu piorunów i dlatego nie mogą stanowić ochrony przed ich bezpośrednim oddziaływaniem. Ochronniki te służą do ochrony urządzeń przed dalekimi uderzeniami piorunów oraz przed przepięciami, które mogą powstawać w wyniku zwarć lub innych zdarzeń w sieci elektrycznej.</a:t>
            </a:r>
          </a:p>
        </p:txBody>
      </p:sp>
      <p:sp>
        <p:nvSpPr>
          <p:cNvPr id="6" name="Tytuł 1">
            <a:extLst>
              <a:ext uri="{FF2B5EF4-FFF2-40B4-BE49-F238E27FC236}">
                <a16:creationId xmlns:a16="http://schemas.microsoft.com/office/drawing/2014/main" id="{114C655B-963B-1B86-48FA-321892CB75B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903CF874-14BE-947E-94DE-D5C421FEF6C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0E4AF95-C013-C39B-3C2E-AC0748DE0B4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340479679"/>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464C6F-8768-60D4-4F74-D62D00014E8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FF2C06-F2BE-7AF0-1DA3-AE123994E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DB2C8EE-4BA3-CAC5-1150-F96BC7394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BA1BD54-40A6-939F-2719-793A3C8A3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3C6F5B6-F261-E2CE-D269-EC27EEF77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785D04B-B10B-08AC-A732-54DD24F2C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35D8EBD-4F6F-0BAF-4744-E07D19169BB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9E50FA59-77B8-BFDA-8639-69DF3B42FB31}"/>
              </a:ext>
            </a:extLst>
          </p:cNvPr>
          <p:cNvSpPr>
            <a:spLocks noGrp="1"/>
          </p:cNvSpPr>
          <p:nvPr>
            <p:ph idx="1"/>
          </p:nvPr>
        </p:nvSpPr>
        <p:spPr>
          <a:xfrm>
            <a:off x="152400" y="1675014"/>
            <a:ext cx="11874500" cy="5051607"/>
          </a:xfrm>
        </p:spPr>
        <p:txBody>
          <a:bodyPr anchor="ctr">
            <a:noAutofit/>
          </a:bodyPr>
          <a:lstStyle/>
          <a:p>
            <a:pPr marL="0" indent="0">
              <a:buNone/>
            </a:pPr>
            <a:r>
              <a:rPr lang="pl-PL"/>
              <a:t>Przeznaczeniem ograniczników przepięciowych typów 1 + 2 (dawniejsze oznaczenie klasa B + C) jest ochrona systemów zasilania opartych na technologii ogniw fotowoltaicznych przed skutkami zarówno bezpośrednich, jak i pośrednich wyładowań piorunowych, oraz ochrona przeciwprzepięciowa. </a:t>
            </a:r>
          </a:p>
          <a:p>
            <a:pPr marL="0" indent="0">
              <a:buNone/>
            </a:pPr>
            <a:r>
              <a:rPr lang="pl-PL"/>
              <a:t>Dzięki zastosowaniu ograniczników przepięć typów 1 + 2 uzyskuje się skuteczną ochronę systemów ogniw fotowoltaicznych montowanych w strefach zagrożenia przepięciowego III i IV. Urządzenia po stronie DC montowane są pomiędzy zestawem ogniw a falownikiem.</a:t>
            </a:r>
          </a:p>
        </p:txBody>
      </p:sp>
      <p:sp>
        <p:nvSpPr>
          <p:cNvPr id="6" name="Tytuł 1">
            <a:extLst>
              <a:ext uri="{FF2B5EF4-FFF2-40B4-BE49-F238E27FC236}">
                <a16:creationId xmlns:a16="http://schemas.microsoft.com/office/drawing/2014/main" id="{6FCE3582-82DE-23E7-CB14-AD9984F72BA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A470AEEA-B1D4-440A-FB40-72D3EC14B0F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AEBFF7F-C683-64B7-CB57-A9EF7363CFF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652599605"/>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B0C1D8-C16D-6388-DE29-7B1EF6F2D38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7F135D4-BA8F-E5CA-AE49-11FC74ADB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CE2C6B7-48E1-E5EC-AD38-1D3A53DDD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E83AAF6-0D25-E17F-422D-6333942E9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98952BD-B765-7C34-6273-CFD1646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38DE5F-FCAB-8A5A-AACA-8238B8B18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BE2C5C6-5640-9C09-9C4A-6E0CD3A131E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CAFC376-862F-51B7-8AFA-5CAC3112D300}"/>
              </a:ext>
            </a:extLst>
          </p:cNvPr>
          <p:cNvSpPr>
            <a:spLocks noGrp="1"/>
          </p:cNvSpPr>
          <p:nvPr>
            <p:ph idx="1"/>
          </p:nvPr>
        </p:nvSpPr>
        <p:spPr>
          <a:xfrm>
            <a:off x="152400" y="1675014"/>
            <a:ext cx="11874500" cy="5051607"/>
          </a:xfrm>
        </p:spPr>
        <p:txBody>
          <a:bodyPr anchor="ctr">
            <a:noAutofit/>
          </a:bodyPr>
          <a:lstStyle/>
          <a:p>
            <a:pPr marL="0" indent="0">
              <a:buNone/>
            </a:pPr>
            <a:r>
              <a:rPr lang="pl-PL" b="1"/>
              <a:t>Dobór ogranicznika po stronie DC</a:t>
            </a:r>
          </a:p>
          <a:p>
            <a:r>
              <a:rPr lang="pl-PL"/>
              <a:t>Maksymalne napięcie pracy ogranicznika (</a:t>
            </a:r>
            <a:r>
              <a:rPr lang="pl-PL" err="1"/>
              <a:t>Umax</a:t>
            </a:r>
            <a:r>
              <a:rPr lang="pl-PL"/>
              <a:t>) powinno wynosić co najmniej 1,2 * U</a:t>
            </a:r>
            <a:r>
              <a:rPr lang="pl-PL" baseline="-25000"/>
              <a:t>OC</a:t>
            </a:r>
            <a:r>
              <a:rPr lang="pl-PL"/>
              <a:t> w warunkach standardowych (obwód otwarty, promieniowanie 1000W/m</a:t>
            </a:r>
            <a:r>
              <a:rPr lang="pl-PL" baseline="30000"/>
              <a:t>2</a:t>
            </a:r>
            <a:r>
              <a:rPr lang="pl-PL"/>
              <a:t>, temp. Paneli 25℃</a:t>
            </a:r>
          </a:p>
          <a:p>
            <a:r>
              <a:rPr lang="pl-PL"/>
              <a:t>Jeżeli zachowana jest odpowiednia odległość między modułami fotowoltaicznymi a piorunochronem, należy stosować ograniczniki przepięć typu 2. W przeciwnym razie konieczne jest zastosowanie zespolonych ograniczników typu 1.</a:t>
            </a:r>
          </a:p>
          <a:p>
            <a:pPr marL="0" indent="0">
              <a:buNone/>
            </a:pPr>
            <a:endParaRPr lang="pl-PL"/>
          </a:p>
        </p:txBody>
      </p:sp>
      <p:sp>
        <p:nvSpPr>
          <p:cNvPr id="6" name="Tytuł 1">
            <a:extLst>
              <a:ext uri="{FF2B5EF4-FFF2-40B4-BE49-F238E27FC236}">
                <a16:creationId xmlns:a16="http://schemas.microsoft.com/office/drawing/2014/main" id="{E9FA0419-E644-8BD5-0B3F-41518E633FE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C9393647-7A67-A61F-0152-B310B01A74D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CA2769F-6CB1-E627-B697-F131134C035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1704097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F1F5B-10C3-155C-8B60-6027A1A21A2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92032B1-B476-C5E3-635D-D94C08CD98E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4B01EC3-A214-E9C8-3A59-E469F69CA70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Ochrona podstawowa – powszechnie stosowane środki ochrony:</a:t>
            </a:r>
          </a:p>
          <a:p>
            <a:r>
              <a:rPr lang="pl-PL"/>
              <a:t>Izolacja podstawowa części czynnych</a:t>
            </a:r>
          </a:p>
          <a:p>
            <a:r>
              <a:rPr lang="pl-PL"/>
              <a:t>Przegrody lub obudowy</a:t>
            </a:r>
          </a:p>
          <a:p>
            <a:pPr marL="0" indent="0">
              <a:buNone/>
            </a:pPr>
            <a:endParaRPr lang="pl-PL"/>
          </a:p>
          <a:p>
            <a:pPr marL="0" indent="0">
              <a:buNone/>
            </a:pPr>
            <a:r>
              <a:rPr lang="pl-PL"/>
              <a:t>Ochrona podstawowa – środki ochrony stosowane tylko w instalacjach dostępnych dla osób wykwalifikowanych lub poinstruowanych, lub osób będących pod nadzorem wyżej wymienionych:</a:t>
            </a:r>
          </a:p>
          <a:p>
            <a:r>
              <a:rPr lang="pl-PL"/>
              <a:t>Przeszkody, bariery</a:t>
            </a:r>
          </a:p>
          <a:p>
            <a:r>
              <a:rPr lang="pl-PL"/>
              <a:t>Umieszczenie poza zasięgiem ręki</a:t>
            </a:r>
          </a:p>
        </p:txBody>
      </p:sp>
      <p:sp>
        <p:nvSpPr>
          <p:cNvPr id="6" name="Tytuł 1">
            <a:extLst>
              <a:ext uri="{FF2B5EF4-FFF2-40B4-BE49-F238E27FC236}">
                <a16:creationId xmlns:a16="http://schemas.microsoft.com/office/drawing/2014/main" id="{AE0B1076-A7FB-4054-63F0-7E4618CF04D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Rodzaje i środki ochrony</a:t>
            </a:r>
          </a:p>
        </p:txBody>
      </p:sp>
      <p:sp>
        <p:nvSpPr>
          <p:cNvPr id="7" name="Rectangle 2">
            <a:extLst>
              <a:ext uri="{FF2B5EF4-FFF2-40B4-BE49-F238E27FC236}">
                <a16:creationId xmlns:a16="http://schemas.microsoft.com/office/drawing/2014/main" id="{F89705C2-B311-2D54-6C78-95DC1F72161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A1D3FB2-27E0-F534-E7C4-C145602B548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48850"/>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403530-E3DC-4DA1-BC60-2493207E36C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57E0D38-317C-BA7A-59DC-8C4F512DF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9DA8393-846E-40D4-B761-AD2003CF2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B295D37-F94F-5932-8473-A929160BB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C6ED4A-721D-7135-FAC0-A9436AD25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07F104F-65FA-23A7-906F-61D7DD2CC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8AB64ED-111D-5A08-DF9D-AFC7505B831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2A01405-A646-99C7-3F98-1DFF249A5142}"/>
              </a:ext>
            </a:extLst>
          </p:cNvPr>
          <p:cNvSpPr>
            <a:spLocks noGrp="1"/>
          </p:cNvSpPr>
          <p:nvPr>
            <p:ph idx="1"/>
          </p:nvPr>
        </p:nvSpPr>
        <p:spPr>
          <a:xfrm>
            <a:off x="152400" y="1675014"/>
            <a:ext cx="11874500" cy="5051607"/>
          </a:xfrm>
        </p:spPr>
        <p:txBody>
          <a:bodyPr anchor="ctr">
            <a:noAutofit/>
          </a:bodyPr>
          <a:lstStyle/>
          <a:p>
            <a:pPr marL="0" indent="0">
              <a:buNone/>
            </a:pPr>
            <a:r>
              <a:rPr lang="pl-PL" b="1"/>
              <a:t>Dobór ogranicznika po stronie DC</a:t>
            </a:r>
          </a:p>
          <a:p>
            <a:r>
              <a:rPr lang="pl-PL"/>
              <a:t>W przypadku, gdy odległość między inwerterem a modułami przekracza 10 m, rekomenduje się użycie dwóch ograniczników w części DC: jeden do ochrony modułów, a drugi do ochrony inwertera. Gdy odległość jest mniejsza niż 10 m, wystarczy jeden ogranicznik, zazwyczaj montowany przed inwerterem.</a:t>
            </a:r>
          </a:p>
          <a:p>
            <a:r>
              <a:rPr lang="pl-PL"/>
              <a:t>Po stronie AC, za inwerterem, instaluje się ochronnik typu 1 + typu 2, odpowiedni dla chronionego falownika.</a:t>
            </a:r>
          </a:p>
        </p:txBody>
      </p:sp>
      <p:sp>
        <p:nvSpPr>
          <p:cNvPr id="6" name="Tytuł 1">
            <a:extLst>
              <a:ext uri="{FF2B5EF4-FFF2-40B4-BE49-F238E27FC236}">
                <a16:creationId xmlns:a16="http://schemas.microsoft.com/office/drawing/2014/main" id="{9FF1B925-ADD5-A005-1700-8B962FEB8CF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przeciwprzepięciowa</a:t>
            </a:r>
          </a:p>
        </p:txBody>
      </p:sp>
      <p:sp>
        <p:nvSpPr>
          <p:cNvPr id="7" name="Rectangle 2">
            <a:extLst>
              <a:ext uri="{FF2B5EF4-FFF2-40B4-BE49-F238E27FC236}">
                <a16:creationId xmlns:a16="http://schemas.microsoft.com/office/drawing/2014/main" id="{3FA7201E-8069-9EDD-3EE0-C4B0C27C96D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1575FAC-1D8B-DA67-6FB3-36BCD45BC73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17346135"/>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77F872-1EEF-7FE7-BB80-F453AD79703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7177417-0AAC-DEC9-F9D9-241E7883C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82E58EF-AA48-D4FB-9369-9BF70B0F2D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81A9192-DE58-9877-FD2A-B4F99FEA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A181F90-908A-220C-6EEB-DA4B0254A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C05C2A-0A3F-03BD-9C21-84ED21C00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5C19F54-43CC-50A8-EA26-12E03D61BF3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68D0A03-B620-6E78-BF34-52F016878FC6}"/>
              </a:ext>
            </a:extLst>
          </p:cNvPr>
          <p:cNvSpPr>
            <a:spLocks noGrp="1"/>
          </p:cNvSpPr>
          <p:nvPr>
            <p:ph idx="1"/>
          </p:nvPr>
        </p:nvSpPr>
        <p:spPr>
          <a:xfrm>
            <a:off x="152400" y="1675014"/>
            <a:ext cx="11874500" cy="5051607"/>
          </a:xfrm>
        </p:spPr>
        <p:txBody>
          <a:bodyPr anchor="ctr">
            <a:noAutofit/>
          </a:bodyPr>
          <a:lstStyle/>
          <a:p>
            <a:pPr marL="0" indent="0">
              <a:buNone/>
            </a:pPr>
            <a:r>
              <a:rPr lang="pl-PL"/>
              <a:t>System fotowoltaiczny funkcjonuje jako elektrownia, dlatego wszyscy, którzy mają do niego dostęp, muszą być odpowiednio chronieni. Kluczowe jest zapewnienie ochrony podstawowej oraz ochrony przy uszkodzeniu.</a:t>
            </a:r>
          </a:p>
          <a:p>
            <a:pPr marL="0" indent="0">
              <a:buNone/>
            </a:pPr>
            <a:endParaRPr lang="pl-PL"/>
          </a:p>
          <a:p>
            <a:pPr marL="0" indent="0">
              <a:buNone/>
            </a:pPr>
            <a:r>
              <a:rPr lang="pl-PL"/>
              <a:t>Rodzaj i poziom ochrony przeciwporażeniowej zależą od warunków środowiskowych oraz parametrów konkretnego systemu fotowoltaicznego. Ochrona podstawowa realizowana jest przez izolację podstawową oraz działania ograniczające dostęp do elementów systemu PV. W skład tej ochrony wchodzą:</a:t>
            </a:r>
          </a:p>
        </p:txBody>
      </p:sp>
      <p:sp>
        <p:nvSpPr>
          <p:cNvPr id="6" name="Tytuł 1">
            <a:extLst>
              <a:ext uri="{FF2B5EF4-FFF2-40B4-BE49-F238E27FC236}">
                <a16:creationId xmlns:a16="http://schemas.microsoft.com/office/drawing/2014/main" id="{5570F5C9-3159-BB75-437D-C4763C51FC7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przeciwporażeniowa</a:t>
            </a:r>
          </a:p>
        </p:txBody>
      </p:sp>
      <p:sp>
        <p:nvSpPr>
          <p:cNvPr id="7" name="Rectangle 2">
            <a:extLst>
              <a:ext uri="{FF2B5EF4-FFF2-40B4-BE49-F238E27FC236}">
                <a16:creationId xmlns:a16="http://schemas.microsoft.com/office/drawing/2014/main" id="{BE4D64BB-9575-B918-D7EC-7486568DF47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94BB30E-705F-D512-1E85-2287CE5836D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4029320927"/>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4C3394-5950-118F-7629-DDCAD7414FB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C39FFF-4242-F0A4-660E-98DAB0C72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B89406C-530E-EF3B-6E45-429EA4207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5513D31-01B1-425E-1C73-693D90666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0571F46-EE2B-C46F-0438-14F2973CE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505773-D6A9-FDA2-B884-B18AF6210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E988326-2D68-0306-7512-DDCE9377FD4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1840B7E2-1807-38C2-AF51-4E2582A24431}"/>
              </a:ext>
            </a:extLst>
          </p:cNvPr>
          <p:cNvSpPr>
            <a:spLocks noGrp="1"/>
          </p:cNvSpPr>
          <p:nvPr>
            <p:ph idx="1"/>
          </p:nvPr>
        </p:nvSpPr>
        <p:spPr>
          <a:xfrm>
            <a:off x="152400" y="1675014"/>
            <a:ext cx="11874500" cy="5051607"/>
          </a:xfrm>
        </p:spPr>
        <p:txBody>
          <a:bodyPr anchor="ctr">
            <a:noAutofit/>
          </a:bodyPr>
          <a:lstStyle/>
          <a:p>
            <a:r>
              <a:rPr lang="pl-PL"/>
              <a:t>Izolacja podstawowa.</a:t>
            </a:r>
          </a:p>
          <a:p>
            <a:r>
              <a:rPr lang="pl-PL"/>
              <a:t>Umieszczenie systemu fotowoltaicznego na dachu, na wysokości większej niż 2,5 m.</a:t>
            </a:r>
          </a:p>
          <a:p>
            <a:r>
              <a:rPr lang="pl-PL"/>
              <a:t>Ogrodzenie całej farmy, co ogranicza dostęp do urządzeń elektrycznych.</a:t>
            </a:r>
          </a:p>
          <a:p>
            <a:r>
              <a:rPr lang="pl-PL"/>
              <a:t>Umieszczanie tablic ostrzegawczych na rozdzielniach, drzwiach stacji transformatorowej oraz na ogrodzeniu co kilka metrów.</a:t>
            </a:r>
          </a:p>
          <a:p>
            <a:r>
              <a:rPr lang="pl-PL"/>
              <a:t>Prowadzenie kabli i przewodów pod ziemią lub w osłonach.</a:t>
            </a:r>
          </a:p>
          <a:p>
            <a:pPr marL="0" indent="0">
              <a:buNone/>
            </a:pPr>
            <a:r>
              <a:rPr lang="pl-PL"/>
              <a:t>Dodatkowym elementem ochrony podstawowej jest wyłącznik różnicowoprądowy.</a:t>
            </a:r>
          </a:p>
        </p:txBody>
      </p:sp>
      <p:sp>
        <p:nvSpPr>
          <p:cNvPr id="6" name="Tytuł 1">
            <a:extLst>
              <a:ext uri="{FF2B5EF4-FFF2-40B4-BE49-F238E27FC236}">
                <a16:creationId xmlns:a16="http://schemas.microsoft.com/office/drawing/2014/main" id="{B24F2E6D-3982-7CCC-0B76-1F4BF90F7DE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przeciwporażeniowa</a:t>
            </a:r>
          </a:p>
        </p:txBody>
      </p:sp>
      <p:sp>
        <p:nvSpPr>
          <p:cNvPr id="7" name="Rectangle 2">
            <a:extLst>
              <a:ext uri="{FF2B5EF4-FFF2-40B4-BE49-F238E27FC236}">
                <a16:creationId xmlns:a16="http://schemas.microsoft.com/office/drawing/2014/main" id="{16969BAB-217F-DB42-FD15-12EDAFA2FA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D867C39-9495-97B4-0D02-6578BA833D0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886634896"/>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707C6F-E915-063F-520C-E66F3A40F98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126453F-C15A-7237-296E-6D88FF214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B111CFF-84E9-570F-026F-B6D37FE4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ADB7DEB-BA80-CD3C-9836-7AB79E01F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5D1C1F-CBD9-0D78-8CEC-97D807E9A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981B623-837A-532A-2661-66F95C73F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7A72101-12E5-3970-C09A-E458BBAC492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C2B7D50-10B2-6E82-C8DE-AAEDE46D7580}"/>
              </a:ext>
            </a:extLst>
          </p:cNvPr>
          <p:cNvSpPr>
            <a:spLocks noGrp="1"/>
          </p:cNvSpPr>
          <p:nvPr>
            <p:ph idx="1"/>
          </p:nvPr>
        </p:nvSpPr>
        <p:spPr>
          <a:xfrm>
            <a:off x="152400" y="1675014"/>
            <a:ext cx="11874500" cy="5051607"/>
          </a:xfrm>
        </p:spPr>
        <p:txBody>
          <a:bodyPr anchor="ctr">
            <a:noAutofit/>
          </a:bodyPr>
          <a:lstStyle/>
          <a:p>
            <a:pPr marL="0" indent="0">
              <a:buNone/>
            </a:pPr>
            <a:r>
              <a:rPr lang="pl-PL"/>
              <a:t>Ochrona przy uszkodzeniu obejmuje:</a:t>
            </a:r>
          </a:p>
          <a:p>
            <a:r>
              <a:rPr lang="pl-PL"/>
              <a:t>Wykorzystanie urządzeń II klasy ochronności.</a:t>
            </a:r>
          </a:p>
          <a:p>
            <a:r>
              <a:rPr lang="pl-PL"/>
              <a:t>Uziemienie modułów.</a:t>
            </a:r>
          </a:p>
          <a:p>
            <a:r>
              <a:rPr lang="pl-PL"/>
              <a:t>Połączenia wyrównawcze.</a:t>
            </a:r>
          </a:p>
          <a:p>
            <a:r>
              <a:rPr lang="pl-PL"/>
              <a:t>Uziemienie inwertera, co jest istotne ze względu na brak galwanicznej separacji pomiędzy stroną DC i AC w inwerterze, co chroni system PV przed uszkodzeniami spowodowanymi prądami zwarciowymi z sieci elektroenergetycznej.</a:t>
            </a:r>
          </a:p>
        </p:txBody>
      </p:sp>
      <p:sp>
        <p:nvSpPr>
          <p:cNvPr id="6" name="Tytuł 1">
            <a:extLst>
              <a:ext uri="{FF2B5EF4-FFF2-40B4-BE49-F238E27FC236}">
                <a16:creationId xmlns:a16="http://schemas.microsoft.com/office/drawing/2014/main" id="{A105E2CB-E5C8-236C-C18D-9072966BD4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przeciwporażeniowa</a:t>
            </a:r>
          </a:p>
        </p:txBody>
      </p:sp>
      <p:sp>
        <p:nvSpPr>
          <p:cNvPr id="7" name="Rectangle 2">
            <a:extLst>
              <a:ext uri="{FF2B5EF4-FFF2-40B4-BE49-F238E27FC236}">
                <a16:creationId xmlns:a16="http://schemas.microsoft.com/office/drawing/2014/main" id="{3FC6543B-2E45-CA1A-AC85-870F636D845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E0ECABD-9BF8-EB27-A9B6-5573312D4F4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425128387"/>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1DF1F0-86EF-2082-A982-E831E6449BF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07404F3-5C66-FCBB-CA4F-36A2A36C8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670969F-3043-1016-C589-2D578776C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82D2256-453F-4D55-8027-58CD7D856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2783256-099A-519C-950C-9FF88B445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01717F-F728-9EB2-51B4-531EA22FC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E75C99F-0458-387B-62B4-519DB02C10F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FAFF6562-FEB1-B2E0-9AA8-2C953C31A79E}"/>
              </a:ext>
            </a:extLst>
          </p:cNvPr>
          <p:cNvSpPr>
            <a:spLocks noGrp="1"/>
          </p:cNvSpPr>
          <p:nvPr>
            <p:ph idx="1"/>
          </p:nvPr>
        </p:nvSpPr>
        <p:spPr>
          <a:xfrm>
            <a:off x="152400" y="1675014"/>
            <a:ext cx="11874500" cy="5051607"/>
          </a:xfrm>
        </p:spPr>
        <p:txBody>
          <a:bodyPr anchor="ctr">
            <a:noAutofit/>
          </a:bodyPr>
          <a:lstStyle/>
          <a:p>
            <a:pPr marL="0" indent="0">
              <a:buNone/>
            </a:pPr>
            <a:r>
              <a:rPr lang="pl-PL"/>
              <a:t>Niewłaściwie zamontowana instalacja, zarówno naziemna, jak i dachowa, może ulec uszkodzeniu w wyniku silnych wiatrów lub obciążenia śniegiem. Uwolnienie modułów stanowi poważne zagrożenie dla przechodniów i często prowadzi do uszkodzenia innych elementów budynków oraz zaparkowanych pojazdów.</a:t>
            </a:r>
          </a:p>
          <a:p>
            <a:pPr marL="0" indent="0">
              <a:buNone/>
            </a:pPr>
            <a:r>
              <a:rPr lang="pl-PL"/>
              <a:t>Już na etapie projektowania wykonawca powinien określić podstawowe wymagania dotyczące zastosowanych materiałów, zwane poziomem właściwości użytkowych wyrobów budowlanych. </a:t>
            </a:r>
          </a:p>
        </p:txBody>
      </p:sp>
      <p:sp>
        <p:nvSpPr>
          <p:cNvPr id="6" name="Tytuł 1">
            <a:extLst>
              <a:ext uri="{FF2B5EF4-FFF2-40B4-BE49-F238E27FC236}">
                <a16:creationId xmlns:a16="http://schemas.microsoft.com/office/drawing/2014/main" id="{C136ABEA-4690-1D99-140B-9B7E0F16AB5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a:t>
            </a:r>
          </a:p>
        </p:txBody>
      </p:sp>
      <p:sp>
        <p:nvSpPr>
          <p:cNvPr id="7" name="Rectangle 2">
            <a:extLst>
              <a:ext uri="{FF2B5EF4-FFF2-40B4-BE49-F238E27FC236}">
                <a16:creationId xmlns:a16="http://schemas.microsoft.com/office/drawing/2014/main" id="{6828E891-E802-62E0-46B9-FA021CD55D6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44213D6-28E9-FA5D-C6B0-03B2B4F894A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507041609"/>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54F1D8-B615-4108-194E-7418A766FE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9E8CFC8-E810-BCDD-5A65-E4B99745D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662BC08-B859-D6E7-1B2F-822842244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B6CAE80-9146-FAD6-EA66-EA4750D11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908C7E9-7DA1-BA73-5CBE-46C07F125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C1FCC1-7235-9005-BB6E-CF11319E5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B3BD2BB-A356-F2C6-5F9A-18098322742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876DB7D-37A6-1AB1-D2CF-EFA4FFF1E553}"/>
              </a:ext>
            </a:extLst>
          </p:cNvPr>
          <p:cNvSpPr>
            <a:spLocks noGrp="1"/>
          </p:cNvSpPr>
          <p:nvPr>
            <p:ph idx="1"/>
          </p:nvPr>
        </p:nvSpPr>
        <p:spPr>
          <a:xfrm>
            <a:off x="152400" y="1675014"/>
            <a:ext cx="11874500" cy="5051607"/>
          </a:xfrm>
        </p:spPr>
        <p:txBody>
          <a:bodyPr anchor="ctr">
            <a:noAutofit/>
          </a:bodyPr>
          <a:lstStyle/>
          <a:p>
            <a:pPr marL="0" indent="0">
              <a:buNone/>
            </a:pPr>
            <a:r>
              <a:rPr lang="pl-PL"/>
              <a:t>Dzięki określonym właściwościom wyrobów budowlanych, obiekty, które je posiadają lub z nich się składają, muszą spełniać podstawowe wymagania, obejmujące:</a:t>
            </a:r>
          </a:p>
          <a:p>
            <a:r>
              <a:rPr lang="pl-PL"/>
              <a:t>bezpieczeństwo konstrukcyjne,</a:t>
            </a:r>
          </a:p>
          <a:p>
            <a:r>
              <a:rPr lang="pl-PL"/>
              <a:t>bezpieczeństwo pożarowe,</a:t>
            </a:r>
          </a:p>
          <a:p>
            <a:r>
              <a:rPr lang="pl-PL"/>
              <a:t>bezpieczeństwo użytkowe,</a:t>
            </a:r>
          </a:p>
          <a:p>
            <a:r>
              <a:rPr lang="pl-PL"/>
              <a:t>higienę, zdrowie i środowisko,</a:t>
            </a:r>
          </a:p>
          <a:p>
            <a:r>
              <a:rPr lang="pl-PL"/>
              <a:t>ochronę przed hałasem,</a:t>
            </a:r>
          </a:p>
          <a:p>
            <a:r>
              <a:rPr lang="pl-PL"/>
              <a:t>oszczędność energii.</a:t>
            </a:r>
          </a:p>
        </p:txBody>
      </p:sp>
      <p:sp>
        <p:nvSpPr>
          <p:cNvPr id="6" name="Tytuł 1">
            <a:extLst>
              <a:ext uri="{FF2B5EF4-FFF2-40B4-BE49-F238E27FC236}">
                <a16:creationId xmlns:a16="http://schemas.microsoft.com/office/drawing/2014/main" id="{2F4F14BD-C39B-D2B4-2451-7DC497C1D95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a:t>
            </a:r>
          </a:p>
        </p:txBody>
      </p:sp>
      <p:sp>
        <p:nvSpPr>
          <p:cNvPr id="7" name="Rectangle 2">
            <a:extLst>
              <a:ext uri="{FF2B5EF4-FFF2-40B4-BE49-F238E27FC236}">
                <a16:creationId xmlns:a16="http://schemas.microsoft.com/office/drawing/2014/main" id="{C7A1AB91-DE1D-4456-A6B0-3D2BC8E1515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BA4B2E8-1070-68E1-7454-F6833366E2F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173217775"/>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2EA204-4AC1-6B30-8229-7FE265512F5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5E3A8C0-9AF0-4AA2-9870-BD00BA100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5CB8727-A8A2-F5AC-15A7-40C90D046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8371D5F-ACBE-402A-ED6C-4C9D81320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9A432B-21A3-D4D9-C6CB-674488155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862493-DAEE-42D0-1050-742DC0BF0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DBA3776-D2E0-6718-9454-9C242898454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9C538D5-0F17-5C87-B9BD-EC111BC747D9}"/>
              </a:ext>
            </a:extLst>
          </p:cNvPr>
          <p:cNvSpPr>
            <a:spLocks noGrp="1"/>
          </p:cNvSpPr>
          <p:nvPr>
            <p:ph idx="1"/>
          </p:nvPr>
        </p:nvSpPr>
        <p:spPr>
          <a:xfrm>
            <a:off x="152400" y="1675014"/>
            <a:ext cx="11874500" cy="5051607"/>
          </a:xfrm>
        </p:spPr>
        <p:txBody>
          <a:bodyPr anchor="ctr">
            <a:noAutofit/>
          </a:bodyPr>
          <a:lstStyle/>
          <a:p>
            <a:pPr marL="0" indent="0">
              <a:buNone/>
            </a:pPr>
            <a:r>
              <a:rPr lang="pl-PL"/>
              <a:t>Na podstawie normy PN-EN 1090, kluczowe aspekty dotyczące bezpieczeństwa i trwałości instalacji PV to:</a:t>
            </a:r>
          </a:p>
          <a:p>
            <a:r>
              <a:rPr lang="pl-PL"/>
              <a:t>badania wytrzymałościowe połączeń, np. osadzenia śrub w kanałach profili aluminiowych lub stalowych,</a:t>
            </a:r>
          </a:p>
          <a:p>
            <a:r>
              <a:rPr lang="pl-PL"/>
              <a:t>badania obciążenia paneli PV wraz z konstrukcją w zakresie oddziaływania wiatru i śniegu,</a:t>
            </a:r>
          </a:p>
          <a:p>
            <a:r>
              <a:rPr lang="pl-PL"/>
              <a:t>siły przenoszone przez klemy montażowe środkowe i końcowe,</a:t>
            </a:r>
          </a:p>
          <a:p>
            <a:r>
              <a:rPr lang="pl-PL"/>
              <a:t>odporność zestawu na uderzenia ciałami miękkimi, ciężkimi lub twardymi,</a:t>
            </a:r>
          </a:p>
          <a:p>
            <a:r>
              <a:rPr lang="pl-PL"/>
              <a:t>odporność na uderzenia kamieniami.</a:t>
            </a:r>
          </a:p>
        </p:txBody>
      </p:sp>
      <p:sp>
        <p:nvSpPr>
          <p:cNvPr id="6" name="Tytuł 1">
            <a:extLst>
              <a:ext uri="{FF2B5EF4-FFF2-40B4-BE49-F238E27FC236}">
                <a16:creationId xmlns:a16="http://schemas.microsoft.com/office/drawing/2014/main" id="{D2867B60-B2B2-BBAC-6515-72B0002E0C0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a:t>
            </a:r>
          </a:p>
        </p:txBody>
      </p:sp>
      <p:sp>
        <p:nvSpPr>
          <p:cNvPr id="7" name="Rectangle 2">
            <a:extLst>
              <a:ext uri="{FF2B5EF4-FFF2-40B4-BE49-F238E27FC236}">
                <a16:creationId xmlns:a16="http://schemas.microsoft.com/office/drawing/2014/main" id="{B71F2481-E3DC-FBCB-B892-B5373D7C773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14A7A26-1A0D-4662-980C-683742DBE0D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11437837"/>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B7D6C6-CDA1-745C-E84F-C19EE5531E3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3AEFFCD-3A43-D8F3-7B51-0DFD6AAE7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EEA399B-AB63-DCDA-1DE4-B765162EE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AEF41D4-CA92-7F4B-D2A8-ED7D5A9D25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CC37FF1-42C4-C8E6-E23A-66A20648B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7E4704-044C-D45F-0391-D661F2A8B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17D5B5A-3EC3-BA56-3EC6-4DD606606CD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CB1F6F4-50D2-C1CC-7106-3BDEB065AA6C}"/>
              </a:ext>
            </a:extLst>
          </p:cNvPr>
          <p:cNvSpPr>
            <a:spLocks noGrp="1"/>
          </p:cNvSpPr>
          <p:nvPr>
            <p:ph idx="1"/>
          </p:nvPr>
        </p:nvSpPr>
        <p:spPr>
          <a:xfrm>
            <a:off x="152400" y="1675014"/>
            <a:ext cx="11874500" cy="5051607"/>
          </a:xfrm>
        </p:spPr>
        <p:txBody>
          <a:bodyPr anchor="ctr">
            <a:noAutofit/>
          </a:bodyPr>
          <a:lstStyle/>
          <a:p>
            <a:pPr marL="0" indent="0">
              <a:buNone/>
            </a:pPr>
            <a:r>
              <a:rPr lang="pl-PL"/>
              <a:t>Panele wykonane z ogniw krzemowych muszą spełniać wymagania określone w normie PN-EN 61215:2005, natomiast moduły cienkowarstwowe powinny być zgodne z normą PN-EN 61646:2008. Bez względu na typ fotoogniw, wszystkie panele muszą również spełniać normę PN-EN 61730, która dotyczy oceny bezpieczeństwa modułów fotowoltaicznych. Instalacje PV powinny być montowane zgodnie z tymi oraz innymi normami dotyczącymi instalacji elektrycznych, zasad BHP i metod eksploatacji.</a:t>
            </a:r>
          </a:p>
        </p:txBody>
      </p:sp>
      <p:sp>
        <p:nvSpPr>
          <p:cNvPr id="6" name="Tytuł 1">
            <a:extLst>
              <a:ext uri="{FF2B5EF4-FFF2-40B4-BE49-F238E27FC236}">
                <a16:creationId xmlns:a16="http://schemas.microsoft.com/office/drawing/2014/main" id="{5A5D03B1-7775-EF82-C009-74BA7F22CA2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a:t>
            </a:r>
          </a:p>
        </p:txBody>
      </p:sp>
      <p:sp>
        <p:nvSpPr>
          <p:cNvPr id="7" name="Rectangle 2">
            <a:extLst>
              <a:ext uri="{FF2B5EF4-FFF2-40B4-BE49-F238E27FC236}">
                <a16:creationId xmlns:a16="http://schemas.microsoft.com/office/drawing/2014/main" id="{106FB493-EA7F-4552-AFB5-555CFE5468F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2AAF927-8D6B-CA32-751C-09323FA2BD9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331618744"/>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45CF33-A658-1601-7D8A-9A63AB0260E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B60ED64-BBA3-C971-E627-998A60A2B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3F21CBA-5BAE-6358-7E1F-34B70CC85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1D3772C-9C7B-05E6-A301-02DA86718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5981CFE-83DC-3E29-8337-794E3B175E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647DFED-7227-7399-EFBA-FC3B8453A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F887B0F-25E9-A338-16F6-F1D5D7521FE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FC981C2D-41CE-6CF3-DAF1-8B4FE6466208}"/>
              </a:ext>
            </a:extLst>
          </p:cNvPr>
          <p:cNvSpPr>
            <a:spLocks noGrp="1"/>
          </p:cNvSpPr>
          <p:nvPr>
            <p:ph idx="1"/>
          </p:nvPr>
        </p:nvSpPr>
        <p:spPr>
          <a:xfrm>
            <a:off x="152400" y="1675014"/>
            <a:ext cx="11874500" cy="5051607"/>
          </a:xfrm>
        </p:spPr>
        <p:txBody>
          <a:bodyPr anchor="ctr">
            <a:noAutofit/>
          </a:bodyPr>
          <a:lstStyle/>
          <a:p>
            <a:pPr marL="0" indent="0">
              <a:buNone/>
            </a:pPr>
            <a:r>
              <a:rPr lang="pl-PL"/>
              <a:t>System montażowy do mocowania ogniw PV składa się z szyny montażowej, haków/uchwytów dachowych oraz połączeń. Poszczególne komponenty są zaprojektowane w taki sposób, aby mogły być dowolnie łączone, co oferuje wiele możliwości montażu instalacji PV. Najczęściej wykorzystuje się szyny aluminiowe oraz haki ze stali nierdzewnej, które zapewniają stabilność modułów. Elementy te są odporne na działanie warunków atmosferycznych i charakteryzują się długą żywotnością.</a:t>
            </a:r>
          </a:p>
        </p:txBody>
      </p:sp>
      <p:sp>
        <p:nvSpPr>
          <p:cNvPr id="6" name="Tytuł 1">
            <a:extLst>
              <a:ext uri="{FF2B5EF4-FFF2-40B4-BE49-F238E27FC236}">
                <a16:creationId xmlns:a16="http://schemas.microsoft.com/office/drawing/2014/main" id="{4009E48B-1BE1-5EF3-44F2-2E186BD900E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6601C739-6CD2-F386-235D-C3791BF0DC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D13C189-DF6C-ABB4-6A6D-C2C82748C6F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311962889"/>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24F993-A757-799A-8D88-3E487BBD209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B67CE0A-E627-D349-A936-622D8872C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09F42D5-9245-37DF-21CF-F7B99C8716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5CEDFAB-6840-DC40-1EB6-819669A3C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5A807A-E102-A883-2530-41E581953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9CE5C13-53CD-7CDF-7A0A-AE5321E30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BB889E7-6109-20AB-FFD6-B1E13E6AE3F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39EC669D-F9AE-DC8F-C4A8-91ACD5DC6451}"/>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a) blachodachówka</a:t>
            </a:r>
          </a:p>
        </p:txBody>
      </p:sp>
      <p:sp>
        <p:nvSpPr>
          <p:cNvPr id="6" name="Tytuł 1">
            <a:extLst>
              <a:ext uri="{FF2B5EF4-FFF2-40B4-BE49-F238E27FC236}">
                <a16:creationId xmlns:a16="http://schemas.microsoft.com/office/drawing/2014/main" id="{C119554C-7428-3899-BC1F-B7D461843CD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B2290812-11ED-DBD0-87FB-2744AA19F27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F43EA8B-8A36-8965-DE6E-82C44E5BEA9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4" name="Obraz 3">
            <a:extLst>
              <a:ext uri="{FF2B5EF4-FFF2-40B4-BE49-F238E27FC236}">
                <a16:creationId xmlns:a16="http://schemas.microsoft.com/office/drawing/2014/main" id="{84966860-72F7-D55B-E32E-DB3FB0ECA1DF}"/>
              </a:ext>
            </a:extLst>
          </p:cNvPr>
          <p:cNvPicPr>
            <a:picLocks noChangeAspect="1"/>
          </p:cNvPicPr>
          <p:nvPr/>
        </p:nvPicPr>
        <p:blipFill>
          <a:blip r:embed="rId3"/>
          <a:stretch>
            <a:fillRect/>
          </a:stretch>
        </p:blipFill>
        <p:spPr>
          <a:xfrm>
            <a:off x="2725130" y="2828990"/>
            <a:ext cx="2247900" cy="1460500"/>
          </a:xfrm>
          <a:prstGeom prst="rect">
            <a:avLst/>
          </a:prstGeom>
        </p:spPr>
      </p:pic>
      <p:pic>
        <p:nvPicPr>
          <p:cNvPr id="5" name="Obraz 4">
            <a:extLst>
              <a:ext uri="{FF2B5EF4-FFF2-40B4-BE49-F238E27FC236}">
                <a16:creationId xmlns:a16="http://schemas.microsoft.com/office/drawing/2014/main" id="{361BCF02-6E6B-B8F4-C271-FC87A058BF6C}"/>
              </a:ext>
            </a:extLst>
          </p:cNvPr>
          <p:cNvPicPr>
            <a:picLocks noChangeAspect="1"/>
          </p:cNvPicPr>
          <p:nvPr/>
        </p:nvPicPr>
        <p:blipFill>
          <a:blip r:embed="rId4"/>
          <a:stretch>
            <a:fillRect/>
          </a:stretch>
        </p:blipFill>
        <p:spPr>
          <a:xfrm>
            <a:off x="165100" y="2765912"/>
            <a:ext cx="2578100" cy="1600200"/>
          </a:xfrm>
          <a:prstGeom prst="rect">
            <a:avLst/>
          </a:prstGeom>
        </p:spPr>
      </p:pic>
      <p:pic>
        <p:nvPicPr>
          <p:cNvPr id="1026" name="Picture 2">
            <a:extLst>
              <a:ext uri="{FF2B5EF4-FFF2-40B4-BE49-F238E27FC236}">
                <a16:creationId xmlns:a16="http://schemas.microsoft.com/office/drawing/2014/main" id="{089D0FAC-2321-10FC-98BB-CCAC51A7CE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6383" y="2419122"/>
            <a:ext cx="6658317" cy="4438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501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D76F0-8540-E86D-7702-B4D5F972418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46DB005-5A5E-330B-CDFC-0935FDDF968D}"/>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747E93E-4C58-7DAF-3EEA-EF8232AE3DEA}"/>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Ochrona przy uszkodzeniu – powszechnie stosowane środki ochrony:</a:t>
            </a:r>
          </a:p>
          <a:p>
            <a:pPr>
              <a:buSzPct val="100000"/>
            </a:pPr>
            <a:r>
              <a:rPr lang="pl-PL"/>
              <a:t>Samoczynne wyłączenie zasilania</a:t>
            </a:r>
          </a:p>
          <a:p>
            <a:pPr>
              <a:buSzPct val="100000"/>
            </a:pPr>
            <a:r>
              <a:rPr lang="pl-PL"/>
              <a:t>Izolacja podwójna, izolacja wzmocniona lub ochronna osłona izolacyjna</a:t>
            </a:r>
          </a:p>
          <a:p>
            <a:pPr>
              <a:buSzPct val="100000"/>
            </a:pPr>
            <a:r>
              <a:rPr lang="pl-PL"/>
              <a:t>Separacja elektryczna dla zasilania jednego odbiornika</a:t>
            </a:r>
          </a:p>
        </p:txBody>
      </p:sp>
      <p:sp>
        <p:nvSpPr>
          <p:cNvPr id="6" name="Tytuł 1">
            <a:extLst>
              <a:ext uri="{FF2B5EF4-FFF2-40B4-BE49-F238E27FC236}">
                <a16:creationId xmlns:a16="http://schemas.microsoft.com/office/drawing/2014/main" id="{0223EE74-E6AD-6853-7A51-CBE90101875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Rodzaje i środki ochrony</a:t>
            </a:r>
          </a:p>
        </p:txBody>
      </p:sp>
      <p:sp>
        <p:nvSpPr>
          <p:cNvPr id="7" name="Rectangle 2">
            <a:extLst>
              <a:ext uri="{FF2B5EF4-FFF2-40B4-BE49-F238E27FC236}">
                <a16:creationId xmlns:a16="http://schemas.microsoft.com/office/drawing/2014/main" id="{A70496E1-586B-F2A8-F1D6-1532630269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C93E8B1-6CF3-D53C-2523-5A14BAAB24E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5589813"/>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F8699D-5A5C-9B95-7B8B-C5C2C6EA158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BA6443E-BF4E-68AB-FFC6-52EFC291EF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26E3BE1-BC80-D6CF-D783-27F4D9506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0DE6B22-3509-A0E6-9AAA-BBA2A6FCB7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D70B432-545A-0F3F-1F5F-F8B85C6C6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5AD22D8-3DD0-32CB-D7B1-9F756ED4E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AD24C65-72A7-5011-9FC8-EA360F64AC2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6623536-E291-6A60-E8A4-861E18365268}"/>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c) Blachodachówka ver2</a:t>
            </a:r>
          </a:p>
        </p:txBody>
      </p:sp>
      <p:sp>
        <p:nvSpPr>
          <p:cNvPr id="6" name="Tytuł 1">
            <a:extLst>
              <a:ext uri="{FF2B5EF4-FFF2-40B4-BE49-F238E27FC236}">
                <a16:creationId xmlns:a16="http://schemas.microsoft.com/office/drawing/2014/main" id="{CC71038A-CDF1-3086-3F80-EF397D0F9A6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1EEDDC70-4567-B4E8-BCB9-2481FF28F9D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D82D471-E16F-A79D-E367-5D74B7BF4B4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pic>
        <p:nvPicPr>
          <p:cNvPr id="3074" name="Picture 2">
            <a:extLst>
              <a:ext uri="{FF2B5EF4-FFF2-40B4-BE49-F238E27FC236}">
                <a16:creationId xmlns:a16="http://schemas.microsoft.com/office/drawing/2014/main" id="{CEDBEC4E-22AE-9E8C-9D34-C41DFC273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0674" y="2572250"/>
            <a:ext cx="6428626" cy="4285750"/>
          </a:xfrm>
          <a:prstGeom prst="rect">
            <a:avLst/>
          </a:prstGeom>
          <a:noFill/>
          <a:extLst>
            <a:ext uri="{909E8E84-426E-40DD-AFC4-6F175D3DCCD1}">
              <a14:hiddenFill xmlns:a14="http://schemas.microsoft.com/office/drawing/2010/main">
                <a:solidFill>
                  <a:srgbClr val="FFFFFF"/>
                </a:solidFill>
              </a14:hiddenFill>
            </a:ext>
          </a:extLst>
        </p:spPr>
      </p:pic>
      <p:sp>
        <p:nvSpPr>
          <p:cNvPr id="10" name="pole tekstowe 9">
            <a:extLst>
              <a:ext uri="{FF2B5EF4-FFF2-40B4-BE49-F238E27FC236}">
                <a16:creationId xmlns:a16="http://schemas.microsoft.com/office/drawing/2014/main" id="{00647E38-85A9-3443-C389-1CAA44B613B9}"/>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13" name="Obraz 12">
            <a:extLst>
              <a:ext uri="{FF2B5EF4-FFF2-40B4-BE49-F238E27FC236}">
                <a16:creationId xmlns:a16="http://schemas.microsoft.com/office/drawing/2014/main" id="{F0663FCF-BE3C-FEBA-82CD-C334BD906107}"/>
              </a:ext>
            </a:extLst>
          </p:cNvPr>
          <p:cNvPicPr>
            <a:picLocks noChangeAspect="1"/>
          </p:cNvPicPr>
          <p:nvPr/>
        </p:nvPicPr>
        <p:blipFill>
          <a:blip r:embed="rId4"/>
          <a:stretch>
            <a:fillRect/>
          </a:stretch>
        </p:blipFill>
        <p:spPr>
          <a:xfrm>
            <a:off x="673901" y="3289366"/>
            <a:ext cx="2374900" cy="1727200"/>
          </a:xfrm>
          <a:prstGeom prst="rect">
            <a:avLst/>
          </a:prstGeom>
        </p:spPr>
      </p:pic>
    </p:spTree>
    <p:extLst>
      <p:ext uri="{BB962C8B-B14F-4D97-AF65-F5344CB8AC3E}">
        <p14:creationId xmlns:p14="http://schemas.microsoft.com/office/powerpoint/2010/main" val="294009411"/>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F563E1-C178-0AAE-3D72-DA46EB90FF3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C57D2FA-4C41-AA1B-A146-E4BCA3816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302C628-076E-8778-7676-3ED05E33B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6F87BF93-5D98-D909-C580-6EE6BD2C0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F354A39-F78C-98B9-2E1E-B425B187D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B9ED38-7910-D094-F696-E65E210CEF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B5DD4E1-20A6-D36C-422A-D0CCF5E739B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457B1B0-9611-35E4-5FAC-882115180D28}"/>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c) Dachówka ceramiczna (</a:t>
            </a:r>
            <a:r>
              <a:rPr lang="pl-PL" err="1"/>
              <a:t>wer</a:t>
            </a:r>
            <a:r>
              <a:rPr lang="pl-PL"/>
              <a:t> 1 i 2)</a:t>
            </a:r>
          </a:p>
        </p:txBody>
      </p:sp>
      <p:sp>
        <p:nvSpPr>
          <p:cNvPr id="6" name="Tytuł 1">
            <a:extLst>
              <a:ext uri="{FF2B5EF4-FFF2-40B4-BE49-F238E27FC236}">
                <a16:creationId xmlns:a16="http://schemas.microsoft.com/office/drawing/2014/main" id="{B8F4050F-CD9F-D72C-B447-F99EDC3A4D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A7D61F19-5AD0-3E4F-54DC-D0EA566401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B9A6ABC-7615-B099-1869-F4A7A5CBA95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030AC569-5135-F675-03CB-3F3A22B8976B}"/>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5122" name="Picture 2">
            <a:extLst>
              <a:ext uri="{FF2B5EF4-FFF2-40B4-BE49-F238E27FC236}">
                <a16:creationId xmlns:a16="http://schemas.microsoft.com/office/drawing/2014/main" id="{CA20F4E7-59FF-1693-2351-CE56E1FC8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92931"/>
            <a:ext cx="6097604" cy="406506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7C187552-3B46-404F-D587-41DE6208EA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7604" y="2792929"/>
            <a:ext cx="6097604" cy="4065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383657"/>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B2F0BC-9413-9001-EBC3-620976D369D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ACE09F8-8B59-E446-E1F9-0FE6FCEB2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6B778DD-B1EC-1F9F-B97E-479161725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DA9E013-18A7-8056-B4F6-FEA2C22DF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1ABABBB-622B-6A7B-3868-3DD8F9C05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72C46C-FB6F-148E-BA4C-8DF633339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EAE4528-2543-514A-E6EF-DDDADD81399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FC7D9A2A-4DBA-94E9-6549-C370FFE0E0C2}"/>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d) Blacha trapezowa</a:t>
            </a:r>
          </a:p>
        </p:txBody>
      </p:sp>
      <p:sp>
        <p:nvSpPr>
          <p:cNvPr id="6" name="Tytuł 1">
            <a:extLst>
              <a:ext uri="{FF2B5EF4-FFF2-40B4-BE49-F238E27FC236}">
                <a16:creationId xmlns:a16="http://schemas.microsoft.com/office/drawing/2014/main" id="{11653C7B-4B27-C0D2-8F74-D8A4CDBEA57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24449D41-1343-BAB3-7E92-E2D4110185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9615270-A72D-C999-AF18-53299932858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4D94C989-F952-65BC-EBAF-7AE34EEB00F1}"/>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7170" name="Picture 2">
            <a:extLst>
              <a:ext uri="{FF2B5EF4-FFF2-40B4-BE49-F238E27FC236}">
                <a16:creationId xmlns:a16="http://schemas.microsoft.com/office/drawing/2014/main" id="{CD235AE2-3D75-619B-8B64-ECD8947519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65" y="2739010"/>
            <a:ext cx="5252408" cy="405838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4557AC14-3FED-45F6-D8EC-1F14E03544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6138" y="2289225"/>
            <a:ext cx="6853162" cy="456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605213"/>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B78250-05E6-51DD-C56A-73399806873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69EAB94-3D2A-0289-272A-7E80A6D61F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8643A4B-FA11-4E80-B1E2-D47E496F0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1F0E238-1A38-E057-0DA0-F637D1AD77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5A4F3D5-CE3F-89D1-D1B4-5DE300249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5D495F7-66A8-C2A3-C93A-1EE80E5F6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E57C32C-FA02-CD5A-C3A9-3D3048B870A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F3F53585-4D44-F44B-B532-CDDCB76516C7}"/>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e) Dachówka karpiówka</a:t>
            </a:r>
          </a:p>
        </p:txBody>
      </p:sp>
      <p:sp>
        <p:nvSpPr>
          <p:cNvPr id="6" name="Tytuł 1">
            <a:extLst>
              <a:ext uri="{FF2B5EF4-FFF2-40B4-BE49-F238E27FC236}">
                <a16:creationId xmlns:a16="http://schemas.microsoft.com/office/drawing/2014/main" id="{5A0FDD27-341F-A1D6-E3E8-ECCA69BB1B0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6658A2D7-F025-D0A5-7D24-8CA388E903B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EF4ABFC-B513-AC8B-9D00-49A2BC42481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09A36663-86EC-62FB-465B-3853CEF2D676}"/>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9218" name="Picture 2">
            <a:extLst>
              <a:ext uri="{FF2B5EF4-FFF2-40B4-BE49-F238E27FC236}">
                <a16:creationId xmlns:a16="http://schemas.microsoft.com/office/drawing/2014/main" id="{43EB9F2E-C43D-7020-EFAF-740AAD8B2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8017" y="2243711"/>
            <a:ext cx="6921433" cy="4614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421997"/>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A2FDA9-E1F5-50E7-7407-F2EE537C32C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2E5038-E2FF-8E61-F456-8EBF16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21D03B4-1292-9D8E-F849-DD093E070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9827082-2934-A61B-D4DD-CB236FDE5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1819D34-0CE0-FCBF-FB15-210775F5C0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51288D8-1547-1F2C-0D6F-1DBF705A3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2D6E8E2-1942-E40A-8EC1-A24FBD58500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C25C4640-764A-CB0E-17FB-AAF552B771F7}"/>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f) Blacha w rąbek</a:t>
            </a:r>
          </a:p>
        </p:txBody>
      </p:sp>
      <p:sp>
        <p:nvSpPr>
          <p:cNvPr id="6" name="Tytuł 1">
            <a:extLst>
              <a:ext uri="{FF2B5EF4-FFF2-40B4-BE49-F238E27FC236}">
                <a16:creationId xmlns:a16="http://schemas.microsoft.com/office/drawing/2014/main" id="{B9FF9F93-C3AC-9D66-539D-F2A12B75AC5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F6B6B20E-135A-C3DF-D780-E25AB161F6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0F424E0-7372-D52E-B0E4-46773B4F74E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CB0B5E9A-59AD-93C6-0DF7-C5111D5B3BD4}"/>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11270" name="Picture 6">
            <a:extLst>
              <a:ext uri="{FF2B5EF4-FFF2-40B4-BE49-F238E27FC236}">
                <a16:creationId xmlns:a16="http://schemas.microsoft.com/office/drawing/2014/main" id="{DCFA2DD3-E19C-2BE0-26BD-9CC8797654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0146" y="2331898"/>
            <a:ext cx="6789153" cy="4526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206692"/>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1F0E44-B580-3DC9-686D-66D698390DE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FC25320-AF20-46B8-CEC6-5C60CFD0F0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0C781F70-5647-F3B4-D21B-96B8E7E80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C34B19C-4C44-82CE-820B-BE77742490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7B645E-43FA-5E8B-D350-1BC3522AC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8BF867D-9FA0-09CB-5144-DDC07D243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543FE55-F323-9C61-792B-14ED4EE9CC2F}"/>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032DAD9C-7BAF-0D9F-CD4E-DAF0C150412D}"/>
              </a:ext>
            </a:extLst>
          </p:cNvPr>
          <p:cNvSpPr>
            <a:spLocks noGrp="1"/>
          </p:cNvSpPr>
          <p:nvPr>
            <p:ph idx="1"/>
          </p:nvPr>
        </p:nvSpPr>
        <p:spPr>
          <a:xfrm>
            <a:off x="152400" y="1675015"/>
            <a:ext cx="11874500" cy="1245824"/>
          </a:xfrm>
        </p:spPr>
        <p:txBody>
          <a:bodyPr anchor="ctr">
            <a:noAutofit/>
          </a:bodyPr>
          <a:lstStyle/>
          <a:p>
            <a:pPr marL="0" indent="0">
              <a:buNone/>
            </a:pPr>
            <a:r>
              <a:rPr lang="pl-PL"/>
              <a:t>Uchwyty (modele firmy IVENDO SOLAR)</a:t>
            </a:r>
          </a:p>
          <a:p>
            <a:pPr marL="0" indent="0">
              <a:buNone/>
            </a:pPr>
            <a:r>
              <a:rPr lang="pl-PL"/>
              <a:t>f) Gont bitumiczny</a:t>
            </a:r>
          </a:p>
        </p:txBody>
      </p:sp>
      <p:sp>
        <p:nvSpPr>
          <p:cNvPr id="6" name="Tytuł 1">
            <a:extLst>
              <a:ext uri="{FF2B5EF4-FFF2-40B4-BE49-F238E27FC236}">
                <a16:creationId xmlns:a16="http://schemas.microsoft.com/office/drawing/2014/main" id="{33D8DF2B-1A78-A21A-D512-04DBC3FE830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117F2BF3-D2D5-20B6-DF35-962F6BD3C3A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881769C-269E-0231-B771-D0E1F97C290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5DF41E19-B31F-E0A5-0F1E-3275D04D7271}"/>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13316" name="Picture 4">
            <a:extLst>
              <a:ext uri="{FF2B5EF4-FFF2-40B4-BE49-F238E27FC236}">
                <a16:creationId xmlns:a16="http://schemas.microsoft.com/office/drawing/2014/main" id="{B827F418-D5AF-94D3-5EE0-5C58ED3A04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1646" y="2300797"/>
            <a:ext cx="6827654" cy="4551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963481"/>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6041E5-C428-38E0-3FDE-22A28025316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9FD85B6-4B47-4F9B-EA5E-4A7BCCFF6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A6B7AE7-D1D1-2947-2A71-4B613637E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2FAAB8A-257A-95B1-37D0-A9FA198EA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5F29EBF-5956-774D-1859-EDDD55AD4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21729D5-5318-66BE-C168-4ABF76C1E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0FAF737-14B6-849A-038C-BF9CD43C89C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5DA1F7F9-CCD8-9892-1309-AEA44B92EC74}"/>
              </a:ext>
            </a:extLst>
          </p:cNvPr>
          <p:cNvSpPr>
            <a:spLocks noGrp="1"/>
          </p:cNvSpPr>
          <p:nvPr>
            <p:ph idx="1"/>
          </p:nvPr>
        </p:nvSpPr>
        <p:spPr>
          <a:xfrm>
            <a:off x="152400" y="1675014"/>
            <a:ext cx="11874500" cy="5014543"/>
          </a:xfrm>
        </p:spPr>
        <p:txBody>
          <a:bodyPr anchor="ctr">
            <a:noAutofit/>
          </a:bodyPr>
          <a:lstStyle/>
          <a:p>
            <a:pPr marL="0" indent="0">
              <a:buNone/>
            </a:pPr>
            <a:r>
              <a:rPr lang="pl-PL"/>
              <a:t>Montując uchwyty dowolnej marki i dowolnego modelu zawsze należy stosować się do wytycznych producenta dotyczących:</a:t>
            </a:r>
          </a:p>
          <a:p>
            <a:r>
              <a:rPr lang="pl-PL"/>
              <a:t>Odstępów uchwytów</a:t>
            </a:r>
          </a:p>
          <a:p>
            <a:r>
              <a:rPr lang="pl-PL"/>
              <a:t>Stosowanych wkrętów </a:t>
            </a:r>
          </a:p>
          <a:p>
            <a:r>
              <a:rPr lang="pl-PL"/>
              <a:t>Momentów dokręcania śrub i wkrętów</a:t>
            </a:r>
          </a:p>
        </p:txBody>
      </p:sp>
      <p:sp>
        <p:nvSpPr>
          <p:cNvPr id="6" name="Tytuł 1">
            <a:extLst>
              <a:ext uri="{FF2B5EF4-FFF2-40B4-BE49-F238E27FC236}">
                <a16:creationId xmlns:a16="http://schemas.microsoft.com/office/drawing/2014/main" id="{D8A48A74-81C4-CF59-2561-0D303B3CB91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44FAE302-029D-A705-E604-E8A3A9A2396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9A86D72-6DD1-0573-66E3-286CFF12679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81750B31-DCBE-C908-24FC-C783CA34E597}"/>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3169051256"/>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712429-1AD2-33C9-90E8-9E92AFE5CDF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CE08A41-23C6-17F8-5CB5-9001691A6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90176F2-AE40-9BA5-D4A9-23195D4E74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703C144-DB13-B947-AA91-652196D88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8A78C1A-A3A1-7ECB-B9E6-3D0EB177B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F6E6AF-2FA5-B4CA-570E-FDB644CC3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9E8309F-EC99-DE83-7091-C581E3BA6CC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E448C70-9AE4-3FFB-D0F3-0F3C29F3CFB3}"/>
              </a:ext>
            </a:extLst>
          </p:cNvPr>
          <p:cNvSpPr>
            <a:spLocks noGrp="1"/>
          </p:cNvSpPr>
          <p:nvPr>
            <p:ph idx="1"/>
          </p:nvPr>
        </p:nvSpPr>
        <p:spPr>
          <a:xfrm>
            <a:off x="152400" y="1675015"/>
            <a:ext cx="11874500" cy="1245824"/>
          </a:xfrm>
        </p:spPr>
        <p:txBody>
          <a:bodyPr anchor="ctr">
            <a:noAutofit/>
          </a:bodyPr>
          <a:lstStyle/>
          <a:p>
            <a:pPr marL="0" indent="0">
              <a:buNone/>
            </a:pPr>
            <a:r>
              <a:rPr lang="pl-PL"/>
              <a:t>Szyny montażowe (modele firmy IVENDO SOLAR)</a:t>
            </a:r>
          </a:p>
        </p:txBody>
      </p:sp>
      <p:sp>
        <p:nvSpPr>
          <p:cNvPr id="6" name="Tytuł 1">
            <a:extLst>
              <a:ext uri="{FF2B5EF4-FFF2-40B4-BE49-F238E27FC236}">
                <a16:creationId xmlns:a16="http://schemas.microsoft.com/office/drawing/2014/main" id="{DE4E48E7-206F-82E2-C262-FB8FA262861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9DB7C249-0F72-1A2C-DD06-3BE65C7521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C8C341C-0075-83AB-1B56-AE3A7322512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FAF7BCEA-E80B-43FA-CC64-AAD9566710EF}"/>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16386" name="Picture 2">
            <a:extLst>
              <a:ext uri="{FF2B5EF4-FFF2-40B4-BE49-F238E27FC236}">
                <a16:creationId xmlns:a16="http://schemas.microsoft.com/office/drawing/2014/main" id="{A6C576E9-D7FA-D323-ADF5-42635F1C51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4894" y="2513799"/>
            <a:ext cx="7723024" cy="4344201"/>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E1E3D8DC-E46F-250E-B6EF-F656009C45D9}"/>
              </a:ext>
            </a:extLst>
          </p:cNvPr>
          <p:cNvPicPr>
            <a:picLocks noChangeAspect="1"/>
          </p:cNvPicPr>
          <p:nvPr/>
        </p:nvPicPr>
        <p:blipFill>
          <a:blip r:embed="rId4"/>
          <a:stretch>
            <a:fillRect/>
          </a:stretch>
        </p:blipFill>
        <p:spPr>
          <a:xfrm>
            <a:off x="637818" y="2741880"/>
            <a:ext cx="3342889" cy="3888037"/>
          </a:xfrm>
          <a:prstGeom prst="rect">
            <a:avLst/>
          </a:prstGeom>
        </p:spPr>
      </p:pic>
    </p:spTree>
    <p:extLst>
      <p:ext uri="{BB962C8B-B14F-4D97-AF65-F5344CB8AC3E}">
        <p14:creationId xmlns:p14="http://schemas.microsoft.com/office/powerpoint/2010/main" val="1143086782"/>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0A32F7-2853-C147-C886-581B066E8E9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3060F4-39E0-15C8-6283-DE23AFEAF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CCFE882-2CA8-C3FB-1A48-347B60B40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E226893-CFF3-6836-3DDA-52BBE31212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71B0BF-BC16-7FCE-2B78-66013BBB9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11454B-E1D1-28DC-C748-564599DC5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C7C20F1-5F31-EDFE-8457-3DB14275E94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146B1A4-F549-C56E-D8D9-FCEE34BFE6B0}"/>
              </a:ext>
            </a:extLst>
          </p:cNvPr>
          <p:cNvSpPr>
            <a:spLocks noGrp="1"/>
          </p:cNvSpPr>
          <p:nvPr>
            <p:ph idx="1"/>
          </p:nvPr>
        </p:nvSpPr>
        <p:spPr>
          <a:xfrm>
            <a:off x="152400" y="1675015"/>
            <a:ext cx="11874500" cy="2560102"/>
          </a:xfrm>
        </p:spPr>
        <p:txBody>
          <a:bodyPr anchor="ctr">
            <a:noAutofit/>
          </a:bodyPr>
          <a:lstStyle/>
          <a:p>
            <a:pPr marL="0" indent="0">
              <a:buNone/>
            </a:pPr>
            <a:r>
              <a:rPr lang="pl-PL"/>
              <a:t>!! Szyny montażowe powinny być dłuższe/wystawać poza obrys paneli.</a:t>
            </a:r>
          </a:p>
          <a:p>
            <a:pPr marL="0" indent="0">
              <a:buNone/>
            </a:pPr>
            <a:r>
              <a:rPr lang="pl-PL"/>
              <a:t>!! Szyny montażowe sprzedawane są w różnych długościach. Nie zaleca się docinania szyn.</a:t>
            </a:r>
          </a:p>
          <a:p>
            <a:pPr marL="0" indent="0">
              <a:buNone/>
            </a:pPr>
            <a:r>
              <a:rPr lang="pl-PL"/>
              <a:t>W razie potrzeby szyny montażowe można łączyć – przedłużać z użyciem właściwych łączników (na zdjęciu IVENDO SOLAR)</a:t>
            </a:r>
          </a:p>
        </p:txBody>
      </p:sp>
      <p:sp>
        <p:nvSpPr>
          <p:cNvPr id="6" name="Tytuł 1">
            <a:extLst>
              <a:ext uri="{FF2B5EF4-FFF2-40B4-BE49-F238E27FC236}">
                <a16:creationId xmlns:a16="http://schemas.microsoft.com/office/drawing/2014/main" id="{3740A21B-0E25-7C13-09D3-0F1D76727A9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79682C4F-B5B3-DBD5-8FA2-EEBA5BACA1E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0900098-24DC-7ADE-D137-A26EDBC78CB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2080E78B-C479-64F9-054A-5CA9EDF7B0F5}"/>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5" name="Obraz 4">
            <a:extLst>
              <a:ext uri="{FF2B5EF4-FFF2-40B4-BE49-F238E27FC236}">
                <a16:creationId xmlns:a16="http://schemas.microsoft.com/office/drawing/2014/main" id="{98ED55D5-5A4D-CEF2-2948-7E8581441C8B}"/>
              </a:ext>
            </a:extLst>
          </p:cNvPr>
          <p:cNvPicPr>
            <a:picLocks noChangeAspect="1"/>
          </p:cNvPicPr>
          <p:nvPr/>
        </p:nvPicPr>
        <p:blipFill>
          <a:blip r:embed="rId3"/>
          <a:stretch>
            <a:fillRect/>
          </a:stretch>
        </p:blipFill>
        <p:spPr>
          <a:xfrm>
            <a:off x="-269493" y="4235117"/>
            <a:ext cx="5321300" cy="2451100"/>
          </a:xfrm>
          <a:prstGeom prst="rect">
            <a:avLst/>
          </a:prstGeom>
        </p:spPr>
      </p:pic>
      <p:pic>
        <p:nvPicPr>
          <p:cNvPr id="9" name="Obraz 8">
            <a:extLst>
              <a:ext uri="{FF2B5EF4-FFF2-40B4-BE49-F238E27FC236}">
                <a16:creationId xmlns:a16="http://schemas.microsoft.com/office/drawing/2014/main" id="{1DFB912F-2D58-52D7-8054-DD07E3EB8FEE}"/>
              </a:ext>
            </a:extLst>
          </p:cNvPr>
          <p:cNvPicPr>
            <a:picLocks noChangeAspect="1"/>
          </p:cNvPicPr>
          <p:nvPr/>
        </p:nvPicPr>
        <p:blipFill>
          <a:blip r:embed="rId4"/>
          <a:stretch>
            <a:fillRect/>
          </a:stretch>
        </p:blipFill>
        <p:spPr>
          <a:xfrm>
            <a:off x="7893268" y="4054046"/>
            <a:ext cx="3575659" cy="2632171"/>
          </a:xfrm>
          <a:prstGeom prst="rect">
            <a:avLst/>
          </a:prstGeom>
        </p:spPr>
      </p:pic>
    </p:spTree>
    <p:extLst>
      <p:ext uri="{BB962C8B-B14F-4D97-AF65-F5344CB8AC3E}">
        <p14:creationId xmlns:p14="http://schemas.microsoft.com/office/powerpoint/2010/main" val="4247800970"/>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667AB7-BC80-2B43-BF2A-C038B70538E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7344C36-AFBD-6FAF-FA6F-1A84CD5F4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4D642D6-534D-059D-6F1B-26CF13DC2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9BC1CAB-5618-A560-0E35-DE1CFB112A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477D659-1B0E-63F4-EF4E-D745E387C5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45CD538-74A0-D5E5-1008-E92B897716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5741FFF-2146-DC38-3472-3D6E35E2686C}"/>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F8FDA87B-34A9-DACC-EAFC-0469A998D130}"/>
              </a:ext>
            </a:extLst>
          </p:cNvPr>
          <p:cNvSpPr>
            <a:spLocks noGrp="1"/>
          </p:cNvSpPr>
          <p:nvPr>
            <p:ph idx="1"/>
          </p:nvPr>
        </p:nvSpPr>
        <p:spPr>
          <a:xfrm>
            <a:off x="152400" y="1675015"/>
            <a:ext cx="11874500" cy="1245824"/>
          </a:xfrm>
        </p:spPr>
        <p:txBody>
          <a:bodyPr anchor="ctr">
            <a:noAutofit/>
          </a:bodyPr>
          <a:lstStyle/>
          <a:p>
            <a:pPr marL="0" indent="0">
              <a:buNone/>
            </a:pPr>
            <a:r>
              <a:rPr lang="pl-PL"/>
              <a:t>Klemy (modele firmy IVENDO SOLAR)</a:t>
            </a:r>
          </a:p>
          <a:p>
            <a:pPr marL="0" indent="0">
              <a:buNone/>
            </a:pPr>
            <a:r>
              <a:rPr lang="pl-PL"/>
              <a:t>Boczna/końcowa i środkowa</a:t>
            </a:r>
          </a:p>
        </p:txBody>
      </p:sp>
      <p:sp>
        <p:nvSpPr>
          <p:cNvPr id="6" name="Tytuł 1">
            <a:extLst>
              <a:ext uri="{FF2B5EF4-FFF2-40B4-BE49-F238E27FC236}">
                <a16:creationId xmlns:a16="http://schemas.microsoft.com/office/drawing/2014/main" id="{D6AA2D57-247F-CA0F-E82D-50A04D4C051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60F7B514-A25D-D489-1116-304150DDCC6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EEE002C-2FFF-3C38-F4FB-CCF78143F93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98635AC3-9034-249A-256F-F9A5A7E13D80}"/>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4" name="Obraz 3">
            <a:extLst>
              <a:ext uri="{FF2B5EF4-FFF2-40B4-BE49-F238E27FC236}">
                <a16:creationId xmlns:a16="http://schemas.microsoft.com/office/drawing/2014/main" id="{FC67AB24-315E-F241-BF45-906690BAD051}"/>
              </a:ext>
            </a:extLst>
          </p:cNvPr>
          <p:cNvPicPr>
            <a:picLocks noChangeAspect="1"/>
          </p:cNvPicPr>
          <p:nvPr/>
        </p:nvPicPr>
        <p:blipFill>
          <a:blip r:embed="rId3"/>
          <a:stretch>
            <a:fillRect/>
          </a:stretch>
        </p:blipFill>
        <p:spPr>
          <a:xfrm>
            <a:off x="0" y="3005111"/>
            <a:ext cx="3229090" cy="3662413"/>
          </a:xfrm>
          <a:prstGeom prst="rect">
            <a:avLst/>
          </a:prstGeom>
        </p:spPr>
      </p:pic>
      <p:pic>
        <p:nvPicPr>
          <p:cNvPr id="5" name="Obraz 4">
            <a:extLst>
              <a:ext uri="{FF2B5EF4-FFF2-40B4-BE49-F238E27FC236}">
                <a16:creationId xmlns:a16="http://schemas.microsoft.com/office/drawing/2014/main" id="{A3AC5A62-3129-D0FD-515E-B18F50ADD89B}"/>
              </a:ext>
            </a:extLst>
          </p:cNvPr>
          <p:cNvPicPr>
            <a:picLocks noChangeAspect="1"/>
          </p:cNvPicPr>
          <p:nvPr/>
        </p:nvPicPr>
        <p:blipFill>
          <a:blip r:embed="rId4"/>
          <a:stretch>
            <a:fillRect/>
          </a:stretch>
        </p:blipFill>
        <p:spPr>
          <a:xfrm>
            <a:off x="3585876" y="2998422"/>
            <a:ext cx="4529423" cy="3579571"/>
          </a:xfrm>
          <a:prstGeom prst="rect">
            <a:avLst/>
          </a:prstGeom>
        </p:spPr>
      </p:pic>
      <p:sp>
        <p:nvSpPr>
          <p:cNvPr id="9" name="pole tekstowe 8">
            <a:extLst>
              <a:ext uri="{FF2B5EF4-FFF2-40B4-BE49-F238E27FC236}">
                <a16:creationId xmlns:a16="http://schemas.microsoft.com/office/drawing/2014/main" id="{EECE836F-CE00-2F1C-BA9F-C14D045C6B29}"/>
              </a:ext>
            </a:extLst>
          </p:cNvPr>
          <p:cNvSpPr txBox="1"/>
          <p:nvPr/>
        </p:nvSpPr>
        <p:spPr>
          <a:xfrm>
            <a:off x="8171380" y="1726288"/>
            <a:ext cx="3868219" cy="4832092"/>
          </a:xfrm>
          <a:prstGeom prst="rect">
            <a:avLst/>
          </a:prstGeom>
          <a:noFill/>
        </p:spPr>
        <p:txBody>
          <a:bodyPr wrap="square" rtlCol="0">
            <a:spAutoFit/>
          </a:bodyPr>
          <a:lstStyle/>
          <a:p>
            <a:r>
              <a:rPr lang="pl-PL" sz="2800"/>
              <a:t>Klemy posiadają regulowaną wysokość dostosowaną do grubości paneli PV. Trzeba zawsze stosować odpowiednie łączniki.</a:t>
            </a:r>
          </a:p>
          <a:p>
            <a:endParaRPr lang="pl-PL" sz="2800"/>
          </a:p>
          <a:p>
            <a:r>
              <a:rPr lang="pl-PL" sz="2800"/>
              <a:t>Klemę do szyny montujemy za pomocą śruby i wpustu</a:t>
            </a:r>
          </a:p>
        </p:txBody>
      </p:sp>
    </p:spTree>
    <p:extLst>
      <p:ext uri="{BB962C8B-B14F-4D97-AF65-F5344CB8AC3E}">
        <p14:creationId xmlns:p14="http://schemas.microsoft.com/office/powerpoint/2010/main" val="27411053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0E00F-0A97-AAAB-A0DC-3DFFA7DD742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F08688-ECF5-196D-CF4D-26876E14443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CEDCD0A-0342-0C7D-D040-E7363C03FDAF}"/>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Ochrona przy uszkodzeniu – środki ochrony stosowane tylko wtedy, gdy instalacja jest pod nadzorem osób wykwalifikowanych lub poinstruowanych tak, że nieautoryzowane zmiany nie mogą być dokonywane.</a:t>
            </a:r>
          </a:p>
          <a:p>
            <a:pPr>
              <a:buSzPct val="100000"/>
            </a:pPr>
            <a:r>
              <a:rPr lang="pl-PL"/>
              <a:t>Izolowanie stanowiska</a:t>
            </a:r>
          </a:p>
          <a:p>
            <a:pPr>
              <a:buSzPct val="100000"/>
            </a:pPr>
            <a:r>
              <a:rPr lang="pl-PL"/>
              <a:t>Nieuziemione połączenia wyrównawcze miejscowe</a:t>
            </a:r>
          </a:p>
          <a:p>
            <a:pPr>
              <a:buSzPct val="100000"/>
            </a:pPr>
            <a:r>
              <a:rPr lang="pl-PL"/>
              <a:t>Separacja elektryczna dla zasilania więcej niż jednego odbiornika.</a:t>
            </a:r>
          </a:p>
        </p:txBody>
      </p:sp>
      <p:sp>
        <p:nvSpPr>
          <p:cNvPr id="6" name="Tytuł 1">
            <a:extLst>
              <a:ext uri="{FF2B5EF4-FFF2-40B4-BE49-F238E27FC236}">
                <a16:creationId xmlns:a16="http://schemas.microsoft.com/office/drawing/2014/main" id="{04062CA2-D807-2A59-1001-EB03B3B4788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Rodzaje i środki ochrony</a:t>
            </a:r>
          </a:p>
        </p:txBody>
      </p:sp>
      <p:sp>
        <p:nvSpPr>
          <p:cNvPr id="7" name="Rectangle 2">
            <a:extLst>
              <a:ext uri="{FF2B5EF4-FFF2-40B4-BE49-F238E27FC236}">
                <a16:creationId xmlns:a16="http://schemas.microsoft.com/office/drawing/2014/main" id="{0E063037-4841-6F58-8B82-C92691B38F9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4678C16-7CB2-0093-FD26-33FFAA2793E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6142254"/>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A21CD8-5C17-F00C-E440-893AA1B715F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FBD1E89-F393-DA92-1A8B-D57940EFE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9BA7B28-2613-ADB4-7AF5-7AF3C8397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414FD66-3200-CAB3-3149-D328855B2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53FDD0E-E1DE-DA53-AC83-016087789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DA2DB7B-643A-DE88-09C9-045492931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D37D241-2984-3916-0928-6C9D5DEBF5F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1523ABC8-CB2C-D5A0-5C63-88AA513006BB}"/>
              </a:ext>
            </a:extLst>
          </p:cNvPr>
          <p:cNvSpPr>
            <a:spLocks noGrp="1"/>
          </p:cNvSpPr>
          <p:nvPr>
            <p:ph idx="1"/>
          </p:nvPr>
        </p:nvSpPr>
        <p:spPr>
          <a:xfrm>
            <a:off x="152400" y="1675015"/>
            <a:ext cx="11874500" cy="1245824"/>
          </a:xfrm>
        </p:spPr>
        <p:txBody>
          <a:bodyPr anchor="ctr">
            <a:noAutofit/>
          </a:bodyPr>
          <a:lstStyle/>
          <a:p>
            <a:pPr marL="0" indent="0">
              <a:buNone/>
            </a:pPr>
            <a:r>
              <a:rPr lang="pl-PL"/>
              <a:t>Wpusty</a:t>
            </a:r>
          </a:p>
        </p:txBody>
      </p:sp>
      <p:sp>
        <p:nvSpPr>
          <p:cNvPr id="6" name="Tytuł 1">
            <a:extLst>
              <a:ext uri="{FF2B5EF4-FFF2-40B4-BE49-F238E27FC236}">
                <a16:creationId xmlns:a16="http://schemas.microsoft.com/office/drawing/2014/main" id="{66DE1835-D28E-30B1-9A48-FA8321F7522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skośny</a:t>
            </a:r>
          </a:p>
        </p:txBody>
      </p:sp>
      <p:sp>
        <p:nvSpPr>
          <p:cNvPr id="7" name="Rectangle 2">
            <a:extLst>
              <a:ext uri="{FF2B5EF4-FFF2-40B4-BE49-F238E27FC236}">
                <a16:creationId xmlns:a16="http://schemas.microsoft.com/office/drawing/2014/main" id="{175DF630-32EA-5489-12D0-C99995DAA23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7DDC87C-FBF5-A873-75DD-B077D589FC9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C37291E7-1EBE-3C3A-A2D4-8AAB2BF58D53}"/>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19458" name="Picture 2">
            <a:extLst>
              <a:ext uri="{FF2B5EF4-FFF2-40B4-BE49-F238E27FC236}">
                <a16:creationId xmlns:a16="http://schemas.microsoft.com/office/drawing/2014/main" id="{7D6E3629-1E20-B6B5-4157-A7E892E70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2713" y="1728035"/>
            <a:ext cx="9119937" cy="5129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156560"/>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BDDA2E-07DD-5A62-3452-3E3F8525E68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F46D3D5-6FB4-B34E-B313-CEEBD0AAD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03EE40F-4037-0F53-3716-3C7D59EE9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60CF645-D873-E607-86B8-6A8304A35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7089FB7-F145-492C-F05A-76C45402D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B912CE8-39A7-B876-2B4F-44935B9A70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886CF6D-CA86-54B7-6273-81B661E3CC5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8CC0E10D-4FD4-78E2-3912-7194B43B37D3}"/>
              </a:ext>
            </a:extLst>
          </p:cNvPr>
          <p:cNvSpPr>
            <a:spLocks noGrp="1"/>
          </p:cNvSpPr>
          <p:nvPr>
            <p:ph idx="1"/>
          </p:nvPr>
        </p:nvSpPr>
        <p:spPr>
          <a:xfrm>
            <a:off x="152400" y="1675014"/>
            <a:ext cx="11874500" cy="5062669"/>
          </a:xfrm>
        </p:spPr>
        <p:txBody>
          <a:bodyPr anchor="ctr">
            <a:noAutofit/>
          </a:bodyPr>
          <a:lstStyle/>
          <a:p>
            <a:pPr marL="0" indent="0">
              <a:buNone/>
            </a:pPr>
            <a:r>
              <a:rPr lang="pl-PL"/>
              <a:t>Panele PV montowane na dachach płaskich powinny być montowane na konstrukcjach zapewniających odpowiedni kąt montażu. Dopuszcza się też montaż paneli na płasko z wykorzystaniem odpowiednich uchwytów.</a:t>
            </a:r>
          </a:p>
          <a:p>
            <a:pPr marL="0" indent="0">
              <a:buNone/>
            </a:pPr>
            <a:r>
              <a:rPr lang="pl-PL"/>
              <a:t>Mogą one być realizowane na różne sposoby….</a:t>
            </a:r>
          </a:p>
        </p:txBody>
      </p:sp>
      <p:sp>
        <p:nvSpPr>
          <p:cNvPr id="6" name="Tytuł 1">
            <a:extLst>
              <a:ext uri="{FF2B5EF4-FFF2-40B4-BE49-F238E27FC236}">
                <a16:creationId xmlns:a16="http://schemas.microsoft.com/office/drawing/2014/main" id="{D9BDC750-D18F-21A8-1499-CB19944BEA2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płaski</a:t>
            </a:r>
          </a:p>
        </p:txBody>
      </p:sp>
      <p:sp>
        <p:nvSpPr>
          <p:cNvPr id="7" name="Rectangle 2">
            <a:extLst>
              <a:ext uri="{FF2B5EF4-FFF2-40B4-BE49-F238E27FC236}">
                <a16:creationId xmlns:a16="http://schemas.microsoft.com/office/drawing/2014/main" id="{9869981B-68D5-9A4D-87EA-BB3F7A3AC8A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7C9F6C9-3007-379F-E12E-2E9891DC5B1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D1C465C4-2756-C337-C837-F50D5286C682}"/>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2057279890"/>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D29DFD-10B4-9F3E-1470-6AEAFAEAB246}"/>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74C6DC8-69BD-0B46-E784-6503C28C5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598B838-0CF3-3E52-1AF4-703EA6317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ADF6DA0-82FB-CB95-DEDB-CA8CEA2624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745340-26BD-6404-5479-28F86253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F654700-8165-3143-0106-BA5DF9E33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92CE2DF-D95A-2BB3-4A7A-0D98C6A4CF7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1E7B7E1-393D-2D64-FB7E-6894F537E549}"/>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a) Kątowniki	b) kątowniki z opcją balastu</a:t>
            </a:r>
          </a:p>
        </p:txBody>
      </p:sp>
      <p:sp>
        <p:nvSpPr>
          <p:cNvPr id="6" name="Tytuł 1">
            <a:extLst>
              <a:ext uri="{FF2B5EF4-FFF2-40B4-BE49-F238E27FC236}">
                <a16:creationId xmlns:a16="http://schemas.microsoft.com/office/drawing/2014/main" id="{98748CC8-A88A-DA5F-C27A-4AD78FD32E9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płaski</a:t>
            </a:r>
          </a:p>
        </p:txBody>
      </p:sp>
      <p:sp>
        <p:nvSpPr>
          <p:cNvPr id="7" name="Rectangle 2">
            <a:extLst>
              <a:ext uri="{FF2B5EF4-FFF2-40B4-BE49-F238E27FC236}">
                <a16:creationId xmlns:a16="http://schemas.microsoft.com/office/drawing/2014/main" id="{DDA73691-D767-699C-48CE-85B7AE3591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EB07B70-70EE-51AB-9789-95ED8D5C213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1EB59DF0-C226-36F5-6DEA-2DC537C4F8E5}"/>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4" name="Obraz 3">
            <a:extLst>
              <a:ext uri="{FF2B5EF4-FFF2-40B4-BE49-F238E27FC236}">
                <a16:creationId xmlns:a16="http://schemas.microsoft.com/office/drawing/2014/main" id="{22D124E2-7BDF-73DD-3365-AAD694663852}"/>
              </a:ext>
            </a:extLst>
          </p:cNvPr>
          <p:cNvPicPr>
            <a:picLocks noChangeAspect="1"/>
          </p:cNvPicPr>
          <p:nvPr/>
        </p:nvPicPr>
        <p:blipFill>
          <a:blip r:embed="rId3"/>
          <a:stretch>
            <a:fillRect/>
          </a:stretch>
        </p:blipFill>
        <p:spPr>
          <a:xfrm>
            <a:off x="0" y="2791326"/>
            <a:ext cx="3767145" cy="3911342"/>
          </a:xfrm>
          <a:prstGeom prst="rect">
            <a:avLst/>
          </a:prstGeom>
        </p:spPr>
      </p:pic>
      <p:pic>
        <p:nvPicPr>
          <p:cNvPr id="5" name="Obraz 4">
            <a:extLst>
              <a:ext uri="{FF2B5EF4-FFF2-40B4-BE49-F238E27FC236}">
                <a16:creationId xmlns:a16="http://schemas.microsoft.com/office/drawing/2014/main" id="{DA687A73-93E5-4D66-D080-08D2F7A4300B}"/>
              </a:ext>
            </a:extLst>
          </p:cNvPr>
          <p:cNvPicPr>
            <a:picLocks noChangeAspect="1"/>
          </p:cNvPicPr>
          <p:nvPr/>
        </p:nvPicPr>
        <p:blipFill>
          <a:blip r:embed="rId4"/>
          <a:stretch>
            <a:fillRect/>
          </a:stretch>
        </p:blipFill>
        <p:spPr>
          <a:xfrm>
            <a:off x="4210470" y="3363029"/>
            <a:ext cx="4412404" cy="3379564"/>
          </a:xfrm>
          <a:prstGeom prst="rect">
            <a:avLst/>
          </a:prstGeom>
        </p:spPr>
      </p:pic>
      <p:pic>
        <p:nvPicPr>
          <p:cNvPr id="9" name="Obraz 8">
            <a:extLst>
              <a:ext uri="{FF2B5EF4-FFF2-40B4-BE49-F238E27FC236}">
                <a16:creationId xmlns:a16="http://schemas.microsoft.com/office/drawing/2014/main" id="{43AD0E3F-8EFB-5DC3-EA9F-20EE03A5F69F}"/>
              </a:ext>
            </a:extLst>
          </p:cNvPr>
          <p:cNvPicPr>
            <a:picLocks noChangeAspect="1"/>
          </p:cNvPicPr>
          <p:nvPr/>
        </p:nvPicPr>
        <p:blipFill>
          <a:blip r:embed="rId5"/>
          <a:stretch>
            <a:fillRect/>
          </a:stretch>
        </p:blipFill>
        <p:spPr>
          <a:xfrm>
            <a:off x="8574653" y="2998422"/>
            <a:ext cx="3480475" cy="2685586"/>
          </a:xfrm>
          <a:prstGeom prst="rect">
            <a:avLst/>
          </a:prstGeom>
        </p:spPr>
      </p:pic>
    </p:spTree>
    <p:extLst>
      <p:ext uri="{BB962C8B-B14F-4D97-AF65-F5344CB8AC3E}">
        <p14:creationId xmlns:p14="http://schemas.microsoft.com/office/powerpoint/2010/main" val="3815542617"/>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9F4244-1B1D-5936-F604-8936BA31F25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61CBEC0-D166-DA94-EFC5-F136BFDDE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16566D0-A339-CAE9-387A-17B836944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96F1C28C-A316-D540-4218-7D9E0C6BAB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C4E716-FA43-4C96-1653-CC7F88158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38F10-C35E-5DFB-E759-AE5542E4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EB4C61C-A7BF-A2CC-B4DB-F43A15F6E32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7F75B2CE-BC24-614D-FEDB-128594DC9B11}"/>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c) Kątowniki z balastem pod panele </a:t>
            </a:r>
            <a:r>
              <a:rPr lang="pl-PL" err="1"/>
              <a:t>bifacjalne</a:t>
            </a:r>
            <a:r>
              <a:rPr lang="pl-PL"/>
              <a:t> (obustronne)</a:t>
            </a:r>
          </a:p>
        </p:txBody>
      </p:sp>
      <p:sp>
        <p:nvSpPr>
          <p:cNvPr id="6" name="Tytuł 1">
            <a:extLst>
              <a:ext uri="{FF2B5EF4-FFF2-40B4-BE49-F238E27FC236}">
                <a16:creationId xmlns:a16="http://schemas.microsoft.com/office/drawing/2014/main" id="{88A3270C-C52C-FC0A-1887-47204C65777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płaski</a:t>
            </a:r>
          </a:p>
        </p:txBody>
      </p:sp>
      <p:sp>
        <p:nvSpPr>
          <p:cNvPr id="7" name="Rectangle 2">
            <a:extLst>
              <a:ext uri="{FF2B5EF4-FFF2-40B4-BE49-F238E27FC236}">
                <a16:creationId xmlns:a16="http://schemas.microsoft.com/office/drawing/2014/main" id="{57C1F2FC-0952-3E62-9522-746A6CF4981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6C7A7A57-4CDA-85AF-C9DF-5F8AA45500B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48817D68-CF80-A5A6-0999-435FF5B19458}"/>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11" name="Obraz 10">
            <a:extLst>
              <a:ext uri="{FF2B5EF4-FFF2-40B4-BE49-F238E27FC236}">
                <a16:creationId xmlns:a16="http://schemas.microsoft.com/office/drawing/2014/main" id="{12A95BA3-9D62-AF2F-390C-234041E8599A}"/>
              </a:ext>
            </a:extLst>
          </p:cNvPr>
          <p:cNvPicPr>
            <a:picLocks noChangeAspect="1"/>
          </p:cNvPicPr>
          <p:nvPr/>
        </p:nvPicPr>
        <p:blipFill>
          <a:blip r:embed="rId3"/>
          <a:stretch>
            <a:fillRect/>
          </a:stretch>
        </p:blipFill>
        <p:spPr>
          <a:xfrm>
            <a:off x="3667220" y="2785262"/>
            <a:ext cx="4745639" cy="3937871"/>
          </a:xfrm>
          <a:prstGeom prst="rect">
            <a:avLst/>
          </a:prstGeom>
        </p:spPr>
      </p:pic>
    </p:spTree>
    <p:extLst>
      <p:ext uri="{BB962C8B-B14F-4D97-AF65-F5344CB8AC3E}">
        <p14:creationId xmlns:p14="http://schemas.microsoft.com/office/powerpoint/2010/main" val="248325906"/>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A6DD63-FA1D-DF78-E2B9-77631547824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F09242E-2624-2BB5-4A40-8C40170B3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BFF5502-6AE4-ADB3-C59A-E8C6CA464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F8C4DF1-3E25-DEF7-E223-81AB7ADA0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49E305-1D02-CEC0-AB54-FE3DF9031C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BC7DFA-8634-436E-9BAB-38E28D08D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EA337E0-F7FC-1022-39D7-0D93874BE53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8D6D2AA-50D1-5F1B-CA0F-DA4645264C39}"/>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d) Konstrukcja </a:t>
            </a:r>
            <a:r>
              <a:rPr lang="pl-PL" err="1"/>
              <a:t>bezklemowa</a:t>
            </a:r>
            <a:r>
              <a:rPr lang="pl-PL"/>
              <a:t> pod panele </a:t>
            </a:r>
            <a:r>
              <a:rPr lang="pl-PL" err="1"/>
              <a:t>bifacjalne</a:t>
            </a:r>
            <a:r>
              <a:rPr lang="pl-PL"/>
              <a:t> (obustronne)</a:t>
            </a:r>
          </a:p>
        </p:txBody>
      </p:sp>
      <p:sp>
        <p:nvSpPr>
          <p:cNvPr id="6" name="Tytuł 1">
            <a:extLst>
              <a:ext uri="{FF2B5EF4-FFF2-40B4-BE49-F238E27FC236}">
                <a16:creationId xmlns:a16="http://schemas.microsoft.com/office/drawing/2014/main" id="{57408F25-F0DE-0959-FD6E-C2886FF60C1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płaski</a:t>
            </a:r>
          </a:p>
        </p:txBody>
      </p:sp>
      <p:sp>
        <p:nvSpPr>
          <p:cNvPr id="7" name="Rectangle 2">
            <a:extLst>
              <a:ext uri="{FF2B5EF4-FFF2-40B4-BE49-F238E27FC236}">
                <a16:creationId xmlns:a16="http://schemas.microsoft.com/office/drawing/2014/main" id="{FB1A04E7-F269-9341-1BC4-E2506921E86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5343614-4D61-E05F-4790-F7098DBCCE4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5597EE18-4ECB-8977-752D-0ECA20EC7A83}"/>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4" name="Obraz 3">
            <a:extLst>
              <a:ext uri="{FF2B5EF4-FFF2-40B4-BE49-F238E27FC236}">
                <a16:creationId xmlns:a16="http://schemas.microsoft.com/office/drawing/2014/main" id="{811D6D76-25C9-DBD0-3F60-1A255897F141}"/>
              </a:ext>
            </a:extLst>
          </p:cNvPr>
          <p:cNvPicPr>
            <a:picLocks noChangeAspect="1"/>
          </p:cNvPicPr>
          <p:nvPr/>
        </p:nvPicPr>
        <p:blipFill>
          <a:blip r:embed="rId3"/>
          <a:stretch>
            <a:fillRect/>
          </a:stretch>
        </p:blipFill>
        <p:spPr>
          <a:xfrm>
            <a:off x="2286802" y="2781678"/>
            <a:ext cx="7772400" cy="4029935"/>
          </a:xfrm>
          <a:prstGeom prst="rect">
            <a:avLst/>
          </a:prstGeom>
        </p:spPr>
      </p:pic>
    </p:spTree>
    <p:extLst>
      <p:ext uri="{BB962C8B-B14F-4D97-AF65-F5344CB8AC3E}">
        <p14:creationId xmlns:p14="http://schemas.microsoft.com/office/powerpoint/2010/main" val="1601851068"/>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66137B-EB72-5EE9-CB5B-5D5B01AC9D9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86122D6-65CA-6818-3FC5-984A87028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956CE36-A43A-C4CB-A122-F64E336BF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2FCDE52-DED6-2B91-5D12-5C6EC3C13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ED20D6-6BC0-1210-9B79-38AC98130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295586-63C2-81B2-5DB3-81AFD676C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E4430E3-8F1F-567C-95CA-022E56F7C14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25308CE-BD2B-4185-361A-67A291BB53DE}"/>
              </a:ext>
            </a:extLst>
          </p:cNvPr>
          <p:cNvSpPr>
            <a:spLocks noGrp="1"/>
          </p:cNvSpPr>
          <p:nvPr>
            <p:ph idx="1"/>
          </p:nvPr>
        </p:nvSpPr>
        <p:spPr>
          <a:xfrm>
            <a:off x="152400" y="1675015"/>
            <a:ext cx="4032209" cy="4109768"/>
          </a:xfrm>
        </p:spPr>
        <p:txBody>
          <a:bodyPr anchor="ctr">
            <a:noAutofit/>
          </a:bodyPr>
          <a:lstStyle/>
          <a:p>
            <a:pPr marL="0" indent="0">
              <a:buNone/>
            </a:pPr>
            <a:r>
              <a:rPr lang="pl-PL"/>
              <a:t>(modele firmy IVENDO SOLAR)</a:t>
            </a:r>
          </a:p>
          <a:p>
            <a:pPr marL="0" indent="0">
              <a:buNone/>
            </a:pPr>
            <a:r>
              <a:rPr lang="pl-PL"/>
              <a:t>e) Konstrukcja </a:t>
            </a:r>
            <a:r>
              <a:rPr lang="pl-PL" err="1"/>
              <a:t>bezklemowa</a:t>
            </a:r>
            <a:r>
              <a:rPr lang="pl-PL"/>
              <a:t> pod panele </a:t>
            </a:r>
            <a:r>
              <a:rPr lang="pl-PL" err="1"/>
              <a:t>bifacjalne</a:t>
            </a:r>
            <a:r>
              <a:rPr lang="pl-PL"/>
              <a:t> (obustronne) wschód-zachód</a:t>
            </a:r>
          </a:p>
        </p:txBody>
      </p:sp>
      <p:sp>
        <p:nvSpPr>
          <p:cNvPr id="6" name="Tytuł 1">
            <a:extLst>
              <a:ext uri="{FF2B5EF4-FFF2-40B4-BE49-F238E27FC236}">
                <a16:creationId xmlns:a16="http://schemas.microsoft.com/office/drawing/2014/main" id="{988FEDF5-FDC2-81E6-C95F-24B1742720F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płaski</a:t>
            </a:r>
          </a:p>
        </p:txBody>
      </p:sp>
      <p:sp>
        <p:nvSpPr>
          <p:cNvPr id="7" name="Rectangle 2">
            <a:extLst>
              <a:ext uri="{FF2B5EF4-FFF2-40B4-BE49-F238E27FC236}">
                <a16:creationId xmlns:a16="http://schemas.microsoft.com/office/drawing/2014/main" id="{E0BD6C61-9FE0-503C-BD47-C231A75B110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A6D2515-BEE1-F310-8015-D34F61C6851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5E268A22-B82D-A223-6005-0C7CB9E78274}"/>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5" name="Obraz 4">
            <a:extLst>
              <a:ext uri="{FF2B5EF4-FFF2-40B4-BE49-F238E27FC236}">
                <a16:creationId xmlns:a16="http://schemas.microsoft.com/office/drawing/2014/main" id="{02030E29-C63D-3C83-FBB3-BC31DCF11C2E}"/>
              </a:ext>
            </a:extLst>
          </p:cNvPr>
          <p:cNvPicPr>
            <a:picLocks noChangeAspect="1"/>
          </p:cNvPicPr>
          <p:nvPr/>
        </p:nvPicPr>
        <p:blipFill>
          <a:blip r:embed="rId3"/>
          <a:stretch>
            <a:fillRect/>
          </a:stretch>
        </p:blipFill>
        <p:spPr>
          <a:xfrm>
            <a:off x="4184609" y="1671003"/>
            <a:ext cx="7861379" cy="5113426"/>
          </a:xfrm>
          <a:prstGeom prst="rect">
            <a:avLst/>
          </a:prstGeom>
        </p:spPr>
      </p:pic>
    </p:spTree>
    <p:extLst>
      <p:ext uri="{BB962C8B-B14F-4D97-AF65-F5344CB8AC3E}">
        <p14:creationId xmlns:p14="http://schemas.microsoft.com/office/powerpoint/2010/main" val="3226759158"/>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E962F7-917B-69C2-57C3-880E368681F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2420C7C-053B-25A7-AEAD-5DE000BE7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109C817-17A9-6DC2-E196-F48E93050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BA6E729-96C6-FE31-3F18-51C907E91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BDBC9C-DCBA-DAF9-101D-28137365A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6BB0DBE-92BE-2860-1D28-223463470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D078684-4D9B-77AD-0454-3FDE6F8E830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6DE335D2-1BC1-9C54-A467-23848A2BFC8E}"/>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f) Konstrukcja </a:t>
            </a:r>
            <a:r>
              <a:rPr lang="pl-PL" err="1"/>
              <a:t>bezklemowa</a:t>
            </a:r>
            <a:r>
              <a:rPr lang="pl-PL"/>
              <a:t> pod panele </a:t>
            </a:r>
            <a:r>
              <a:rPr lang="pl-PL" err="1"/>
              <a:t>bifacjalne</a:t>
            </a:r>
            <a:r>
              <a:rPr lang="pl-PL"/>
              <a:t> (obustronne)</a:t>
            </a:r>
          </a:p>
        </p:txBody>
      </p:sp>
      <p:sp>
        <p:nvSpPr>
          <p:cNvPr id="6" name="Tytuł 1">
            <a:extLst>
              <a:ext uri="{FF2B5EF4-FFF2-40B4-BE49-F238E27FC236}">
                <a16:creationId xmlns:a16="http://schemas.microsoft.com/office/drawing/2014/main" id="{B21332FE-3C55-7BEA-03D0-AA7001DE7CB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dach płaski</a:t>
            </a:r>
          </a:p>
        </p:txBody>
      </p:sp>
      <p:sp>
        <p:nvSpPr>
          <p:cNvPr id="7" name="Rectangle 2">
            <a:extLst>
              <a:ext uri="{FF2B5EF4-FFF2-40B4-BE49-F238E27FC236}">
                <a16:creationId xmlns:a16="http://schemas.microsoft.com/office/drawing/2014/main" id="{89D0DEF1-15FE-45B5-A458-4C0FEC7A95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0511ECD-EBDA-55BA-69F1-BED0974AAC0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8ECA42B1-27F9-E335-878F-E332A0398A75}"/>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5" name="Obraz 4">
            <a:extLst>
              <a:ext uri="{FF2B5EF4-FFF2-40B4-BE49-F238E27FC236}">
                <a16:creationId xmlns:a16="http://schemas.microsoft.com/office/drawing/2014/main" id="{3D58C112-ACF0-884B-C1AB-A96E748937BB}"/>
              </a:ext>
            </a:extLst>
          </p:cNvPr>
          <p:cNvPicPr>
            <a:picLocks noChangeAspect="1"/>
          </p:cNvPicPr>
          <p:nvPr/>
        </p:nvPicPr>
        <p:blipFill>
          <a:blip r:embed="rId3"/>
          <a:stretch>
            <a:fillRect/>
          </a:stretch>
        </p:blipFill>
        <p:spPr>
          <a:xfrm>
            <a:off x="2723954" y="2791362"/>
            <a:ext cx="6703249" cy="4066638"/>
          </a:xfrm>
          <a:prstGeom prst="rect">
            <a:avLst/>
          </a:prstGeom>
        </p:spPr>
      </p:pic>
    </p:spTree>
    <p:extLst>
      <p:ext uri="{BB962C8B-B14F-4D97-AF65-F5344CB8AC3E}">
        <p14:creationId xmlns:p14="http://schemas.microsoft.com/office/powerpoint/2010/main" val="3335999205"/>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5F62F4-521E-F19B-1595-CD016BD6B46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8036605-F561-175F-6176-9DD860918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8F37435-3947-5C86-47F1-C78349443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7DA2397-62CE-42CB-6C82-6B2D9395C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9DAC98E-B4F7-5B6B-C6A6-068888438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2FD02CC-2DE2-A03A-AF40-2E4C775FDF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10AE4DE-C240-5FC2-A630-E3F468F6926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ECE3F84E-879A-1EF6-2A6C-6107A524CF29}"/>
              </a:ext>
            </a:extLst>
          </p:cNvPr>
          <p:cNvSpPr>
            <a:spLocks noGrp="1"/>
          </p:cNvSpPr>
          <p:nvPr>
            <p:ph idx="1"/>
          </p:nvPr>
        </p:nvSpPr>
        <p:spPr>
          <a:xfrm>
            <a:off x="152400" y="1675015"/>
            <a:ext cx="11874500" cy="5024168"/>
          </a:xfrm>
        </p:spPr>
        <p:txBody>
          <a:bodyPr anchor="ctr">
            <a:noAutofit/>
          </a:bodyPr>
          <a:lstStyle/>
          <a:p>
            <a:pPr marL="0" indent="0">
              <a:buNone/>
            </a:pPr>
            <a:r>
              <a:rPr lang="pl-PL"/>
              <a:t>Panele PV montowane naziemnie wymagają specjalnych konstrukcji.</a:t>
            </a:r>
          </a:p>
        </p:txBody>
      </p:sp>
      <p:sp>
        <p:nvSpPr>
          <p:cNvPr id="6" name="Tytuł 1">
            <a:extLst>
              <a:ext uri="{FF2B5EF4-FFF2-40B4-BE49-F238E27FC236}">
                <a16:creationId xmlns:a16="http://schemas.microsoft.com/office/drawing/2014/main" id="{D31653B2-7117-E4D6-EF91-3135818AAFC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konstrukcje naziemne</a:t>
            </a:r>
          </a:p>
        </p:txBody>
      </p:sp>
      <p:sp>
        <p:nvSpPr>
          <p:cNvPr id="7" name="Rectangle 2">
            <a:extLst>
              <a:ext uri="{FF2B5EF4-FFF2-40B4-BE49-F238E27FC236}">
                <a16:creationId xmlns:a16="http://schemas.microsoft.com/office/drawing/2014/main" id="{5A1E14EC-91E0-11D7-A810-6C0D472B3B1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B05096D-4A1C-A7D0-547C-04329BAEDE1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705E5C5B-E304-0EA3-BF84-E8467494B69D}"/>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79328925"/>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E9173B-B300-0CC7-4897-FF65D275A5D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597A067-0951-EB3E-9402-42E6359C30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9D4DC56-CDFB-3658-3590-9B12628C2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2CE5796-5713-8481-01FA-1C4378E59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684BE44-61BF-0377-061E-B98EAD66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EEE37B-1959-9D34-B278-6BD7ABBD7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5FBF6E2-9D1B-AFF0-7294-15EC0A0F750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4FDCC590-E7F2-06CD-E57F-80522F9C2142}"/>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a) Konstrukcja dwupodporowa</a:t>
            </a:r>
          </a:p>
        </p:txBody>
      </p:sp>
      <p:sp>
        <p:nvSpPr>
          <p:cNvPr id="6" name="Tytuł 1">
            <a:extLst>
              <a:ext uri="{FF2B5EF4-FFF2-40B4-BE49-F238E27FC236}">
                <a16:creationId xmlns:a16="http://schemas.microsoft.com/office/drawing/2014/main" id="{E08EDB6F-AF4C-7BA9-384C-A91630D8514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konstrukcje naziemne</a:t>
            </a:r>
          </a:p>
        </p:txBody>
      </p:sp>
      <p:sp>
        <p:nvSpPr>
          <p:cNvPr id="7" name="Rectangle 2">
            <a:extLst>
              <a:ext uri="{FF2B5EF4-FFF2-40B4-BE49-F238E27FC236}">
                <a16:creationId xmlns:a16="http://schemas.microsoft.com/office/drawing/2014/main" id="{B9D2E029-1AC1-F447-CF72-EC6EA5554B0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E06F0AC-3E5D-A127-3DD1-4CECAC1D06B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171E2141-61D0-1534-73CD-3342FFFDD3B8}"/>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22530" name="Picture 2">
            <a:extLst>
              <a:ext uri="{FF2B5EF4-FFF2-40B4-BE49-F238E27FC236}">
                <a16:creationId xmlns:a16="http://schemas.microsoft.com/office/drawing/2014/main" id="{54C0F5BF-AD10-7238-3AC3-2FEAD6E91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3191" y="2920839"/>
            <a:ext cx="8845617" cy="380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340834"/>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E12A94-0F28-A27D-712E-784C8FECB52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3C5A6F5-D364-213C-9574-418930118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FF96384-78C0-BD97-B0F7-9C28D6BA9A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5E5DBC5-61A2-D42C-E7E3-02FC5987B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BF91C83-B03F-3E3D-AFF1-1E19C33A37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D86C3B-0E4F-6CD6-C139-E96E5271FF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06C136E-8FD5-245E-77F6-4B342EEB13D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CE75C02E-6ADD-A0E6-907B-D56E34605450}"/>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b) Konstrukcja dwupodporowa dla paneli dwustronnych</a:t>
            </a:r>
          </a:p>
        </p:txBody>
      </p:sp>
      <p:sp>
        <p:nvSpPr>
          <p:cNvPr id="6" name="Tytuł 1">
            <a:extLst>
              <a:ext uri="{FF2B5EF4-FFF2-40B4-BE49-F238E27FC236}">
                <a16:creationId xmlns:a16="http://schemas.microsoft.com/office/drawing/2014/main" id="{478D3BFF-E824-FF9F-8087-F9F33C0D819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konstrukcje naziemne</a:t>
            </a:r>
          </a:p>
        </p:txBody>
      </p:sp>
      <p:sp>
        <p:nvSpPr>
          <p:cNvPr id="7" name="Rectangle 2">
            <a:extLst>
              <a:ext uri="{FF2B5EF4-FFF2-40B4-BE49-F238E27FC236}">
                <a16:creationId xmlns:a16="http://schemas.microsoft.com/office/drawing/2014/main" id="{EC457FC5-6CD9-A3E4-1103-766E2CAF11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4BFD504-77D0-76D3-2B2E-91D5A537C49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AA386D1F-414D-D4DF-2E7C-689D08BE2944}"/>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24578" name="Picture 2">
            <a:extLst>
              <a:ext uri="{FF2B5EF4-FFF2-40B4-BE49-F238E27FC236}">
                <a16:creationId xmlns:a16="http://schemas.microsoft.com/office/drawing/2014/main" id="{0AAF675E-94C1-9316-93D7-38959216A2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440" y="2920839"/>
            <a:ext cx="8961120" cy="3780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911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0F62A-5978-B720-F729-F3AF7DDA674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F8C03E4-31E8-AA68-2064-A77492B3E1BF}"/>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FF95D14-72E4-A54B-30A0-3E182EB0830E}"/>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Ochrona przez zastosowanie bardzo niskiego napięcia – środki ochrony stosowane we wszystkich sytuacjach:</a:t>
            </a:r>
          </a:p>
          <a:p>
            <a:pPr>
              <a:buSzPct val="100000"/>
            </a:pPr>
            <a:r>
              <a:rPr lang="pl-PL"/>
              <a:t>Obwody SELV</a:t>
            </a:r>
          </a:p>
          <a:p>
            <a:pPr>
              <a:buSzPct val="100000"/>
            </a:pPr>
            <a:r>
              <a:rPr lang="pl-PL"/>
              <a:t>Obwody PELV</a:t>
            </a:r>
          </a:p>
        </p:txBody>
      </p:sp>
      <p:sp>
        <p:nvSpPr>
          <p:cNvPr id="6" name="Tytuł 1">
            <a:extLst>
              <a:ext uri="{FF2B5EF4-FFF2-40B4-BE49-F238E27FC236}">
                <a16:creationId xmlns:a16="http://schemas.microsoft.com/office/drawing/2014/main" id="{DCDC583E-29B4-3367-A98E-55AE690F843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Rodzaje i środki ochrony</a:t>
            </a:r>
          </a:p>
        </p:txBody>
      </p:sp>
      <p:sp>
        <p:nvSpPr>
          <p:cNvPr id="7" name="Rectangle 2">
            <a:extLst>
              <a:ext uri="{FF2B5EF4-FFF2-40B4-BE49-F238E27FC236}">
                <a16:creationId xmlns:a16="http://schemas.microsoft.com/office/drawing/2014/main" id="{64B6FFE8-1B94-C09A-FB94-7EBE401C968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EB8E9FC-C3B0-5121-069F-1E290B8239B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1915971"/>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1128B6-0177-EBB4-731F-8D059E85C90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E683A32-D515-6D4C-8BB9-CBFA9BBA0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C3200E8-77F3-49EE-B6E8-D531F2611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7803E0A-33CD-E843-590C-31ABAD551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F0FD13F-B8B8-4BC9-9741-00778A35B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4E468B3-3C9A-526C-80F3-4007FD6CD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D83E37A-2ADE-149B-368D-37BC0D8727E2}"/>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32130D40-669D-DF5A-E332-512A18968BB6}"/>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c) Konstrukcja typu </a:t>
            </a:r>
            <a:r>
              <a:rPr lang="pl-PL" err="1"/>
              <a:t>carport</a:t>
            </a:r>
            <a:endParaRPr lang="pl-PL"/>
          </a:p>
        </p:txBody>
      </p:sp>
      <p:sp>
        <p:nvSpPr>
          <p:cNvPr id="6" name="Tytuł 1">
            <a:extLst>
              <a:ext uri="{FF2B5EF4-FFF2-40B4-BE49-F238E27FC236}">
                <a16:creationId xmlns:a16="http://schemas.microsoft.com/office/drawing/2014/main" id="{55215403-57D1-A64C-E723-03BF3C239B7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konstrukcje naziemne</a:t>
            </a:r>
          </a:p>
        </p:txBody>
      </p:sp>
      <p:sp>
        <p:nvSpPr>
          <p:cNvPr id="7" name="Rectangle 2">
            <a:extLst>
              <a:ext uri="{FF2B5EF4-FFF2-40B4-BE49-F238E27FC236}">
                <a16:creationId xmlns:a16="http://schemas.microsoft.com/office/drawing/2014/main" id="{EEF2186B-DDB8-9E5D-110F-92BE3315783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FD4AC95-DAEF-ED89-E931-B23613B9999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3B614F1A-C659-E9D3-430C-64A30A0DC570}"/>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26626" name="Picture 2">
            <a:extLst>
              <a:ext uri="{FF2B5EF4-FFF2-40B4-BE49-F238E27FC236}">
                <a16:creationId xmlns:a16="http://schemas.microsoft.com/office/drawing/2014/main" id="{BC1DAB30-D429-3EC4-0C2F-E1429B6772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0486" y="2367814"/>
            <a:ext cx="7763239" cy="4490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975902"/>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E81A52-AC25-9F87-EB7D-A20A20B7F77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16F6B28-AD81-6E9F-5E1A-6F5C3D2BA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2B6D0AF8-CB7D-3887-ADD0-F49DD97E7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DD5F4D1-0BE2-6F89-5109-2D24204622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5FC1BD3-9A78-8E4A-AFC8-A8D1CC27B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373549-AEB6-5958-4C59-1E84C4086E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A4D3B7F-76B9-176A-22FB-510B7570861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31010D1-D1E7-BA82-5A61-CA1756AF89CB}"/>
              </a:ext>
            </a:extLst>
          </p:cNvPr>
          <p:cNvSpPr>
            <a:spLocks noGrp="1"/>
          </p:cNvSpPr>
          <p:nvPr>
            <p:ph idx="1"/>
          </p:nvPr>
        </p:nvSpPr>
        <p:spPr>
          <a:xfrm>
            <a:off x="152400" y="1675015"/>
            <a:ext cx="11874500" cy="1245824"/>
          </a:xfrm>
        </p:spPr>
        <p:txBody>
          <a:bodyPr anchor="ctr">
            <a:noAutofit/>
          </a:bodyPr>
          <a:lstStyle/>
          <a:p>
            <a:pPr marL="0" indent="0">
              <a:buNone/>
            </a:pPr>
            <a:r>
              <a:rPr lang="pl-PL"/>
              <a:t>(modele firmy IVENDO SOLAR)</a:t>
            </a:r>
          </a:p>
          <a:p>
            <a:pPr marL="0" indent="0">
              <a:buNone/>
              <a:tabLst>
                <a:tab pos="4391025" algn="l"/>
              </a:tabLst>
            </a:pPr>
            <a:r>
              <a:rPr lang="pl-PL"/>
              <a:t>d) Konstrukcja typu ogrodzenie</a:t>
            </a:r>
          </a:p>
        </p:txBody>
      </p:sp>
      <p:sp>
        <p:nvSpPr>
          <p:cNvPr id="6" name="Tytuł 1">
            <a:extLst>
              <a:ext uri="{FF2B5EF4-FFF2-40B4-BE49-F238E27FC236}">
                <a16:creationId xmlns:a16="http://schemas.microsoft.com/office/drawing/2014/main" id="{D57F47F3-63A6-EFAC-244B-99FEE6029F8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konstrukcje naziemne</a:t>
            </a:r>
          </a:p>
        </p:txBody>
      </p:sp>
      <p:sp>
        <p:nvSpPr>
          <p:cNvPr id="7" name="Rectangle 2">
            <a:extLst>
              <a:ext uri="{FF2B5EF4-FFF2-40B4-BE49-F238E27FC236}">
                <a16:creationId xmlns:a16="http://schemas.microsoft.com/office/drawing/2014/main" id="{EFAD833A-DD28-9F5C-F40F-54402EE6BF6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CBEFFA2-444F-92A1-11F9-162E629236A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490A8A53-B9A8-8553-4909-6BA6F1392730}"/>
              </a:ext>
            </a:extLst>
          </p:cNvPr>
          <p:cNvSpPr txBox="1"/>
          <p:nvPr/>
        </p:nvSpPr>
        <p:spPr>
          <a:xfrm>
            <a:off x="3048802" y="3054235"/>
            <a:ext cx="6097604" cy="369332"/>
          </a:xfrm>
          <a:prstGeom prst="rect">
            <a:avLst/>
          </a:prstGeom>
          <a:noFill/>
        </p:spPr>
        <p:txBody>
          <a:bodyPr wrap="square">
            <a:spAutoFit/>
          </a:bodyPr>
          <a:lstStyle/>
          <a:p>
            <a:endParaRPr lang="pl-PL"/>
          </a:p>
        </p:txBody>
      </p:sp>
      <p:pic>
        <p:nvPicPr>
          <p:cNvPr id="28674" name="Picture 2">
            <a:extLst>
              <a:ext uri="{FF2B5EF4-FFF2-40B4-BE49-F238E27FC236}">
                <a16:creationId xmlns:a16="http://schemas.microsoft.com/office/drawing/2014/main" id="{B6906F98-87FD-C21B-4EE4-E1E831F7A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31193"/>
            <a:ext cx="4766594" cy="3872802"/>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a:extLst>
              <a:ext uri="{FF2B5EF4-FFF2-40B4-BE49-F238E27FC236}">
                <a16:creationId xmlns:a16="http://schemas.microsoft.com/office/drawing/2014/main" id="{B1743715-8E55-5DA1-75CD-8E33F81325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3544" y="2568246"/>
            <a:ext cx="9146406" cy="4356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000911"/>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33C25C-10CA-73C0-9EA9-F4301781BED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D49751B-1866-448F-04D7-31818A7EA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8C3D471-72D7-52CE-FF7F-770172FD5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40E8668-762B-80B5-0830-E74249227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CEACC0A-C332-B4F4-D963-AB4BB0B75E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AF89BE-8A63-D2D7-CF71-16A3AEEEC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643C596-91E1-C96C-049E-F3189709C43A}"/>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5BE963CF-61F0-0F7F-2C60-6F9D6F5CF2B0}"/>
              </a:ext>
            </a:extLst>
          </p:cNvPr>
          <p:cNvSpPr>
            <a:spLocks noGrp="1"/>
          </p:cNvSpPr>
          <p:nvPr>
            <p:ph idx="1"/>
          </p:nvPr>
        </p:nvSpPr>
        <p:spPr>
          <a:xfrm>
            <a:off x="152400" y="1771048"/>
            <a:ext cx="11874500" cy="4937759"/>
          </a:xfrm>
        </p:spPr>
        <p:txBody>
          <a:bodyPr anchor="ctr">
            <a:noAutofit/>
          </a:bodyPr>
          <a:lstStyle/>
          <a:p>
            <a:pPr marL="0" indent="0">
              <a:buNone/>
            </a:pPr>
            <a:r>
              <a:rPr lang="pl-PL"/>
              <a:t>Moduły fotowoltaiczne można montować w orientacji pionowej lub poziomej, zarówno w osi podłużnej, jak i poprzecznej. Ułożenie modułów na dachu czy na konstrukcji poziomej zależy od możliwości pojawienia się zacienienia. Jeśli istnieje ryzyko, że zacienienie wystąpi od południa (na przykład przez zalegający zimą śnieg na dolnej części modułu), korzystniejsze jest zamontowanie ich w osi podłużnej. Dzięki temu w przypadku zasypania jedynie jednej sekcji śniegiem, pozostałe sekcje będą mogły pracować z pełną mocą, co zwiększa efektywność systemu. Dolna sekcja, pokryta śniegiem, zostanie wyłączona przez diodę bocznikującą, co eliminuje konieczność jej natychmiastowego odśnieżania.</a:t>
            </a:r>
          </a:p>
        </p:txBody>
      </p:sp>
      <p:sp>
        <p:nvSpPr>
          <p:cNvPr id="6" name="Tytuł 1">
            <a:extLst>
              <a:ext uri="{FF2B5EF4-FFF2-40B4-BE49-F238E27FC236}">
                <a16:creationId xmlns:a16="http://schemas.microsoft.com/office/drawing/2014/main" id="{2124E75B-C819-FBD9-7597-8ABF8F5DB9A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kierunek</a:t>
            </a:r>
          </a:p>
        </p:txBody>
      </p:sp>
      <p:sp>
        <p:nvSpPr>
          <p:cNvPr id="7" name="Rectangle 2">
            <a:extLst>
              <a:ext uri="{FF2B5EF4-FFF2-40B4-BE49-F238E27FC236}">
                <a16:creationId xmlns:a16="http://schemas.microsoft.com/office/drawing/2014/main" id="{F588BFCB-6246-DFDE-7508-7C5C75D7009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DC59E25-46D3-C402-EDC1-D1D577EEE9D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E996E720-9F21-7C1D-5A01-0F4259DC8F47}"/>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510205507"/>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2A367F-2B50-3FA0-5ED8-D20050254E7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1B6E546-CEE3-BBCB-DD3F-E7A37CF3C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6D6B145-15A3-A464-1204-A2D520A6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3AB275C-F33E-3A12-0AC8-C1B0464CEE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AEAF11-8074-EB7F-82CC-33DB727952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8D67E7B-A985-774D-816B-EFFB9E084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418E2F0-E169-DE19-5EF0-B0F91F102F44}"/>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A69F2D56-56EF-D657-0B98-4267A0310F1D}"/>
              </a:ext>
            </a:extLst>
          </p:cNvPr>
          <p:cNvSpPr>
            <a:spLocks noGrp="1"/>
          </p:cNvSpPr>
          <p:nvPr>
            <p:ph idx="1"/>
          </p:nvPr>
        </p:nvSpPr>
        <p:spPr>
          <a:xfrm>
            <a:off x="152400" y="1771048"/>
            <a:ext cx="11874500" cy="4937759"/>
          </a:xfrm>
        </p:spPr>
        <p:txBody>
          <a:bodyPr anchor="ctr">
            <a:noAutofit/>
          </a:bodyPr>
          <a:lstStyle/>
          <a:p>
            <a:pPr marL="0" indent="0">
              <a:buNone/>
            </a:pPr>
            <a:r>
              <a:rPr lang="pl-PL"/>
              <a:t>Bardzo efektywnym sposobem montażu fotoogniw jest ich zamocowanie na stalowym maszcie, które można umieścić na dachach płaskich, skośnych lub na ziemi, na przykład w dużych instalacjach na łąkach czy terenach rolniczych. </a:t>
            </a:r>
          </a:p>
          <a:p>
            <a:pPr marL="0" indent="0">
              <a:buNone/>
            </a:pPr>
            <a:r>
              <a:rPr lang="pl-PL"/>
              <a:t>System sterujący zamontowany na modułach fotowoltaicznych optymalizuje ich położenie względem słońca. Sterowanie odbywa się za pomocą dwuosiowego systemu naprowadzania — w osi poziomej oraz w kierunku horyzontalnym. Taki system wymaga wykonania fundamentu z betonu, do którego przykręcana jest konstrukcja nośna (słup stalowy) lub konstrukcja obrotowa. Konstrukcja obrotowa pozwala na uzyskanie do 35% więcej energii w porównaniu do montażu stałego.</a:t>
            </a:r>
          </a:p>
        </p:txBody>
      </p:sp>
      <p:sp>
        <p:nvSpPr>
          <p:cNvPr id="6" name="Tytuł 1">
            <a:extLst>
              <a:ext uri="{FF2B5EF4-FFF2-40B4-BE49-F238E27FC236}">
                <a16:creationId xmlns:a16="http://schemas.microsoft.com/office/drawing/2014/main" id="{7D10FC8F-A949-C63D-588F-0A32B17AA3D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moduły podążające za słońcem</a:t>
            </a:r>
          </a:p>
        </p:txBody>
      </p:sp>
      <p:sp>
        <p:nvSpPr>
          <p:cNvPr id="7" name="Rectangle 2">
            <a:extLst>
              <a:ext uri="{FF2B5EF4-FFF2-40B4-BE49-F238E27FC236}">
                <a16:creationId xmlns:a16="http://schemas.microsoft.com/office/drawing/2014/main" id="{75091316-36C6-9DB0-9553-CF4CAA6898F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230D40D5-D2B3-7FA5-1C80-0372D20EFC4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AAB17FED-2C17-88D9-1308-C45FD16AA598}"/>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427821102"/>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D40D9A-0D75-EE18-3519-76F88DA4213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29E8D8A-8008-ABB5-8B29-D5D15F153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6ECF7AEC-F16E-AC6A-3CAE-8B7521C508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82BB0B4-4B97-DFF5-6E4C-38E32A75F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E7C647-56D7-338C-1340-58AD3E095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26B92F1-9AF3-4382-3530-D99BAF3D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4EB1D5E-CFCF-7992-0E50-E8F30AD9E44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D230BE42-C3D7-0E20-803C-5537F1954487}"/>
              </a:ext>
            </a:extLst>
          </p:cNvPr>
          <p:cNvSpPr>
            <a:spLocks noGrp="1"/>
          </p:cNvSpPr>
          <p:nvPr>
            <p:ph idx="1"/>
          </p:nvPr>
        </p:nvSpPr>
        <p:spPr>
          <a:xfrm>
            <a:off x="152400" y="1771048"/>
            <a:ext cx="11874500" cy="4937759"/>
          </a:xfrm>
        </p:spPr>
        <p:txBody>
          <a:bodyPr anchor="ctr">
            <a:noAutofit/>
          </a:bodyPr>
          <a:lstStyle/>
          <a:p>
            <a:pPr marL="0" indent="0">
              <a:buNone/>
            </a:pPr>
            <a:r>
              <a:rPr lang="pl-PL" err="1"/>
              <a:t>Tackery</a:t>
            </a:r>
            <a:r>
              <a:rPr lang="pl-PL"/>
              <a:t> dwuosiowe pozwalają na optymalne wykorzystanie paneli o każdej porze dnia i roku. Odbywa się to również przez dopasowanie pionowe kąta paneli. Niestety komplikuje to konstrukcje.</a:t>
            </a:r>
          </a:p>
          <a:p>
            <a:pPr marL="0" indent="0">
              <a:buNone/>
            </a:pPr>
            <a:endParaRPr lang="pl-PL"/>
          </a:p>
          <a:p>
            <a:pPr marL="0" indent="0">
              <a:buNone/>
            </a:pPr>
            <a:r>
              <a:rPr lang="pl-PL"/>
              <a:t>Realizuje się także konstrukcje umożliwiające zmianę tylko kąta horyzontalnego dla szeregu paneli.</a:t>
            </a:r>
          </a:p>
          <a:p>
            <a:pPr marL="0" indent="0">
              <a:buNone/>
            </a:pPr>
            <a:endParaRPr lang="pl-PL"/>
          </a:p>
          <a:p>
            <a:pPr marL="0" indent="0">
              <a:buNone/>
            </a:pPr>
            <a:r>
              <a:rPr lang="pl-PL"/>
              <a:t>W przypadku montażu paneli na konstrukcjach typu </a:t>
            </a:r>
            <a:r>
              <a:rPr lang="pl-PL" err="1"/>
              <a:t>tackery</a:t>
            </a:r>
            <a:r>
              <a:rPr lang="pl-PL"/>
              <a:t> dwuosiowe i jedno osiowe ważne jest by pamiętać o występowaniu zacieniania o różnych porach dnia i roku. </a:t>
            </a:r>
          </a:p>
        </p:txBody>
      </p:sp>
      <p:sp>
        <p:nvSpPr>
          <p:cNvPr id="6" name="Tytuł 1">
            <a:extLst>
              <a:ext uri="{FF2B5EF4-FFF2-40B4-BE49-F238E27FC236}">
                <a16:creationId xmlns:a16="http://schemas.microsoft.com/office/drawing/2014/main" id="{44DB8A81-7BAA-B93B-6A9D-F8AB91DCA7C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moduły podążające za słońcem</a:t>
            </a:r>
          </a:p>
        </p:txBody>
      </p:sp>
      <p:sp>
        <p:nvSpPr>
          <p:cNvPr id="7" name="Rectangle 2">
            <a:extLst>
              <a:ext uri="{FF2B5EF4-FFF2-40B4-BE49-F238E27FC236}">
                <a16:creationId xmlns:a16="http://schemas.microsoft.com/office/drawing/2014/main" id="{315F1CC3-E499-BA39-EC4D-AC1EB4CC4BE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89DFB44-AF9E-F792-D584-2FCED74B15D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F183CD5E-F844-A3A1-B06E-DBC9D578276F}"/>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2182429742"/>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6F9CC-097A-B8BE-8732-E114DEE8C06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326FE43-0940-2832-AAFD-04999E9F8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97A8C3E-4C60-9AA4-9320-CC5932A2E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7B114C0-139D-9E49-55C0-83E37CE9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0A21858-751D-010C-A3B4-4D27CFB1E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1E292C-55CD-4855-CFA3-C5463E4AF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4BB6F84-EABE-3DC2-9AF7-062BAFC5E2E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Instalacje PV</a:t>
            </a:r>
          </a:p>
        </p:txBody>
      </p:sp>
      <p:sp>
        <p:nvSpPr>
          <p:cNvPr id="3" name="Symbol zastępczy zawartości 2">
            <a:extLst>
              <a:ext uri="{FF2B5EF4-FFF2-40B4-BE49-F238E27FC236}">
                <a16:creationId xmlns:a16="http://schemas.microsoft.com/office/drawing/2014/main" id="{221DE08B-7F1A-3D35-D0D0-055F6E992699}"/>
              </a:ext>
            </a:extLst>
          </p:cNvPr>
          <p:cNvSpPr>
            <a:spLocks noGrp="1"/>
          </p:cNvSpPr>
          <p:nvPr>
            <p:ph idx="1"/>
          </p:nvPr>
        </p:nvSpPr>
        <p:spPr>
          <a:xfrm>
            <a:off x="152400" y="1771048"/>
            <a:ext cx="11874500" cy="4937759"/>
          </a:xfrm>
        </p:spPr>
        <p:txBody>
          <a:bodyPr anchor="ctr">
            <a:noAutofit/>
          </a:bodyPr>
          <a:lstStyle/>
          <a:p>
            <a:pPr marL="0" indent="0">
              <a:buNone/>
            </a:pPr>
            <a:r>
              <a:rPr lang="pl-PL"/>
              <a:t>Każdorazowo należy dokonać analizy efektywności systemu PV. Użycie </a:t>
            </a:r>
            <a:r>
              <a:rPr lang="pl-PL" err="1"/>
              <a:t>trackerów</a:t>
            </a:r>
            <a:r>
              <a:rPr lang="pl-PL"/>
              <a:t> znacznie podnosi koszty inwestycji i wymaga więcej przestrzeni w celu eliminacji zacienienia. Zważywszy na ciągle malejące ceny modułów PV warto rozważyć opłacalność w kontekście montażu większej ilości modułów na konstrukcji stałej.</a:t>
            </a:r>
          </a:p>
        </p:txBody>
      </p:sp>
      <p:sp>
        <p:nvSpPr>
          <p:cNvPr id="6" name="Tytuł 1">
            <a:extLst>
              <a:ext uri="{FF2B5EF4-FFF2-40B4-BE49-F238E27FC236}">
                <a16:creationId xmlns:a16="http://schemas.microsoft.com/office/drawing/2014/main" id="{D4540377-7C70-5EDE-F85E-A534781641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Montaż – moduły podążające za słońcem</a:t>
            </a:r>
          </a:p>
        </p:txBody>
      </p:sp>
      <p:sp>
        <p:nvSpPr>
          <p:cNvPr id="7" name="Rectangle 2">
            <a:extLst>
              <a:ext uri="{FF2B5EF4-FFF2-40B4-BE49-F238E27FC236}">
                <a16:creationId xmlns:a16="http://schemas.microsoft.com/office/drawing/2014/main" id="{DC3A760D-39FA-7D36-4D68-46A719FA80A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59E0C23-8A78-D9F4-42B5-E923462D44F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2E6C9D7C-0C8B-784C-0CDB-B80076EA1205}"/>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745894260"/>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E68752-F59D-87A5-3254-25D6928430FE}"/>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413C769-8237-DCE7-E592-E8B22F2FD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18517AF-B6F4-DC8D-A3A9-7ABCD4988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DD61DF0-B697-006C-96AB-D89958559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FE2CCD-7EA7-03FA-2283-BB32DD070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89ABB10-B03E-6A85-4BF7-995345DC3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DCCB4AE-BE9F-6298-1BDA-D603E6156615}"/>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47F097EE-5E8C-39A4-6883-6212E195F91F}"/>
              </a:ext>
            </a:extLst>
          </p:cNvPr>
          <p:cNvSpPr>
            <a:spLocks noGrp="1"/>
          </p:cNvSpPr>
          <p:nvPr>
            <p:ph idx="1"/>
          </p:nvPr>
        </p:nvSpPr>
        <p:spPr>
          <a:xfrm>
            <a:off x="152400" y="1771048"/>
            <a:ext cx="11874500" cy="4937759"/>
          </a:xfrm>
        </p:spPr>
        <p:txBody>
          <a:bodyPr anchor="ctr">
            <a:noAutofit/>
          </a:bodyPr>
          <a:lstStyle/>
          <a:p>
            <a:pPr marL="0" indent="0">
              <a:buNone/>
            </a:pPr>
            <a:r>
              <a:rPr lang="pl-PL"/>
              <a:t>Uszkodzony moduł należy wymienić, ponieważ eksploatacja instalacji z uszkodzonym elementem jest niewskazana i nieefektywna. Nowy moduł powinien mieć te same parametry, a najlepiej, aby był to ten sam model. Użycie modułu o innej charakterystyce ogniw może prowadzić do obniżonej efektywności, chyba że zastosowane są </a:t>
            </a:r>
            <a:r>
              <a:rPr lang="pl-PL" err="1"/>
              <a:t>mikroinwertery</a:t>
            </a:r>
            <a:r>
              <a:rPr lang="pl-PL"/>
              <a:t> lub optymalizatory.</a:t>
            </a:r>
          </a:p>
          <a:p>
            <a:pPr marL="0" indent="0">
              <a:buNone/>
            </a:pPr>
            <a:endParaRPr lang="pl-PL"/>
          </a:p>
          <a:p>
            <a:pPr marL="0" indent="0">
              <a:buNone/>
            </a:pPr>
            <a:r>
              <a:rPr lang="pl-PL"/>
              <a:t>Prace demontażowe i montażowe przeprowadzane są w obecności aktywnych modułów, co wiąże się z ryzykiem porażenia prądem. Po zakończeniu prac konieczne jest przeprowadzenie badań instalacji, obejmujących co najmniej kontrolę ciągłości obwodów oraz rezystancji izolacji.</a:t>
            </a:r>
          </a:p>
        </p:txBody>
      </p:sp>
      <p:sp>
        <p:nvSpPr>
          <p:cNvPr id="6" name="Tytuł 1">
            <a:extLst>
              <a:ext uri="{FF2B5EF4-FFF2-40B4-BE49-F238E27FC236}">
                <a16:creationId xmlns:a16="http://schemas.microsoft.com/office/drawing/2014/main" id="{56263596-7DCE-A580-0328-60791CFC7ED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Uszkodzone moduły</a:t>
            </a:r>
          </a:p>
        </p:txBody>
      </p:sp>
      <p:sp>
        <p:nvSpPr>
          <p:cNvPr id="7" name="Rectangle 2">
            <a:extLst>
              <a:ext uri="{FF2B5EF4-FFF2-40B4-BE49-F238E27FC236}">
                <a16:creationId xmlns:a16="http://schemas.microsoft.com/office/drawing/2014/main" id="{4486C053-3B69-6625-BB0D-5AA079A8D45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7899AED-FEC5-1ED0-05BE-351C97575DF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9B126AEF-49BC-7E9A-6481-5CEBFFAD9395}"/>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027855789"/>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BEB363-EB0F-4FFA-E8D3-7FF71BA92C42}"/>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8AF2B4E-045A-382F-01C1-C54E1AA45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CE34262-AD36-2011-75AC-3047C4064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FEEBB0A-78A4-87DF-AB48-C275D6EDFF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187F9B-CA22-F213-19C4-E8A45F68D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BFF7ACB-B5DD-A5DD-8842-036F2803F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D34BA00-F41A-4DAA-A5D4-B7274CA44BB4}"/>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245311F1-D47B-A7BC-210D-E72B11F87AA4}"/>
              </a:ext>
            </a:extLst>
          </p:cNvPr>
          <p:cNvSpPr>
            <a:spLocks noGrp="1"/>
          </p:cNvSpPr>
          <p:nvPr>
            <p:ph idx="1"/>
          </p:nvPr>
        </p:nvSpPr>
        <p:spPr>
          <a:xfrm>
            <a:off x="152400" y="1771048"/>
            <a:ext cx="11874500" cy="4937759"/>
          </a:xfrm>
        </p:spPr>
        <p:txBody>
          <a:bodyPr anchor="ctr">
            <a:noAutofit/>
          </a:bodyPr>
          <a:lstStyle/>
          <a:p>
            <a:pPr marL="0" indent="0">
              <a:buNone/>
            </a:pPr>
            <a:r>
              <a:rPr lang="pl-PL"/>
              <a:t>Eksploatacja instalacji PV wiąże się również z koniecznością reakcji na zabrudzenie paneli. Aby zapewnić maksymalną wydajność, powierzchnia paneli powinna być regularnie myta. Niestety, wiele instalacji montowanych jest na dachach budynków, co znacznie utrudnia przeprowadzenie tego procesu. </a:t>
            </a:r>
          </a:p>
          <a:p>
            <a:pPr marL="0" indent="0">
              <a:buNone/>
            </a:pPr>
            <a:r>
              <a:rPr lang="pl-PL"/>
              <a:t>Wielu inwestorów zakłada, że deszcz wystarczy do umycia ogniw, co jest błędnym założeniem. Drobny deszcz nie usunie zabrudzeń, a ich struktura może się zmienić, co wpłynie na efektywność paneli. Nawet intensywny deszcz nie gwarantuje, że panele będą odpowiednio czyste; zabrudzenia mogą pozostać, zwłaszcza w dolnej części paneli. Szczególnym problemem są odchody ptaków, które mogą być trudne do usunięcia, nawet podczas silnych opadów.</a:t>
            </a:r>
          </a:p>
        </p:txBody>
      </p:sp>
      <p:sp>
        <p:nvSpPr>
          <p:cNvPr id="6" name="Tytuł 1">
            <a:extLst>
              <a:ext uri="{FF2B5EF4-FFF2-40B4-BE49-F238E27FC236}">
                <a16:creationId xmlns:a16="http://schemas.microsoft.com/office/drawing/2014/main" id="{CE964CB8-9FEE-9A80-59D1-21372552AA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Czyszczenie paneli</a:t>
            </a:r>
          </a:p>
        </p:txBody>
      </p:sp>
      <p:sp>
        <p:nvSpPr>
          <p:cNvPr id="7" name="Rectangle 2">
            <a:extLst>
              <a:ext uri="{FF2B5EF4-FFF2-40B4-BE49-F238E27FC236}">
                <a16:creationId xmlns:a16="http://schemas.microsoft.com/office/drawing/2014/main" id="{BDE693B0-807F-0F40-A64A-D49A46F09EB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65EEBD8-EF59-DB97-8A0C-E952A0003A3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DAA4B993-799A-FA5A-1286-5A62DB23A634}"/>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2159734709"/>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8D271C-3394-18FE-35B2-8CA2CDBE0DC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84DC8AC-DDA0-3F2D-F039-2A814CB28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97E4153-59C0-10F1-7614-004CDBF98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2B688FE-04F8-C4A9-B055-AE18F9526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C71DF1-70B2-6FE8-FF4A-C8C594A01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85CF74-1B4A-2D9D-6237-DD07BD8E4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476641D-3D24-77C1-7169-5C6CBFA16752}"/>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795F2C62-D211-6B8E-F496-31A19EEE6A31}"/>
              </a:ext>
            </a:extLst>
          </p:cNvPr>
          <p:cNvSpPr>
            <a:spLocks noGrp="1"/>
          </p:cNvSpPr>
          <p:nvPr>
            <p:ph idx="1"/>
          </p:nvPr>
        </p:nvSpPr>
        <p:spPr>
          <a:xfrm>
            <a:off x="152400" y="1771048"/>
            <a:ext cx="11874500" cy="4937759"/>
          </a:xfrm>
        </p:spPr>
        <p:txBody>
          <a:bodyPr anchor="ctr">
            <a:noAutofit/>
          </a:bodyPr>
          <a:lstStyle/>
          <a:p>
            <a:pPr marL="0" indent="0">
              <a:buNone/>
            </a:pPr>
            <a:r>
              <a:rPr lang="pl-PL"/>
              <a:t>Podczas czyszczenia paneli fotowoltaicznych należy zachować szczególną ostrożność. Nie wolno po nich chodzić ani się opierać. Temperatura paneli powinna być zbliżona do temperatury otoczenia. Nie należy polewać ogniw zimną wodą, gdy są rozgrzane, ani używać myjek ciśnieniowych do ich mycia.</a:t>
            </a:r>
          </a:p>
        </p:txBody>
      </p:sp>
      <p:sp>
        <p:nvSpPr>
          <p:cNvPr id="6" name="Tytuł 1">
            <a:extLst>
              <a:ext uri="{FF2B5EF4-FFF2-40B4-BE49-F238E27FC236}">
                <a16:creationId xmlns:a16="http://schemas.microsoft.com/office/drawing/2014/main" id="{AA31B109-D997-5819-09D9-49E2AB087BB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Czyszczenie paneli</a:t>
            </a:r>
          </a:p>
        </p:txBody>
      </p:sp>
      <p:sp>
        <p:nvSpPr>
          <p:cNvPr id="7" name="Rectangle 2">
            <a:extLst>
              <a:ext uri="{FF2B5EF4-FFF2-40B4-BE49-F238E27FC236}">
                <a16:creationId xmlns:a16="http://schemas.microsoft.com/office/drawing/2014/main" id="{9B288FB8-BBB6-0A6C-C1B1-90B4DE543DF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612B358-0D68-94EC-2444-6B19A9EF03C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62052ECB-7E8C-B27F-FCD1-82A2C9DE7C92}"/>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3463070300"/>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E2151C-DB0E-4B72-A5AF-07C1B7E74EC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0441041-9883-D36F-2403-A411E6F23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76CDF98-933A-79A5-4E69-AF86A7279F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5DFC325-5E10-F4BA-1D41-239CA40ED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2873D-9A51-CACC-A718-903ACB50A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C54A9FD-813B-DFF8-7BB7-0010445E2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569FAA6-758E-EC5C-A009-20A6ED61D149}"/>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62E16026-B319-7651-6384-86B829CEA200}"/>
              </a:ext>
            </a:extLst>
          </p:cNvPr>
          <p:cNvSpPr>
            <a:spLocks noGrp="1"/>
          </p:cNvSpPr>
          <p:nvPr>
            <p:ph idx="1"/>
          </p:nvPr>
        </p:nvSpPr>
        <p:spPr>
          <a:xfrm>
            <a:off x="152400" y="1771048"/>
            <a:ext cx="11874500" cy="4937759"/>
          </a:xfrm>
        </p:spPr>
        <p:txBody>
          <a:bodyPr anchor="ctr">
            <a:noAutofit/>
          </a:bodyPr>
          <a:lstStyle/>
          <a:p>
            <a:pPr marL="0" indent="0">
              <a:buNone/>
            </a:pPr>
            <a:r>
              <a:rPr lang="pl-PL"/>
              <a:t>Podczas czyszczenia paneli fotowoltaicznych należy zachować szczególną ostrożność. Nie wolno po nich chodzić ani się opierać. Temperatura paneli powinna być zbliżona do temperatury otoczenia. Nie należy polewać ogniw zimną wodą, gdy są rozgrzane, ani używać myjek ciśnieniowych do ich mycia.</a:t>
            </a:r>
          </a:p>
        </p:txBody>
      </p:sp>
      <p:sp>
        <p:nvSpPr>
          <p:cNvPr id="6" name="Tytuł 1">
            <a:extLst>
              <a:ext uri="{FF2B5EF4-FFF2-40B4-BE49-F238E27FC236}">
                <a16:creationId xmlns:a16="http://schemas.microsoft.com/office/drawing/2014/main" id="{A32496CF-7732-9964-8D04-52B20C523C4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Czyszczenie paneli</a:t>
            </a:r>
          </a:p>
        </p:txBody>
      </p:sp>
      <p:sp>
        <p:nvSpPr>
          <p:cNvPr id="7" name="Rectangle 2">
            <a:extLst>
              <a:ext uri="{FF2B5EF4-FFF2-40B4-BE49-F238E27FC236}">
                <a16:creationId xmlns:a16="http://schemas.microsoft.com/office/drawing/2014/main" id="{0E10B1B7-63E7-4A61-4BE9-8C083A10DF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29E77AA-17D3-968A-8358-8F03680F500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F7A8D9D0-1189-224E-2402-F07E4B2A3E50}"/>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4081546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F9331-4C44-FE94-75DA-E9E2588868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2E34AC7-7E08-F52C-6EDB-0383F80DB57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FC8F755-79A5-7AA9-8C91-6C1739D9C5D9}"/>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Ochrona uzupełniająca – środek ochrony uzupełniającej stosowany w w układach w przypadku uszkodzenia środków ochrony podstawowej i/lub środków ochrony przy uszkodzeniu, a także w przypadku nieostrożności użytkowników.</a:t>
            </a:r>
          </a:p>
          <a:p>
            <a:pPr>
              <a:buSzPct val="100000"/>
            </a:pPr>
            <a:r>
              <a:rPr lang="pl-PL"/>
              <a:t>Urządzenia ochronne różnicowoprądowe o znamionowym prądzie różnicowym nieprzekraczającym 30 </a:t>
            </a:r>
            <a:r>
              <a:rPr lang="pl-PL" err="1"/>
              <a:t>mA</a:t>
            </a:r>
            <a:endParaRPr lang="pl-PL"/>
          </a:p>
          <a:p>
            <a:pPr>
              <a:buSzPct val="100000"/>
            </a:pPr>
            <a:endParaRPr lang="pl-PL"/>
          </a:p>
          <a:p>
            <a:pPr marL="0" indent="0">
              <a:buNone/>
            </a:pPr>
            <a:r>
              <a:rPr lang="pl-PL"/>
              <a:t>Ochrona uzupełniająca – środek ochrony uzupełniającej stosowany jako uzupełnienie ochrony przy uszkodzeniu.</a:t>
            </a:r>
          </a:p>
          <a:p>
            <a:pPr>
              <a:buSzPct val="100000"/>
            </a:pPr>
            <a:r>
              <a:rPr lang="pl-PL"/>
              <a:t>Dodatkowe połączenia wyrównawcze ochronne</a:t>
            </a:r>
          </a:p>
          <a:p>
            <a:pPr marL="0" indent="0">
              <a:buSzPct val="100000"/>
              <a:buNone/>
            </a:pPr>
            <a:endParaRPr lang="pl-PL"/>
          </a:p>
        </p:txBody>
      </p:sp>
      <p:sp>
        <p:nvSpPr>
          <p:cNvPr id="6" name="Tytuł 1">
            <a:extLst>
              <a:ext uri="{FF2B5EF4-FFF2-40B4-BE49-F238E27FC236}">
                <a16:creationId xmlns:a16="http://schemas.microsoft.com/office/drawing/2014/main" id="{0CBCE9E3-9ECB-D085-7908-B26838B4ED3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Rodzaje i środki ochrony</a:t>
            </a:r>
          </a:p>
        </p:txBody>
      </p:sp>
      <p:sp>
        <p:nvSpPr>
          <p:cNvPr id="7" name="Rectangle 2">
            <a:extLst>
              <a:ext uri="{FF2B5EF4-FFF2-40B4-BE49-F238E27FC236}">
                <a16:creationId xmlns:a16="http://schemas.microsoft.com/office/drawing/2014/main" id="{4BC12A08-E634-634B-1892-78060F7F982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06F1F6B-41DA-0D5D-7200-444BEDA1B3F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1088797"/>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4C05BD-AE66-3AF8-D513-502C9A1E32B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AD6306D-2F8C-0739-6AD9-4A000CA7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81EB620A-5A83-D014-0C56-81A1BD7F1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7BD03898-1475-ED1D-6E98-BDF0DDD30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214CD1F-E2E5-025F-2A70-94D26E10A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BDE666-FA3C-6C74-700D-6488512CC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3A15032-6D69-1C12-FD97-AFE01282686B}"/>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5C4ABB3D-98F3-059E-507B-38E73A48DE31}"/>
              </a:ext>
            </a:extLst>
          </p:cNvPr>
          <p:cNvSpPr>
            <a:spLocks noGrp="1"/>
          </p:cNvSpPr>
          <p:nvPr>
            <p:ph idx="1"/>
          </p:nvPr>
        </p:nvSpPr>
        <p:spPr>
          <a:xfrm>
            <a:off x="152400" y="1771048"/>
            <a:ext cx="11874500" cy="4937759"/>
          </a:xfrm>
        </p:spPr>
        <p:txBody>
          <a:bodyPr anchor="ctr">
            <a:noAutofit/>
          </a:bodyPr>
          <a:lstStyle/>
          <a:p>
            <a:pPr marL="0" indent="0">
              <a:buNone/>
            </a:pPr>
            <a:r>
              <a:rPr lang="pl-PL"/>
              <a:t>Co najmniej raz w roku firma z uprawnieniami do montażu instalacji fotowoltaicznych powinna przeprowadzić kontrolę stanu mocowania paneli. Jeśli zauważone zostaną luźne haki lub uchwyty mocujące, należy je dokręcić.</a:t>
            </a:r>
          </a:p>
          <a:p>
            <a:pPr marL="0" indent="0">
              <a:buNone/>
            </a:pPr>
            <a:r>
              <a:rPr lang="pl-PL"/>
              <a:t>Podczas prac na dachu instalator powinien również ocenić stan pokrycia dachowego oraz jego szczelność, szczególnie w przypadku dachów pokrytych blachą. Należy sprawdzić, czy w miejscu montażu nie występują przecieki oraz czy nie ma śladów rdzy.</a:t>
            </a:r>
          </a:p>
        </p:txBody>
      </p:sp>
      <p:sp>
        <p:nvSpPr>
          <p:cNvPr id="6" name="Tytuł 1">
            <a:extLst>
              <a:ext uri="{FF2B5EF4-FFF2-40B4-BE49-F238E27FC236}">
                <a16:creationId xmlns:a16="http://schemas.microsoft.com/office/drawing/2014/main" id="{E32EAFF0-E60F-1871-02FE-AB83A684C5C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Kontrola mocowania</a:t>
            </a:r>
          </a:p>
        </p:txBody>
      </p:sp>
      <p:sp>
        <p:nvSpPr>
          <p:cNvPr id="7" name="Rectangle 2">
            <a:extLst>
              <a:ext uri="{FF2B5EF4-FFF2-40B4-BE49-F238E27FC236}">
                <a16:creationId xmlns:a16="http://schemas.microsoft.com/office/drawing/2014/main" id="{40890EBC-82A0-DAA0-FF88-4671481439B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0AD2537-D38D-6280-B824-46C4A13CC83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9819CE51-30FB-23F9-FEF0-6E64866F5A78}"/>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4154192077"/>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46F1DD-0879-3083-E05B-23596DAB4968}"/>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FE47D3C-EB5F-ED6C-FEDA-73B4E8EBF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80DF1A8-B3E5-F7EF-D230-09FF8FC299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0F6A671-A5A3-6726-815C-01E593FA86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D83EF3-A33B-5300-33E2-25745F0CF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EAAF8D-34DD-A974-9823-6187B30A9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C65EC72-8628-12BF-60C9-ECADBB211844}"/>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86D77BA8-10A6-A2C9-E305-F8E6B9A13F25}"/>
              </a:ext>
            </a:extLst>
          </p:cNvPr>
          <p:cNvSpPr>
            <a:spLocks noGrp="1"/>
          </p:cNvSpPr>
          <p:nvPr>
            <p:ph idx="1"/>
          </p:nvPr>
        </p:nvSpPr>
        <p:spPr>
          <a:xfrm>
            <a:off x="152400" y="1771048"/>
            <a:ext cx="11874500" cy="4937759"/>
          </a:xfrm>
        </p:spPr>
        <p:txBody>
          <a:bodyPr anchor="ctr">
            <a:noAutofit/>
          </a:bodyPr>
          <a:lstStyle/>
          <a:p>
            <a:pPr marL="0" indent="0">
              <a:buNone/>
            </a:pPr>
            <a:r>
              <a:rPr lang="pl-PL"/>
              <a:t>Do obowiązków konserwatora instalacji fotowoltaicznych należy regularne sprawdzanie stanu przewodów łączących panele z falownikiem. Przewody oraz ich osłony muszą być w takim samym stanie, w jakim zostały zamontowane. Uszkodzone elementy należy wymienić na nowe. Przed przystąpieniem do prac konieczne jest bezwzględne wyłączenie zasilania obwodów DC i AC w złączu.</a:t>
            </a:r>
          </a:p>
        </p:txBody>
      </p:sp>
      <p:sp>
        <p:nvSpPr>
          <p:cNvPr id="6" name="Tytuł 1">
            <a:extLst>
              <a:ext uri="{FF2B5EF4-FFF2-40B4-BE49-F238E27FC236}">
                <a16:creationId xmlns:a16="http://schemas.microsoft.com/office/drawing/2014/main" id="{9A626543-0407-06C5-F191-08FE786ED81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Kontrola mocowania</a:t>
            </a:r>
          </a:p>
        </p:txBody>
      </p:sp>
      <p:sp>
        <p:nvSpPr>
          <p:cNvPr id="7" name="Rectangle 2">
            <a:extLst>
              <a:ext uri="{FF2B5EF4-FFF2-40B4-BE49-F238E27FC236}">
                <a16:creationId xmlns:a16="http://schemas.microsoft.com/office/drawing/2014/main" id="{09DD7E5C-41DB-5E90-C5C9-8E401E2040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3EB1537-2BD1-6EA0-2E2C-B9F43B6664B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A41E43C8-7296-48E0-BC62-079F5C5AF4D9}"/>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648196399"/>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26E614-31C4-B1CB-760B-47615289A7E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6AA0D96-82E7-7203-6889-F1C1DEE4C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FD2EA92-EA9E-C4E9-6159-F347DC1F6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C9627974-DE66-1795-8E66-3FB8C163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D06370D-51EE-C6F0-F05A-F64799555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147716-DDE0-1CB0-0FDF-290A56103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0776E2D-264A-64C8-3952-6B778A8281EA}"/>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F51CE395-995D-EC52-282E-7BB2BDE3D46D}"/>
              </a:ext>
            </a:extLst>
          </p:cNvPr>
          <p:cNvSpPr>
            <a:spLocks noGrp="1"/>
          </p:cNvSpPr>
          <p:nvPr>
            <p:ph idx="1"/>
          </p:nvPr>
        </p:nvSpPr>
        <p:spPr>
          <a:xfrm>
            <a:off x="152400" y="1771048"/>
            <a:ext cx="11874500" cy="4937759"/>
          </a:xfrm>
        </p:spPr>
        <p:txBody>
          <a:bodyPr anchor="ctr">
            <a:noAutofit/>
          </a:bodyPr>
          <a:lstStyle/>
          <a:p>
            <a:r>
              <a:rPr lang="pl-PL"/>
              <a:t>Wszystkie moduły muszą być tego samego typu.</a:t>
            </a:r>
          </a:p>
          <a:p>
            <a:r>
              <a:rPr lang="pl-PL"/>
              <a:t>Każdy łańcuch (string) powinien składać się z identycznej liczby modułów.</a:t>
            </a:r>
          </a:p>
          <a:p>
            <a:r>
              <a:rPr lang="pl-PL"/>
              <a:t>Moduły muszą być ustawione w ten sam sposób.</a:t>
            </a:r>
          </a:p>
          <a:p>
            <a:r>
              <a:rPr lang="pl-PL"/>
              <a:t>Wszystkie powinny mieć ten sam kąt nachylenia.</a:t>
            </a:r>
          </a:p>
          <a:p>
            <a:r>
              <a:rPr lang="pl-PL"/>
              <a:t>Prąd wejściowy nie może przekroczyć maksymalnych wartości ani prądu skrośnego dla wtyków DC.</a:t>
            </a:r>
          </a:p>
        </p:txBody>
      </p:sp>
      <p:sp>
        <p:nvSpPr>
          <p:cNvPr id="6" name="Tytuł 1">
            <a:extLst>
              <a:ext uri="{FF2B5EF4-FFF2-40B4-BE49-F238E27FC236}">
                <a16:creationId xmlns:a16="http://schemas.microsoft.com/office/drawing/2014/main" id="{F2D7C0F1-7C82-30C7-9A41-749A9DE3A1B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Uruchomienie systemu</a:t>
            </a:r>
          </a:p>
          <a:p>
            <a:r>
              <a:rPr lang="pl-PL" sz="3600">
                <a:solidFill>
                  <a:srgbClr val="FFFFFF"/>
                </a:solidFill>
              </a:rPr>
              <a:t>Wymagania</a:t>
            </a:r>
          </a:p>
        </p:txBody>
      </p:sp>
      <p:sp>
        <p:nvSpPr>
          <p:cNvPr id="7" name="Rectangle 2">
            <a:extLst>
              <a:ext uri="{FF2B5EF4-FFF2-40B4-BE49-F238E27FC236}">
                <a16:creationId xmlns:a16="http://schemas.microsoft.com/office/drawing/2014/main" id="{DDC35BD9-386D-E476-70E8-78164178E0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EE9D15FD-2571-E00A-2B1B-5C736450129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45687589-15B7-9EE5-7F45-A287D5F219F5}"/>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969964709"/>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F2EFFB-A02B-D3FD-092F-6FFCA36773CA}"/>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7ABE21-720E-0DB4-593F-0896637C0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FEA1432-BD71-370C-7317-3C537CB22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34C8571-7710-451E-BAEE-BD52C5BF6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EB2F7E-5C1C-3424-07ED-9345EC1E2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21CD2F-1C78-0BB8-E9CE-7B423875A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06DA294-8E5C-CF21-0704-3FA68A61489D}"/>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FACD19A9-A259-C473-255C-9C5F76407007}"/>
              </a:ext>
            </a:extLst>
          </p:cNvPr>
          <p:cNvSpPr>
            <a:spLocks noGrp="1"/>
          </p:cNvSpPr>
          <p:nvPr>
            <p:ph idx="1"/>
          </p:nvPr>
        </p:nvSpPr>
        <p:spPr>
          <a:xfrm>
            <a:off x="152400" y="1771048"/>
            <a:ext cx="11874500" cy="4937759"/>
          </a:xfrm>
        </p:spPr>
        <p:txBody>
          <a:bodyPr anchor="ctr">
            <a:noAutofit/>
          </a:bodyPr>
          <a:lstStyle/>
          <a:p>
            <a:r>
              <a:rPr lang="pl-PL"/>
              <a:t>Należy przestrzegać dopuszczalnych wartości napięcia i natężenia prądu falownika.</a:t>
            </a:r>
          </a:p>
          <a:p>
            <a:r>
              <a:rPr lang="pl-PL"/>
              <a:t>Napięcie biegu jałowego łańcucha modułów nie może przekroczyć maksymalnego napięcia wejściowego falownika.</a:t>
            </a:r>
          </a:p>
          <a:p>
            <a:r>
              <a:rPr lang="pl-PL"/>
              <a:t>Dodatnie przewody DC muszą mieć dodatnie wtyki, a ujemne przewody DC — ujemne wtyki.</a:t>
            </a:r>
          </a:p>
        </p:txBody>
      </p:sp>
      <p:sp>
        <p:nvSpPr>
          <p:cNvPr id="6" name="Tytuł 1">
            <a:extLst>
              <a:ext uri="{FF2B5EF4-FFF2-40B4-BE49-F238E27FC236}">
                <a16:creationId xmlns:a16="http://schemas.microsoft.com/office/drawing/2014/main" id="{29403C05-8F9F-E622-32B1-9178D27AB3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Uruchomienie systemu</a:t>
            </a:r>
          </a:p>
          <a:p>
            <a:r>
              <a:rPr lang="pl-PL" sz="3600">
                <a:solidFill>
                  <a:srgbClr val="FFFFFF"/>
                </a:solidFill>
              </a:rPr>
              <a:t>Wymagania</a:t>
            </a:r>
          </a:p>
        </p:txBody>
      </p:sp>
      <p:sp>
        <p:nvSpPr>
          <p:cNvPr id="7" name="Rectangle 2">
            <a:extLst>
              <a:ext uri="{FF2B5EF4-FFF2-40B4-BE49-F238E27FC236}">
                <a16:creationId xmlns:a16="http://schemas.microsoft.com/office/drawing/2014/main" id="{76AA8FB1-6E0C-020E-3428-8A3A4232D0D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92D07FBB-6CEE-16E1-3D52-1D1EFC9F6EF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9AFDEA3B-B23A-DF5D-EEB2-E353C70AF932}"/>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2906282415"/>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728F1D-D500-6B81-4D3C-27E7167D347B}"/>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7B08FC6-1FB7-8D45-70E7-58711D814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FF4C15BA-9B29-51B1-DBAE-CE22B4E93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90278EB-FECB-474D-F39A-707072912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C0A5963-28B1-BE20-4B52-8B95D7C358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F445096-CBC5-F1E3-5E48-BCAA78867B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8AFE02C-2990-F55C-E96E-A11C167129D5}"/>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0FC57145-D280-DCFA-BF3A-4A24DB26A3A6}"/>
              </a:ext>
            </a:extLst>
          </p:cNvPr>
          <p:cNvSpPr>
            <a:spLocks noGrp="1"/>
          </p:cNvSpPr>
          <p:nvPr>
            <p:ph idx="1"/>
          </p:nvPr>
        </p:nvSpPr>
        <p:spPr>
          <a:xfrm>
            <a:off x="152400" y="1771048"/>
            <a:ext cx="11874500" cy="4937759"/>
          </a:xfrm>
        </p:spPr>
        <p:txBody>
          <a:bodyPr anchor="ctr">
            <a:noAutofit/>
          </a:bodyPr>
          <a:lstStyle/>
          <a:p>
            <a:r>
              <a:rPr lang="pl-PL"/>
              <a:t>Wyłącz wszystkie fazy wyłącznika nadmiarowo-prądowego i zabezpiecz przed włączeniem.</a:t>
            </a:r>
          </a:p>
          <a:p>
            <a:r>
              <a:rPr lang="pl-PL"/>
              <a:t>Wyciągnij przełącznik ESS, jeśli jest włożony.</a:t>
            </a:r>
          </a:p>
          <a:p>
            <a:r>
              <a:rPr lang="pl-PL"/>
              <a:t>Zdejmij pokrywę.</a:t>
            </a:r>
          </a:p>
          <a:p>
            <a:r>
              <a:rPr lang="pl-PL"/>
              <a:t>Sprawdź, czy na falowniku nie ma zwarcia do ziemi.</a:t>
            </a:r>
          </a:p>
          <a:p>
            <a:r>
              <a:rPr lang="pl-PL"/>
              <a:t>Upewnij się, że wtyki DC mają odpowiednią biegunowość.</a:t>
            </a:r>
          </a:p>
          <a:p>
            <a:r>
              <a:rPr lang="pl-PL"/>
              <a:t>Sprawdź, czy napięcie biegu jałowego łańcucha modułów nie przekracza maksymalnego napięcia wejściowego falownika.</a:t>
            </a:r>
          </a:p>
          <a:p>
            <a:r>
              <a:rPr lang="pl-PL"/>
              <a:t>Połącz wtyki DC.</a:t>
            </a:r>
          </a:p>
        </p:txBody>
      </p:sp>
      <p:sp>
        <p:nvSpPr>
          <p:cNvPr id="6" name="Tytuł 1">
            <a:extLst>
              <a:ext uri="{FF2B5EF4-FFF2-40B4-BE49-F238E27FC236}">
                <a16:creationId xmlns:a16="http://schemas.microsoft.com/office/drawing/2014/main" id="{F39B3B06-FA11-356F-FDF8-AE362B308E8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Uruchomienie systemu</a:t>
            </a:r>
          </a:p>
          <a:p>
            <a:r>
              <a:rPr lang="pl-PL" sz="3600">
                <a:solidFill>
                  <a:srgbClr val="FFFFFF"/>
                </a:solidFill>
              </a:rPr>
              <a:t>Podłączenie falownika</a:t>
            </a:r>
          </a:p>
        </p:txBody>
      </p:sp>
      <p:sp>
        <p:nvSpPr>
          <p:cNvPr id="7" name="Rectangle 2">
            <a:extLst>
              <a:ext uri="{FF2B5EF4-FFF2-40B4-BE49-F238E27FC236}">
                <a16:creationId xmlns:a16="http://schemas.microsoft.com/office/drawing/2014/main" id="{672D3016-7EE6-0223-AF88-7DC61441CFE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0943312-5699-7D64-B7B7-7B1E9A663F4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05924AF2-5A47-44C6-615D-73C461D86EC5}"/>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667601118"/>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12809E-1BC3-91E6-089F-C5065BE3499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509D5C1-20A9-73E1-B128-81B38E5D8E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7FA9936E-7964-1B3F-3FD9-71BE77128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100423EE-35C9-2ECE-9A59-50CDC33A2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49B1C39-B5CE-7CFD-1807-D4D8C86D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585A6E4-6D90-6D6A-2259-65D8DBCC3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A4D9096-E9A0-2FDC-7D6B-251784C1ED04}"/>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FAFE67C1-62B7-646D-CCC1-A169CA15F60B}"/>
              </a:ext>
            </a:extLst>
          </p:cNvPr>
          <p:cNvSpPr>
            <a:spLocks noGrp="1"/>
          </p:cNvSpPr>
          <p:nvPr>
            <p:ph idx="1"/>
          </p:nvPr>
        </p:nvSpPr>
        <p:spPr>
          <a:xfrm>
            <a:off x="152400" y="1771048"/>
            <a:ext cx="11874500" cy="4937759"/>
          </a:xfrm>
        </p:spPr>
        <p:txBody>
          <a:bodyPr anchor="ctr">
            <a:noAutofit/>
          </a:bodyPr>
          <a:lstStyle/>
          <a:p>
            <a:r>
              <a:rPr lang="pl-PL"/>
              <a:t>Nie używaj bezpieczników wkręcanych do rozłączania obciążenia.</a:t>
            </a:r>
          </a:p>
          <a:p>
            <a:r>
              <a:rPr lang="pl-PL"/>
              <a:t>Rozłączanie obciążenia należy przeprowadzać za pomocą rozłącznika lub wyłącznika nadmiarowo-prądowego.</a:t>
            </a:r>
          </a:p>
          <a:p>
            <a:r>
              <a:rPr lang="pl-PL"/>
              <a:t>Każdy falownik powinien być zabezpieczony oddzielnym wyłącznikiem nadmiarowo-prądowym.</a:t>
            </a:r>
          </a:p>
          <a:p>
            <a:r>
              <a:rPr lang="pl-PL"/>
              <a:t>Nie przekraczaj maksymalnych wartości zabezpieczenia inwertera.</a:t>
            </a:r>
          </a:p>
          <a:p>
            <a:r>
              <a:rPr lang="pl-PL"/>
              <a:t>Odbiorniki między falownikiem a wyłącznikiem wymagają odrębnego zabezpieczenia.</a:t>
            </a:r>
          </a:p>
        </p:txBody>
      </p:sp>
      <p:sp>
        <p:nvSpPr>
          <p:cNvPr id="6" name="Tytuł 1">
            <a:extLst>
              <a:ext uri="{FF2B5EF4-FFF2-40B4-BE49-F238E27FC236}">
                <a16:creationId xmlns:a16="http://schemas.microsoft.com/office/drawing/2014/main" id="{6AF911A5-00BB-4148-7BA5-FEDCC33B77D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Uruchomienie systemu</a:t>
            </a:r>
          </a:p>
          <a:p>
            <a:r>
              <a:rPr lang="pl-PL" sz="3600">
                <a:solidFill>
                  <a:srgbClr val="FFFFFF"/>
                </a:solidFill>
              </a:rPr>
              <a:t>Podłączenie falownika</a:t>
            </a:r>
          </a:p>
        </p:txBody>
      </p:sp>
      <p:sp>
        <p:nvSpPr>
          <p:cNvPr id="7" name="Rectangle 2">
            <a:extLst>
              <a:ext uri="{FF2B5EF4-FFF2-40B4-BE49-F238E27FC236}">
                <a16:creationId xmlns:a16="http://schemas.microsoft.com/office/drawing/2014/main" id="{8B5E1D02-43E8-0FD3-8F04-3593468833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06EF0F2-BDE6-D27D-CBB6-4D7A41884BA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87F8E897-39AF-8599-9E9D-A5E9FEBCFCE8}"/>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486911079"/>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C6F7CA-A4C9-A6DB-8EBB-F9D9293E189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39A22D3-8020-75C8-B0BC-19CE1B704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D8C536AB-E35C-8D9F-5247-B54607405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DB0554B6-F947-F527-E572-CC47440C24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2F1F843-7060-74E7-743A-B7EB75892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298B16-3532-82AB-BA2A-8A00B605E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FC36B73-46EC-C10A-E28C-B080DDE0891E}"/>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3A67FEEA-A38F-0119-6E66-1FCA62E78242}"/>
              </a:ext>
            </a:extLst>
          </p:cNvPr>
          <p:cNvSpPr>
            <a:spLocks noGrp="1"/>
          </p:cNvSpPr>
          <p:nvPr>
            <p:ph idx="1"/>
          </p:nvPr>
        </p:nvSpPr>
        <p:spPr>
          <a:xfrm>
            <a:off x="152400" y="1771048"/>
            <a:ext cx="11874500" cy="4937759"/>
          </a:xfrm>
        </p:spPr>
        <p:txBody>
          <a:bodyPr anchor="ctr">
            <a:noAutofit/>
          </a:bodyPr>
          <a:lstStyle/>
          <a:p>
            <a:r>
              <a:rPr lang="pl-PL" b="1"/>
              <a:t>Prace przy falowniku</a:t>
            </a:r>
            <a:r>
              <a:rPr lang="pl-PL"/>
              <a:t> powinny być wykonywane wyłącznie przez wykwalifikowanego elektryka. Istnieje ryzyko porażenia prądem w wyniku powstania łuku elektrycznego przy wyciąganiu wtyków DC, co może prowadzić do poważnych oparzeń lub nawet śmierci.</a:t>
            </a:r>
          </a:p>
          <a:p>
            <a:r>
              <a:rPr lang="pl-PL" b="1"/>
              <a:t>Zagrożenie życia</a:t>
            </a:r>
            <a:r>
              <a:rPr lang="pl-PL"/>
              <a:t> wiąże się z napięciem w generatorze fotowoltaicznym. Przewody generatora wolno dotykać jedynie za izolację.</a:t>
            </a:r>
          </a:p>
          <a:p>
            <a:r>
              <a:rPr lang="pl-PL" b="1"/>
              <a:t>Unikaj podłączania</a:t>
            </a:r>
            <a:r>
              <a:rPr lang="pl-PL"/>
              <a:t> do falownika ciągów ogniw fotowoltaicznych z zwarciem doziemnym. Generator fotowoltaiczny musi być uziemiony.</a:t>
            </a:r>
          </a:p>
        </p:txBody>
      </p:sp>
      <p:sp>
        <p:nvSpPr>
          <p:cNvPr id="6" name="Tytuł 1">
            <a:extLst>
              <a:ext uri="{FF2B5EF4-FFF2-40B4-BE49-F238E27FC236}">
                <a16:creationId xmlns:a16="http://schemas.microsoft.com/office/drawing/2014/main" id="{C1B50DA0-9A3A-3256-697E-24FE2BF63F6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Uwagi</a:t>
            </a:r>
          </a:p>
        </p:txBody>
      </p:sp>
      <p:sp>
        <p:nvSpPr>
          <p:cNvPr id="7" name="Rectangle 2">
            <a:extLst>
              <a:ext uri="{FF2B5EF4-FFF2-40B4-BE49-F238E27FC236}">
                <a16:creationId xmlns:a16="http://schemas.microsoft.com/office/drawing/2014/main" id="{190643F9-1D98-79F9-56C3-D210D26A912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446EBE0-27C5-E555-A8B3-CEC73BDD1D9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150DE731-4C8F-3095-25D5-58D38EEDE42C}"/>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763686089"/>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E9EF56-B081-B519-20A7-AD2EAA8D43FF}"/>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50A454B6-C898-604A-1297-836DD49F5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20F26E5-6ED7-34FB-6DC7-DE40FF9D0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E59BE58-E84C-4DBB-F7A2-60A157B52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29DCBBE-F9A8-DECA-6963-158F70172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364EE4-4A2B-7518-7AF6-DDD782D52A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9622644-F360-741F-3E87-E69126EBC07C}"/>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F3407A8B-A23C-FE7E-9623-C564D07751AF}"/>
              </a:ext>
            </a:extLst>
          </p:cNvPr>
          <p:cNvSpPr>
            <a:spLocks noGrp="1"/>
          </p:cNvSpPr>
          <p:nvPr>
            <p:ph idx="1"/>
          </p:nvPr>
        </p:nvSpPr>
        <p:spPr>
          <a:xfrm>
            <a:off x="152400" y="1771048"/>
            <a:ext cx="11874500" cy="4937759"/>
          </a:xfrm>
        </p:spPr>
        <p:txBody>
          <a:bodyPr anchor="ctr">
            <a:noAutofit/>
          </a:bodyPr>
          <a:lstStyle/>
          <a:p>
            <a:r>
              <a:rPr lang="pl-PL"/>
              <a:t>Używaj tylko przyrządów pomiarowych z zakresem napięcia wejściowego DC wynoszącym przynajmniej 1000 V. </a:t>
            </a:r>
          </a:p>
          <a:p>
            <a:r>
              <a:rPr lang="pl-PL" b="1"/>
              <a:t>Tabliczki ostrzegawcze</a:t>
            </a:r>
            <a:r>
              <a:rPr lang="pl-PL"/>
              <a:t> muszą być umieszczone na wszystkich modułach przyłączeniowych stringów PV, informując, że aktywne części pozostają pod napięciem nawet po odłączeniu od przetwornic.</a:t>
            </a:r>
          </a:p>
          <a:p>
            <a:r>
              <a:rPr lang="pl-PL"/>
              <a:t>Moduły PV powinny spełniać normy branżowe, takie jak IEC 61215 dla modułów krystalicznych.</a:t>
            </a:r>
          </a:p>
          <a:p>
            <a:r>
              <a:rPr lang="pl-PL"/>
              <a:t>Moduły przyłączeniowe stringów PV, zestawy przyłączeniowe przetwornic oraz inne rozdzielnice muszą być zgodne z normą IEC 60439-1.</a:t>
            </a:r>
          </a:p>
        </p:txBody>
      </p:sp>
      <p:sp>
        <p:nvSpPr>
          <p:cNvPr id="6" name="Tytuł 1">
            <a:extLst>
              <a:ext uri="{FF2B5EF4-FFF2-40B4-BE49-F238E27FC236}">
                <a16:creationId xmlns:a16="http://schemas.microsoft.com/office/drawing/2014/main" id="{8052DC09-7628-4489-73BA-4C19AABA291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Uwagi</a:t>
            </a:r>
          </a:p>
        </p:txBody>
      </p:sp>
      <p:sp>
        <p:nvSpPr>
          <p:cNvPr id="7" name="Rectangle 2">
            <a:extLst>
              <a:ext uri="{FF2B5EF4-FFF2-40B4-BE49-F238E27FC236}">
                <a16:creationId xmlns:a16="http://schemas.microsoft.com/office/drawing/2014/main" id="{AC803604-4AA0-B6B5-418B-21ACCE4441A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39FD4C7-1925-1B9B-BE49-3D0CCE67FF2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C1FA8AD1-EBA9-C8D3-F006-E6C7DFA5C89A}"/>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419292395"/>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186E2D-9AEA-2A30-AF90-FF027C4A073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4C94D4A5-3075-0E6D-E9C2-4D66BAC0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23BF9A8-9A95-4C48-7BC2-4FFF8108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4EE8A49-4950-521C-C72C-C8FF741C8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AD26B8-CD0E-6CBD-88FF-F3A1366260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201831-9FE5-BA66-48BB-AEA6F21EBF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58273300-7AFD-E315-4EE5-55D8B287B319}"/>
              </a:ext>
            </a:extLst>
          </p:cNvPr>
          <p:cNvSpPr>
            <a:spLocks noGrp="1"/>
          </p:cNvSpPr>
          <p:nvPr>
            <p:ph type="title"/>
          </p:nvPr>
        </p:nvSpPr>
        <p:spPr>
          <a:xfrm>
            <a:off x="8574653" y="294538"/>
            <a:ext cx="3157997" cy="1033669"/>
          </a:xfrm>
        </p:spPr>
        <p:txBody>
          <a:bodyPr>
            <a:normAutofit fontScale="90000"/>
          </a:bodyPr>
          <a:lstStyle/>
          <a:p>
            <a:pPr algn="r"/>
            <a:r>
              <a:rPr lang="pl-PL" sz="4000">
                <a:solidFill>
                  <a:srgbClr val="FFFFFF"/>
                </a:solidFill>
              </a:rPr>
              <a:t>Eksploatacja PV</a:t>
            </a:r>
          </a:p>
        </p:txBody>
      </p:sp>
      <p:sp>
        <p:nvSpPr>
          <p:cNvPr id="3" name="Symbol zastępczy zawartości 2">
            <a:extLst>
              <a:ext uri="{FF2B5EF4-FFF2-40B4-BE49-F238E27FC236}">
                <a16:creationId xmlns:a16="http://schemas.microsoft.com/office/drawing/2014/main" id="{E188D976-327F-30D8-7A5A-FFA622AF9799}"/>
              </a:ext>
            </a:extLst>
          </p:cNvPr>
          <p:cNvSpPr>
            <a:spLocks noGrp="1"/>
          </p:cNvSpPr>
          <p:nvPr>
            <p:ph idx="1"/>
          </p:nvPr>
        </p:nvSpPr>
        <p:spPr>
          <a:xfrm>
            <a:off x="152400" y="1771048"/>
            <a:ext cx="11874500" cy="4937759"/>
          </a:xfrm>
        </p:spPr>
        <p:txBody>
          <a:bodyPr anchor="ctr">
            <a:noAutofit/>
          </a:bodyPr>
          <a:lstStyle/>
          <a:p>
            <a:r>
              <a:rPr lang="pl-PL"/>
              <a:t>Uziemienie jednego z aktywnych przewodów po stronie napięcia stałego jest dozwolone tylko wtedy, gdy ta strona jest galwanicznie oddzielona od strony napięcia przemiennego.</a:t>
            </a:r>
          </a:p>
          <a:p>
            <a:r>
              <a:rPr lang="pl-PL"/>
              <a:t>Wszystkie kable i przewody związane z instalacją stałoprądową powinny być dobierane i układane w sposób minimalizujący ryzyko zwarć i </a:t>
            </a:r>
            <a:r>
              <a:rPr lang="pl-PL" err="1"/>
              <a:t>doziemień</a:t>
            </a:r>
            <a:r>
              <a:rPr lang="pl-PL"/>
              <a:t>.</a:t>
            </a:r>
          </a:p>
          <a:p>
            <a:r>
              <a:rPr lang="pl-PL"/>
              <a:t>Ochrona przed przeciążeniem przewodów łączących stringi PV z modułami przyłączeniowymi może być pominięta, jeśli dopuszczalne obciążenie prądowe tych przewodów jest równe lub mniejsze od 1,25-krotnej wartości</a:t>
            </a:r>
          </a:p>
          <a:p>
            <a:r>
              <a:rPr lang="pl-PL"/>
              <a:t>Powierzchnia wszelkich pętli okablowania powinna być jak najmniejsza, aby zredukować wpływ napięcia indukowanego przez wyładowania atmosferyczne.</a:t>
            </a:r>
          </a:p>
        </p:txBody>
      </p:sp>
      <p:sp>
        <p:nvSpPr>
          <p:cNvPr id="6" name="Tytuł 1">
            <a:extLst>
              <a:ext uri="{FF2B5EF4-FFF2-40B4-BE49-F238E27FC236}">
                <a16:creationId xmlns:a16="http://schemas.microsoft.com/office/drawing/2014/main" id="{185AD060-9DBD-69C6-3DBD-2BCA21F2B60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Uwagi</a:t>
            </a:r>
          </a:p>
        </p:txBody>
      </p:sp>
      <p:sp>
        <p:nvSpPr>
          <p:cNvPr id="7" name="Rectangle 2">
            <a:extLst>
              <a:ext uri="{FF2B5EF4-FFF2-40B4-BE49-F238E27FC236}">
                <a16:creationId xmlns:a16="http://schemas.microsoft.com/office/drawing/2014/main" id="{9F6A15BD-3BC0-3EFB-69CE-CFAFE185308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B4DA210D-29BF-D0ED-A419-D518C0F62ED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F30C784B-B088-1E32-DC3B-448000EEB999}"/>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3554858601"/>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9B82F9-06F6-DEAF-CE55-181F2A77F0E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13F98F5-FDE5-FE1C-228E-383B4C9D7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BE18D80C-19F4-4517-4ECE-B04A1C47C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30E53E6B-7046-E28A-5B4A-0BA58464E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BB02500-9F6B-DE32-F947-98EB1D1A4E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D2BF0AE-FE53-97A8-62D0-FB17E8BE5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59BDBB2-5950-E40A-C1D1-CE02BCD50F83}"/>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ED7309AD-BB5F-C011-2CF5-C70AB232C358}"/>
              </a:ext>
            </a:extLst>
          </p:cNvPr>
          <p:cNvSpPr>
            <a:spLocks noGrp="1"/>
          </p:cNvSpPr>
          <p:nvPr>
            <p:ph idx="1"/>
          </p:nvPr>
        </p:nvSpPr>
        <p:spPr>
          <a:xfrm>
            <a:off x="152400" y="1771048"/>
            <a:ext cx="11874500" cy="4937759"/>
          </a:xfrm>
        </p:spPr>
        <p:txBody>
          <a:bodyPr anchor="ctr">
            <a:noAutofit/>
          </a:bodyPr>
          <a:lstStyle/>
          <a:p>
            <a:r>
              <a:rPr lang="pl-PL"/>
              <a:t>Prace związane z instalacją fotowoltaiczną mogą być wykonywane tylko przez osoby przeszkolone zawodowo, z odpowiednimi uprawnieniami</a:t>
            </a:r>
          </a:p>
          <a:p>
            <a:r>
              <a:rPr lang="pl-PL"/>
              <a:t>Przed rozpoczęciem montażu należy zapoznać się z zasadami bezpieczeństwa.</a:t>
            </a:r>
          </a:p>
          <a:p>
            <a:pPr marL="0" indent="0">
              <a:buNone/>
            </a:pPr>
            <a:endParaRPr lang="pl-PL"/>
          </a:p>
          <a:p>
            <a:pPr marL="0" indent="0">
              <a:buNone/>
            </a:pPr>
            <a:r>
              <a:rPr lang="pl-PL"/>
              <a:t>Instrukcja montażu zawiera kluczowe informacje dotyczące: </a:t>
            </a:r>
          </a:p>
          <a:p>
            <a:r>
              <a:rPr lang="pl-PL"/>
              <a:t>Bezpieczeństwa</a:t>
            </a:r>
          </a:p>
          <a:p>
            <a:r>
              <a:rPr lang="pl-PL"/>
              <a:t>Właściwego usytuowania modułów na dachu lub na płaszczyźnie poziomej</a:t>
            </a:r>
          </a:p>
          <a:p>
            <a:r>
              <a:rPr lang="pl-PL"/>
              <a:t>Prawidłowego wykonania przyłącza elektrycznego</a:t>
            </a:r>
          </a:p>
          <a:p>
            <a:endParaRPr lang="pl-PL"/>
          </a:p>
        </p:txBody>
      </p:sp>
      <p:sp>
        <p:nvSpPr>
          <p:cNvPr id="6" name="Tytuł 1">
            <a:extLst>
              <a:ext uri="{FF2B5EF4-FFF2-40B4-BE49-F238E27FC236}">
                <a16:creationId xmlns:a16="http://schemas.microsoft.com/office/drawing/2014/main" id="{039322CF-7AFC-DBC3-0155-80C0DC727A0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Informacje ogólne</a:t>
            </a:r>
          </a:p>
        </p:txBody>
      </p:sp>
      <p:sp>
        <p:nvSpPr>
          <p:cNvPr id="7" name="Rectangle 2">
            <a:extLst>
              <a:ext uri="{FF2B5EF4-FFF2-40B4-BE49-F238E27FC236}">
                <a16:creationId xmlns:a16="http://schemas.microsoft.com/office/drawing/2014/main" id="{33B91098-30CF-44E0-EABE-6398644C8C1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7FE8E983-BB7A-652D-F89F-B67030A3272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0A9ED765-74F9-8411-BDA9-19C738F6091C}"/>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31845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C429F-FBFD-781F-8C7A-E8BB9FF5C19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9F7E54F-0FA2-860E-BD5C-968B3C7D60E2}"/>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01BEF7F0-AE9A-80CC-034B-AD72F52EB5CD}"/>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Budowa wyłącznika nadprądowego:</a:t>
            </a:r>
          </a:p>
          <a:p>
            <a:pPr marL="0" indent="0">
              <a:buNone/>
            </a:pPr>
            <a:r>
              <a:rPr lang="pl-PL"/>
              <a:t>W celu wykrycia zakłóceń w postaci zwarcia lub przeciążenia wyłącznik wyposażono  w 2 wyzwalacze:</a:t>
            </a:r>
          </a:p>
          <a:p>
            <a:pPr>
              <a:buSzPct val="100000"/>
            </a:pPr>
            <a:r>
              <a:rPr lang="pl-PL"/>
              <a:t>Wyzwalacz przeciążeniowy wykonany z termobimetalu (dwie płytki z metali o znacznie zróżnicowanej rozciągliwości cieplnej tworzące pojedynczy pasek blachy) – działa stosunkowo wolno, ale jest precyzyjny.</a:t>
            </a:r>
            <a:br>
              <a:rPr lang="pl-PL"/>
            </a:br>
            <a:r>
              <a:rPr lang="pl-PL"/>
              <a:t>W wyłącznikach nadprądowych jest włączony szeregowo w obwód  styków i nagrzewany bezpośrednio przepływającym prądem. Zbyt duży prąd powoduje ugięcie paska termobimetalowego wyzwalając sprężynowy mechanizm otwarcia styków.</a:t>
            </a:r>
          </a:p>
        </p:txBody>
      </p:sp>
      <p:sp>
        <p:nvSpPr>
          <p:cNvPr id="6" name="Tytuł 1">
            <a:extLst>
              <a:ext uri="{FF2B5EF4-FFF2-40B4-BE49-F238E27FC236}">
                <a16:creationId xmlns:a16="http://schemas.microsoft.com/office/drawing/2014/main" id="{5613EBE6-B293-2A42-E38B-1E6F9EEFCBC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39757D7E-AFB9-3656-B4EA-02D10F5088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74521C3-835C-8033-18CB-1147A9A0BB4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7885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96E67-C529-856F-3D69-C4896FDB536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A3AFA11-AFDD-E55A-AD2D-AC0B3B1CF099}"/>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F5418996-6B81-88F3-3DEC-279AA0FBD072}"/>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Klasy ochronności urządzeń elektrycznych.</a:t>
            </a:r>
            <a:br>
              <a:rPr lang="pl-PL" b="1"/>
            </a:br>
            <a:r>
              <a:rPr lang="pl-PL"/>
              <a:t>Warto pamiętać, że klasa ochronności nie oznacza bezpośrednio bezpieczeństwa urządzenia, lecz definiuje, jakie rozwiązania techniczne (środki ochrony) mają chronić przed porażeniem prądem elektrycznym.</a:t>
            </a:r>
          </a:p>
          <a:p>
            <a:pPr>
              <a:buSzPct val="100000"/>
            </a:pPr>
            <a:r>
              <a:rPr lang="pl-PL" b="1"/>
              <a:t>Urządzenia klasy ochronności 0</a:t>
            </a:r>
            <a:br>
              <a:rPr lang="pl-PL"/>
            </a:br>
            <a:r>
              <a:rPr lang="pl-PL"/>
              <a:t>To urządzenia, które mają tylko izolację podstawową jako środek ochrony podstawowej. Nie przewidziano w nich żadnych dodatkowych zabezpieczeń na wypadek uszkodzenia. </a:t>
            </a:r>
          </a:p>
        </p:txBody>
      </p:sp>
      <p:sp>
        <p:nvSpPr>
          <p:cNvPr id="6" name="Tytuł 1">
            <a:extLst>
              <a:ext uri="{FF2B5EF4-FFF2-40B4-BE49-F238E27FC236}">
                <a16:creationId xmlns:a16="http://schemas.microsoft.com/office/drawing/2014/main" id="{A85BB78B-90DD-B845-F8D1-FC620F731B1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Klasy ochronności urządzeń elektrycznych</a:t>
            </a:r>
          </a:p>
        </p:txBody>
      </p:sp>
      <p:sp>
        <p:nvSpPr>
          <p:cNvPr id="7" name="Rectangle 2">
            <a:extLst>
              <a:ext uri="{FF2B5EF4-FFF2-40B4-BE49-F238E27FC236}">
                <a16:creationId xmlns:a16="http://schemas.microsoft.com/office/drawing/2014/main" id="{38633A86-813B-A3A9-A1A6-4B50AE1BA3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68A6F63-599D-DF27-3DED-F5A3F6C76A6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6392360"/>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86E826-93F1-0ED8-4277-21FF88ECEA8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894B5F2-B4FE-4656-A4E6-8D91C4719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4438E192-77EF-B746-ADCD-9E4E01FC00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48C74D9-5367-278F-2B22-D88FBB3104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FD2DAAE-B546-C14D-FBF3-5D11871B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A3A3402-C72D-ABBC-C49E-74088DEF1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61C8B0E-84CB-113F-CC7A-CEA7D9DE0E2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B5B0A415-7EDE-D3A9-E996-99C3E601795D}"/>
              </a:ext>
            </a:extLst>
          </p:cNvPr>
          <p:cNvSpPr>
            <a:spLocks noGrp="1"/>
          </p:cNvSpPr>
          <p:nvPr>
            <p:ph idx="1"/>
          </p:nvPr>
        </p:nvSpPr>
        <p:spPr>
          <a:xfrm>
            <a:off x="152400" y="1771048"/>
            <a:ext cx="11874500" cy="4937759"/>
          </a:xfrm>
        </p:spPr>
        <p:txBody>
          <a:bodyPr anchor="ctr">
            <a:noAutofit/>
          </a:bodyPr>
          <a:lstStyle/>
          <a:p>
            <a:pPr marL="0" indent="0">
              <a:buNone/>
            </a:pPr>
            <a:r>
              <a:rPr lang="pl-PL" b="1"/>
              <a:t>Zaświadczenie o ukończeniu przeszkolenia w zakresie BHP</a:t>
            </a:r>
            <a:r>
              <a:rPr lang="pl-PL"/>
              <a:t>:</a:t>
            </a:r>
          </a:p>
          <a:p>
            <a:pPr lvl="1"/>
            <a:r>
              <a:rPr lang="pl-PL"/>
              <a:t>Każdy instalator powinien posiadać aktualne zaświadczenie.</a:t>
            </a:r>
          </a:p>
          <a:p>
            <a:pPr marL="0" indent="0">
              <a:buNone/>
            </a:pPr>
            <a:r>
              <a:rPr lang="pl-PL" b="1"/>
              <a:t>Praca na wysokości</a:t>
            </a:r>
            <a:r>
              <a:rPr lang="pl-PL"/>
              <a:t>:</a:t>
            </a:r>
          </a:p>
          <a:p>
            <a:pPr lvl="1"/>
            <a:r>
              <a:rPr lang="pl-PL"/>
              <a:t>Przy pracy powyżej 1,5 m wymagane jest aktualne zaświadczenie dopuszczające do pracy na wysokości.</a:t>
            </a:r>
          </a:p>
          <a:p>
            <a:pPr marL="0" indent="0">
              <a:buNone/>
            </a:pPr>
            <a:r>
              <a:rPr lang="pl-PL" b="1"/>
              <a:t>Uprawnienia elektryczne</a:t>
            </a:r>
            <a:r>
              <a:rPr lang="pl-PL"/>
              <a:t>:</a:t>
            </a:r>
          </a:p>
          <a:p>
            <a:pPr lvl="1"/>
            <a:r>
              <a:rPr lang="pl-PL"/>
              <a:t>Osoby pracujące z urządzeniami elektrycznymi muszą mieć aktualne uprawnienia elektryczne do 1 </a:t>
            </a:r>
            <a:r>
              <a:rPr lang="pl-PL" err="1"/>
              <a:t>kV</a:t>
            </a:r>
            <a:r>
              <a:rPr lang="pl-PL"/>
              <a:t> w zakresie montażu i eksploatacji.</a:t>
            </a:r>
          </a:p>
        </p:txBody>
      </p:sp>
      <p:sp>
        <p:nvSpPr>
          <p:cNvPr id="6" name="Tytuł 1">
            <a:extLst>
              <a:ext uri="{FF2B5EF4-FFF2-40B4-BE49-F238E27FC236}">
                <a16:creationId xmlns:a16="http://schemas.microsoft.com/office/drawing/2014/main" id="{6178CA78-D80A-C14C-E2B5-7002B040BA4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Wymagania dla instalatorów</a:t>
            </a:r>
          </a:p>
        </p:txBody>
      </p:sp>
      <p:sp>
        <p:nvSpPr>
          <p:cNvPr id="7" name="Rectangle 2">
            <a:extLst>
              <a:ext uri="{FF2B5EF4-FFF2-40B4-BE49-F238E27FC236}">
                <a16:creationId xmlns:a16="http://schemas.microsoft.com/office/drawing/2014/main" id="{7FC2F919-7571-E040-36B8-E32FABF3942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3B91E8A-13F3-84B6-0D7D-04A05BD7150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42319218-03BD-B42F-FC31-FF15A871C903}"/>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708439174"/>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6BE2B2-9EEC-1E38-9F39-1B34BEA94D7D}"/>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038F569-699E-54A5-912D-84057B175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24FA0E4-CCBC-B9A6-D63C-E1D845DB6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30647BB-1839-6E17-1B7A-42E44643F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9C694B6-1F4B-A757-0025-CB1A7E23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C2C4C59-1805-1CA7-9A2C-430AE587C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C7C4630A-C7E7-456D-56E2-DD894ED99D8E}"/>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2B9257EF-DBCD-C8C9-E95C-F5E786E00A05}"/>
              </a:ext>
            </a:extLst>
          </p:cNvPr>
          <p:cNvSpPr>
            <a:spLocks noGrp="1"/>
          </p:cNvSpPr>
          <p:nvPr>
            <p:ph idx="1"/>
          </p:nvPr>
        </p:nvSpPr>
        <p:spPr>
          <a:xfrm>
            <a:off x="152400" y="1771048"/>
            <a:ext cx="11874500" cy="4937759"/>
          </a:xfrm>
        </p:spPr>
        <p:txBody>
          <a:bodyPr anchor="ctr">
            <a:noAutofit/>
          </a:bodyPr>
          <a:lstStyle/>
          <a:p>
            <a:pPr marL="0" indent="0">
              <a:buNone/>
            </a:pPr>
            <a:r>
              <a:rPr lang="pl-PL" b="1"/>
              <a:t>Oznakowanie terenu</a:t>
            </a:r>
            <a:r>
              <a:rPr lang="pl-PL"/>
              <a:t>:</a:t>
            </a:r>
          </a:p>
          <a:p>
            <a:pPr lvl="1"/>
            <a:r>
              <a:rPr lang="pl-PL"/>
              <a:t>Teren pod miejscem wykonywania prac musi być właściwie oznaczony i zabezpieczony.</a:t>
            </a:r>
          </a:p>
          <a:p>
            <a:pPr marL="0" indent="0">
              <a:buNone/>
            </a:pPr>
            <a:r>
              <a:rPr lang="pl-PL" b="1"/>
              <a:t>Stabilność urządzeń podporowych</a:t>
            </a:r>
            <a:r>
              <a:rPr lang="pl-PL"/>
              <a:t>:</a:t>
            </a:r>
          </a:p>
          <a:p>
            <a:pPr lvl="1"/>
            <a:r>
              <a:rPr lang="pl-PL"/>
              <a:t>Przy montażu i demontażu modułów, urządzenia podporowe i drabiny należy stawiać na twardym podłożu, zapewniającym bezpieczeństwo.</a:t>
            </a:r>
          </a:p>
          <a:p>
            <a:pPr marL="0" indent="0">
              <a:buNone/>
            </a:pPr>
            <a:r>
              <a:rPr lang="pl-PL" b="1"/>
              <a:t>Wybór sprzętu</a:t>
            </a:r>
            <a:r>
              <a:rPr lang="pl-PL"/>
              <a:t>:</a:t>
            </a:r>
          </a:p>
          <a:p>
            <a:pPr lvl="1"/>
            <a:r>
              <a:rPr lang="pl-PL"/>
              <a:t>Należy stosować wyłącznie drabiny i urządzenia o określonej nośności i wytrzymałości, posiadające aktualne atesty.</a:t>
            </a:r>
          </a:p>
          <a:p>
            <a:pPr marL="0" indent="0">
              <a:buNone/>
            </a:pPr>
            <a:r>
              <a:rPr lang="pl-PL" b="1"/>
              <a:t>Obsługa urządzeń mechanicznych</a:t>
            </a:r>
            <a:r>
              <a:rPr lang="pl-PL"/>
              <a:t>:</a:t>
            </a:r>
          </a:p>
          <a:p>
            <a:pPr lvl="1"/>
            <a:r>
              <a:rPr lang="pl-PL"/>
              <a:t>Obsługiwane przez pracowników z odpowiednimi kwalifikacjami i uprawnieniami.</a:t>
            </a:r>
          </a:p>
        </p:txBody>
      </p:sp>
      <p:sp>
        <p:nvSpPr>
          <p:cNvPr id="6" name="Tytuł 1">
            <a:extLst>
              <a:ext uri="{FF2B5EF4-FFF2-40B4-BE49-F238E27FC236}">
                <a16:creationId xmlns:a16="http://schemas.microsoft.com/office/drawing/2014/main" id="{F859F4E3-0E7A-3F1E-7968-15F26343AF3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Praca na wysokości</a:t>
            </a:r>
          </a:p>
        </p:txBody>
      </p:sp>
      <p:sp>
        <p:nvSpPr>
          <p:cNvPr id="7" name="Rectangle 2">
            <a:extLst>
              <a:ext uri="{FF2B5EF4-FFF2-40B4-BE49-F238E27FC236}">
                <a16:creationId xmlns:a16="http://schemas.microsoft.com/office/drawing/2014/main" id="{C0EC3191-66AB-2E0F-3BCA-0D1929F2B7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ED4A5F6-C831-E299-2861-DA351777FC9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8A48A2F9-C310-C6DA-7148-387B186C7090}"/>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814155077"/>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AA8276-15AB-55B2-58C7-91832FCF105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5A195FC-12A1-609A-2ABE-A874037C0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0A09A36-87D2-E564-4C07-71D0596BE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EB9504E-E6CA-40FC-2325-7A77F51B26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54AD45-19D3-4BE2-E596-CEB8671518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42F79C-CC87-EB7D-FDC9-ED364B090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84580CE-E4E2-14D7-690E-D955BD7D8645}"/>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5CF21E17-4912-EC60-416E-75B0F7FC768A}"/>
              </a:ext>
            </a:extLst>
          </p:cNvPr>
          <p:cNvSpPr>
            <a:spLocks noGrp="1"/>
          </p:cNvSpPr>
          <p:nvPr>
            <p:ph idx="1"/>
          </p:nvPr>
        </p:nvSpPr>
        <p:spPr>
          <a:xfrm>
            <a:off x="152400" y="1771048"/>
            <a:ext cx="11874500" cy="4937759"/>
          </a:xfrm>
        </p:spPr>
        <p:txBody>
          <a:bodyPr anchor="ctr">
            <a:noAutofit/>
          </a:bodyPr>
          <a:lstStyle/>
          <a:p>
            <a:r>
              <a:rPr lang="pl-PL" b="1"/>
              <a:t>Bezpieczeństwo na dachu</a:t>
            </a:r>
            <a:r>
              <a:rPr lang="pl-PL"/>
              <a:t>:</a:t>
            </a:r>
          </a:p>
          <a:p>
            <a:pPr lvl="1"/>
            <a:r>
              <a:rPr lang="pl-PL"/>
              <a:t>Przestrzeganie zasad bezpieczeństwa, aby zapobiec wypadkom.</a:t>
            </a:r>
          </a:p>
          <a:p>
            <a:r>
              <a:rPr lang="pl-PL" b="1"/>
              <a:t>Zabezpieczenie przed upadkiem</a:t>
            </a:r>
            <a:r>
              <a:rPr lang="pl-PL"/>
              <a:t>:</a:t>
            </a:r>
          </a:p>
          <a:p>
            <a:pPr lvl="1"/>
            <a:r>
              <a:rPr lang="pl-PL"/>
              <a:t>Obowiązkowe stosowanie zabezpieczeń.</a:t>
            </a:r>
          </a:p>
          <a:p>
            <a:r>
              <a:rPr lang="pl-PL" b="1"/>
              <a:t>Zespół montażowy</a:t>
            </a:r>
            <a:r>
              <a:rPr lang="pl-PL"/>
              <a:t>:</a:t>
            </a:r>
          </a:p>
          <a:p>
            <a:pPr lvl="1"/>
            <a:r>
              <a:rPr lang="pl-PL"/>
              <a:t>Montaż powinien być wykonywany przez minimum dwie osoby.</a:t>
            </a:r>
          </a:p>
          <a:p>
            <a:r>
              <a:rPr lang="pl-PL" b="1"/>
              <a:t>Odzież ochronna</a:t>
            </a:r>
            <a:r>
              <a:rPr lang="pl-PL"/>
              <a:t>:</a:t>
            </a:r>
          </a:p>
          <a:p>
            <a:pPr lvl="1"/>
            <a:r>
              <a:rPr lang="pl-PL"/>
              <a:t>Konieczne noszenie odzieży ochronnej podczas pracy.</a:t>
            </a:r>
          </a:p>
          <a:p>
            <a:r>
              <a:rPr lang="pl-PL" b="1"/>
              <a:t>Kontrola po montażu</a:t>
            </a:r>
            <a:r>
              <a:rPr lang="pl-PL"/>
              <a:t>:</a:t>
            </a:r>
          </a:p>
          <a:p>
            <a:pPr lvl="1"/>
            <a:r>
              <a:rPr lang="pl-PL"/>
              <a:t>Sprawdzenie stabilności zestawu montażowego i modułów.</a:t>
            </a:r>
            <a:br>
              <a:rPr lang="pl-PL"/>
            </a:br>
            <a:endParaRPr lang="pl-PL"/>
          </a:p>
        </p:txBody>
      </p:sp>
      <p:sp>
        <p:nvSpPr>
          <p:cNvPr id="6" name="Tytuł 1">
            <a:extLst>
              <a:ext uri="{FF2B5EF4-FFF2-40B4-BE49-F238E27FC236}">
                <a16:creationId xmlns:a16="http://schemas.microsoft.com/office/drawing/2014/main" id="{7F7D9ED8-822C-8AE0-0523-11716BCD4E0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Najważniejsze zasady BHP</a:t>
            </a:r>
          </a:p>
        </p:txBody>
      </p:sp>
      <p:sp>
        <p:nvSpPr>
          <p:cNvPr id="7" name="Rectangle 2">
            <a:extLst>
              <a:ext uri="{FF2B5EF4-FFF2-40B4-BE49-F238E27FC236}">
                <a16:creationId xmlns:a16="http://schemas.microsoft.com/office/drawing/2014/main" id="{B47D1C36-CDA8-CD4E-4F86-B8F4933E0F1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45C36D88-E605-EC90-2698-245F70D1D61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CB991FD7-F766-8F9A-EB19-32C314EF50DF}"/>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3015984292"/>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2B0AAB-005A-08B5-81FA-49CD6C2F76F5}"/>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5858D09-A751-89FE-1554-802A235CF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E3559C7-0866-ADCA-1106-BE5F80359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A840F3C-89F2-2515-127A-CE212A50E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2508864-4BAC-92DE-FA4D-2966AC485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869AB4E-988D-885E-5B89-8397611376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6BE1A08-2C79-A55F-D632-67E849CE5819}"/>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D1F759E0-4B74-2BFD-79FC-6781BE6D03E6}"/>
              </a:ext>
            </a:extLst>
          </p:cNvPr>
          <p:cNvSpPr>
            <a:spLocks noGrp="1"/>
          </p:cNvSpPr>
          <p:nvPr>
            <p:ph idx="1"/>
          </p:nvPr>
        </p:nvSpPr>
        <p:spPr>
          <a:xfrm>
            <a:off x="152400" y="1771048"/>
            <a:ext cx="11874500" cy="4937759"/>
          </a:xfrm>
        </p:spPr>
        <p:txBody>
          <a:bodyPr anchor="ctr">
            <a:noAutofit/>
          </a:bodyPr>
          <a:lstStyle/>
          <a:p>
            <a:pPr marL="0" indent="0">
              <a:buNone/>
            </a:pPr>
            <a:r>
              <a:rPr lang="pl-PL"/>
              <a:t>Zestaw instalacji fotowoltaicznej składa się z różnych elementów, które wymagają szczegółowych instrukcji montażu.</a:t>
            </a:r>
          </a:p>
          <a:p>
            <a:pPr marL="0" indent="0">
              <a:buNone/>
            </a:pPr>
            <a:r>
              <a:rPr lang="pl-PL"/>
              <a:t>Przed montażem każdego komponentu należy zapoznać się z odpowiednią instrukcją. Oto kluczowe instrukcje, które powinny być załączone:</a:t>
            </a:r>
          </a:p>
          <a:p>
            <a:r>
              <a:rPr lang="pl-PL" b="1"/>
              <a:t>Instrukcja montażu modułów fotowoltaicznych</a:t>
            </a:r>
            <a:endParaRPr lang="pl-PL"/>
          </a:p>
          <a:p>
            <a:r>
              <a:rPr lang="pl-PL" b="1"/>
              <a:t>Instrukcja montażu uchwytów dachowych</a:t>
            </a:r>
            <a:endParaRPr lang="pl-PL"/>
          </a:p>
          <a:p>
            <a:r>
              <a:rPr lang="pl-PL" b="1"/>
              <a:t>Instrukcja montażu przewodów zasilających po stronie DC</a:t>
            </a:r>
            <a:endParaRPr lang="pl-PL"/>
          </a:p>
          <a:p>
            <a:r>
              <a:rPr lang="pl-PL" b="1"/>
              <a:t>Instrukcja montażu falownika</a:t>
            </a:r>
            <a:endParaRPr lang="pl-PL"/>
          </a:p>
          <a:p>
            <a:r>
              <a:rPr lang="pl-PL" b="1"/>
              <a:t>Trasa i sposób układania kabla między falownikiem a złączem</a:t>
            </a:r>
          </a:p>
          <a:p>
            <a:r>
              <a:rPr lang="pl-PL" b="1"/>
              <a:t>Sposobu uziemienia instalacji PV</a:t>
            </a:r>
            <a:endParaRPr lang="pl-PL"/>
          </a:p>
        </p:txBody>
      </p:sp>
      <p:sp>
        <p:nvSpPr>
          <p:cNvPr id="6" name="Tytuł 1">
            <a:extLst>
              <a:ext uri="{FF2B5EF4-FFF2-40B4-BE49-F238E27FC236}">
                <a16:creationId xmlns:a16="http://schemas.microsoft.com/office/drawing/2014/main" id="{147CB1A3-2EF8-222A-2FD8-A53010C884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Dokumentacja techniczna</a:t>
            </a:r>
          </a:p>
        </p:txBody>
      </p:sp>
      <p:sp>
        <p:nvSpPr>
          <p:cNvPr id="7" name="Rectangle 2">
            <a:extLst>
              <a:ext uri="{FF2B5EF4-FFF2-40B4-BE49-F238E27FC236}">
                <a16:creationId xmlns:a16="http://schemas.microsoft.com/office/drawing/2014/main" id="{B3EA3C22-FBA4-653A-228A-DE42D99CA56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81F767D8-DCBF-CB6B-2AEE-4949DF9800D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6AE5415E-0505-FAD4-2957-FA18CF608955}"/>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2630902208"/>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44FFFE-7203-FFCC-0E24-6CA9B20882E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EB78DFA6-1189-A1EC-1579-80BED2FF1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93C13766-543A-156D-B5E1-A442936DB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FCF01380-39E9-9BFA-5194-8789D3A63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599AF2-0D08-4715-FC40-B456AC38F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C969F6D-997E-F168-8206-FFEEC6A3F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655A530-2E97-F0AD-2247-C003A31215E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8BA47A82-7CCD-4A33-E2F9-659644927F4E}"/>
              </a:ext>
            </a:extLst>
          </p:cNvPr>
          <p:cNvSpPr>
            <a:spLocks noGrp="1"/>
          </p:cNvSpPr>
          <p:nvPr>
            <p:ph idx="1"/>
          </p:nvPr>
        </p:nvSpPr>
        <p:spPr>
          <a:xfrm>
            <a:off x="152400" y="1771048"/>
            <a:ext cx="11874500" cy="4937759"/>
          </a:xfrm>
        </p:spPr>
        <p:txBody>
          <a:bodyPr anchor="ctr">
            <a:noAutofit/>
          </a:bodyPr>
          <a:lstStyle/>
          <a:p>
            <a:pPr marL="0" indent="0">
              <a:buNone/>
            </a:pPr>
            <a:r>
              <a:rPr lang="pl-PL"/>
              <a:t>Obowiązują aktualne polskie przepisy odnoszące się do urządzeń elektrycznych, modułów fotowoltaicznych, jak również instalacji fotowoltaicznych.</a:t>
            </a:r>
          </a:p>
          <a:p>
            <a:pPr marL="0" indent="0">
              <a:buNone/>
            </a:pPr>
            <a:r>
              <a:rPr lang="pl-PL"/>
              <a:t>W znowelizowanej Ustawie o OZE z dnia 19 lipca 2019 roku w art. 2 w ust.2 pkt: stwierdza się m.in., „że do urządzeń fotowoltaicznych o mocy zainstalowanej elektrycznej większej niż 6,5 kW, stosuje się obowiązek uzgodnienia pod względem zgodności z wymaganiami ochrony przeciwpożarowej projektu budowlanego, o którym mowa w art. 6b ustawy z dnia 24 sierpnia 1991 r. o ochronie przeciwpożarowej (Dz. U. Z 2019 r. poz. 1372 i 1518), oraz zawiadomienia organów Państwowej Straży Pożarnej, o którym mowa w art. 56 ust. la tej ustawy”.</a:t>
            </a:r>
          </a:p>
        </p:txBody>
      </p:sp>
      <p:sp>
        <p:nvSpPr>
          <p:cNvPr id="6" name="Tytuł 1">
            <a:extLst>
              <a:ext uri="{FF2B5EF4-FFF2-40B4-BE49-F238E27FC236}">
                <a16:creationId xmlns:a16="http://schemas.microsoft.com/office/drawing/2014/main" id="{5C1D2A91-73AD-4F05-9721-950CED1F148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Przepisy bezpieczeństwa</a:t>
            </a:r>
          </a:p>
        </p:txBody>
      </p:sp>
      <p:sp>
        <p:nvSpPr>
          <p:cNvPr id="7" name="Rectangle 2">
            <a:extLst>
              <a:ext uri="{FF2B5EF4-FFF2-40B4-BE49-F238E27FC236}">
                <a16:creationId xmlns:a16="http://schemas.microsoft.com/office/drawing/2014/main" id="{6F5439CA-EAEA-D94E-CB62-50448CA158F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E2A2CEE-166F-C7C6-2052-96A650EBDC5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94E8F94F-3FE4-E0D4-014E-FD587B1280E1}"/>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4156036286"/>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809C8C-6D38-4597-2DA9-3DC017B5BE63}"/>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A9B46323-30D6-85AD-4903-7682608C8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1695EAC-B979-4B36-675A-0F7587E9A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4C80BE53-0C00-19F4-D496-A8503CF6C1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F9FBD6D-C89C-FEFE-9692-8062F59E1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4EC4BDB-0A18-D833-AB3C-DC198C135D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66116AD-3C34-A2E4-95F1-66F85DDE1F51}"/>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6680283F-39DF-F9E0-F89C-EBA6ED76B417}"/>
              </a:ext>
            </a:extLst>
          </p:cNvPr>
          <p:cNvSpPr>
            <a:spLocks noGrp="1"/>
          </p:cNvSpPr>
          <p:nvPr>
            <p:ph idx="1"/>
          </p:nvPr>
        </p:nvSpPr>
        <p:spPr>
          <a:xfrm>
            <a:off x="152400" y="1771048"/>
            <a:ext cx="11874500" cy="4937759"/>
          </a:xfrm>
        </p:spPr>
        <p:txBody>
          <a:bodyPr anchor="ctr">
            <a:noAutofit/>
          </a:bodyPr>
          <a:lstStyle/>
          <a:p>
            <a:pPr marL="0" indent="0">
              <a:buNone/>
            </a:pPr>
            <a:r>
              <a:rPr lang="pl-PL" b="1"/>
              <a:t>Ryzyko Pożaru</a:t>
            </a:r>
          </a:p>
          <a:p>
            <a:pPr marL="0" indent="0">
              <a:buNone/>
            </a:pPr>
            <a:r>
              <a:rPr lang="pl-PL"/>
              <a:t>Instalacje fotowoltaiczne, jak każdy system produkujący prąd, mogą ulec zapaleniu.</a:t>
            </a:r>
          </a:p>
          <a:p>
            <a:pPr marL="0" indent="0">
              <a:buNone/>
            </a:pPr>
            <a:r>
              <a:rPr lang="pl-PL"/>
              <a:t>Przyczyny pożaru mogą obejmować:</a:t>
            </a:r>
          </a:p>
          <a:p>
            <a:pPr lvl="1"/>
            <a:r>
              <a:rPr lang="pl-PL"/>
              <a:t>Zwarcia w instalacji</a:t>
            </a:r>
          </a:p>
          <a:p>
            <a:pPr lvl="1"/>
            <a:r>
              <a:rPr lang="pl-PL"/>
              <a:t>Uderzenia pioruna</a:t>
            </a:r>
          </a:p>
          <a:p>
            <a:pPr lvl="1"/>
            <a:r>
              <a:rPr lang="pl-PL"/>
              <a:t>Nieumiejętne rozłączanie instalacji</a:t>
            </a:r>
          </a:p>
          <a:p>
            <a:pPr marL="0" indent="0">
              <a:buNone/>
            </a:pPr>
            <a:r>
              <a:rPr lang="pl-PL"/>
              <a:t>Kiepska jakość paneli oraz niewłaściwie dobrane zabezpieczenia elektryczne mogą zwiększać ryzyko.</a:t>
            </a:r>
          </a:p>
        </p:txBody>
      </p:sp>
      <p:sp>
        <p:nvSpPr>
          <p:cNvPr id="6" name="Tytuł 1">
            <a:extLst>
              <a:ext uri="{FF2B5EF4-FFF2-40B4-BE49-F238E27FC236}">
                <a16:creationId xmlns:a16="http://schemas.microsoft.com/office/drawing/2014/main" id="{A33C6A1B-AF81-D708-C8AA-3DA26FE05FD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przeciwpożarowa</a:t>
            </a:r>
          </a:p>
        </p:txBody>
      </p:sp>
      <p:sp>
        <p:nvSpPr>
          <p:cNvPr id="7" name="Rectangle 2">
            <a:extLst>
              <a:ext uri="{FF2B5EF4-FFF2-40B4-BE49-F238E27FC236}">
                <a16:creationId xmlns:a16="http://schemas.microsoft.com/office/drawing/2014/main" id="{25966DFB-178F-B3CC-1B02-071CC1AD6BD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DE9DAB40-CFC6-EBC9-0294-9F3B48DE671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A5EC5286-5DDD-436D-3EFB-DA00F5C2B51D}"/>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2701848682"/>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851E61-D18A-73A7-3387-E859BAFD4057}"/>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E477940-8EB2-E020-DE5A-992BFF07B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ABB2523-6C59-C105-A0A2-777A98A22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ED6F5D60-AB17-9405-CB61-E8FF00CE7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8DD079F-2CF4-BE3F-842C-E5293A980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797950-AB8B-1192-E60A-E708CB9AA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843D23C-DF12-1CEC-DFCF-FF084C62505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BHP</a:t>
            </a:r>
          </a:p>
        </p:txBody>
      </p:sp>
      <p:sp>
        <p:nvSpPr>
          <p:cNvPr id="3" name="Symbol zastępczy zawartości 2">
            <a:extLst>
              <a:ext uri="{FF2B5EF4-FFF2-40B4-BE49-F238E27FC236}">
                <a16:creationId xmlns:a16="http://schemas.microsoft.com/office/drawing/2014/main" id="{9605F1B1-9CAE-9FA6-CF8C-85D6E24DBACB}"/>
              </a:ext>
            </a:extLst>
          </p:cNvPr>
          <p:cNvSpPr>
            <a:spLocks noGrp="1"/>
          </p:cNvSpPr>
          <p:nvPr>
            <p:ph idx="1"/>
          </p:nvPr>
        </p:nvSpPr>
        <p:spPr>
          <a:xfrm>
            <a:off x="152400" y="1771048"/>
            <a:ext cx="11874500" cy="4937759"/>
          </a:xfrm>
        </p:spPr>
        <p:txBody>
          <a:bodyPr anchor="ctr">
            <a:noAutofit/>
          </a:bodyPr>
          <a:lstStyle/>
          <a:p>
            <a:pPr marL="0" indent="0">
              <a:buNone/>
            </a:pPr>
            <a:r>
              <a:rPr lang="pl-PL"/>
              <a:t>Kluczowe elementy zabezpieczeń:</a:t>
            </a:r>
          </a:p>
          <a:p>
            <a:pPr lvl="1"/>
            <a:r>
              <a:rPr lang="pl-PL"/>
              <a:t>Instalacja odgromowa i przeciwprzepięciowa</a:t>
            </a:r>
          </a:p>
          <a:p>
            <a:pPr lvl="1"/>
            <a:r>
              <a:rPr lang="pl-PL"/>
              <a:t>Rozłączniki bezpiecznikowe i wyłączniki</a:t>
            </a:r>
          </a:p>
          <a:p>
            <a:pPr marL="0" indent="0">
              <a:buNone/>
            </a:pPr>
            <a:r>
              <a:rPr lang="pl-PL" b="1"/>
              <a:t>Rozłączenie w przypadku pożaru</a:t>
            </a:r>
          </a:p>
          <a:p>
            <a:r>
              <a:rPr lang="pl-PL"/>
              <a:t>Instalacja powinna umożliwiać szybkie rozłączenie inwertera od paneli oraz sieci energetycznej.</a:t>
            </a:r>
          </a:p>
          <a:p>
            <a:r>
              <a:rPr lang="pl-PL"/>
              <a:t>Należy wyłączyć obciążenie przy użyciu odpowiednich wyłączników.</a:t>
            </a:r>
          </a:p>
        </p:txBody>
      </p:sp>
      <p:sp>
        <p:nvSpPr>
          <p:cNvPr id="6" name="Tytuł 1">
            <a:extLst>
              <a:ext uri="{FF2B5EF4-FFF2-40B4-BE49-F238E27FC236}">
                <a16:creationId xmlns:a16="http://schemas.microsoft.com/office/drawing/2014/main" id="{1315575A-3B47-E283-A996-AAE5484F9AA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Ochrona przeciwpożarowa</a:t>
            </a:r>
          </a:p>
          <a:p>
            <a:r>
              <a:rPr lang="pl-PL" sz="3600">
                <a:solidFill>
                  <a:srgbClr val="FFFFFF"/>
                </a:solidFill>
              </a:rPr>
              <a:t>Zabezpieczenia</a:t>
            </a:r>
          </a:p>
        </p:txBody>
      </p:sp>
      <p:sp>
        <p:nvSpPr>
          <p:cNvPr id="7" name="Rectangle 2">
            <a:extLst>
              <a:ext uri="{FF2B5EF4-FFF2-40B4-BE49-F238E27FC236}">
                <a16:creationId xmlns:a16="http://schemas.microsoft.com/office/drawing/2014/main" id="{51BEB723-9A43-C3F9-BC13-E780A49945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564970B8-C60F-EEB6-72CC-EB5313B426EB}"/>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EA610905-BE90-7223-41CA-BE60EA424CD8}"/>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1226867727"/>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708348-FBEF-C7AB-6E2B-83A1225B6AB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210F738-52DE-97BF-A2D3-2235CF981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BEF835D-3310-3924-BEDB-0BD9931DA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87327F7B-2DA8-0042-8D40-0B6729D7A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B66B7ED-5D09-23B9-AAD4-9BD96DA11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E9BF02F-E7E5-AB4F-51E2-AEE1D95BE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7D2DB1DF-9755-CB3C-4CB2-0E1EFF057927}"/>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Realizacja</a:t>
            </a:r>
          </a:p>
        </p:txBody>
      </p:sp>
      <p:sp>
        <p:nvSpPr>
          <p:cNvPr id="3" name="Symbol zastępczy zawartości 2">
            <a:extLst>
              <a:ext uri="{FF2B5EF4-FFF2-40B4-BE49-F238E27FC236}">
                <a16:creationId xmlns:a16="http://schemas.microsoft.com/office/drawing/2014/main" id="{412CCD7F-980C-C877-A955-5EB35617070E}"/>
              </a:ext>
            </a:extLst>
          </p:cNvPr>
          <p:cNvSpPr>
            <a:spLocks noGrp="1"/>
          </p:cNvSpPr>
          <p:nvPr>
            <p:ph idx="1"/>
          </p:nvPr>
        </p:nvSpPr>
        <p:spPr>
          <a:xfrm>
            <a:off x="152400" y="1771048"/>
            <a:ext cx="11874500" cy="4937759"/>
          </a:xfrm>
        </p:spPr>
        <p:txBody>
          <a:bodyPr anchor="ctr">
            <a:noAutofit/>
          </a:bodyPr>
          <a:lstStyle/>
          <a:p>
            <a:r>
              <a:rPr lang="pl-PL"/>
              <a:t>Panele PV</a:t>
            </a:r>
          </a:p>
          <a:p>
            <a:r>
              <a:rPr lang="pl-PL"/>
              <a:t>Zestaw montażowy zależny od sposobu montażu</a:t>
            </a:r>
          </a:p>
          <a:p>
            <a:r>
              <a:rPr lang="pl-PL"/>
              <a:t>Elementów umożliwiających bezpieczne prowadzenie przewodów</a:t>
            </a:r>
          </a:p>
          <a:p>
            <a:r>
              <a:rPr lang="pl-PL"/>
              <a:t>Przewodów DC i AC</a:t>
            </a:r>
          </a:p>
          <a:p>
            <a:r>
              <a:rPr lang="pl-PL"/>
              <a:t>Falownik-inwerter lub </a:t>
            </a:r>
            <a:r>
              <a:rPr lang="pl-PL" err="1"/>
              <a:t>mikrofalownik</a:t>
            </a:r>
            <a:endParaRPr lang="pl-PL"/>
          </a:p>
          <a:p>
            <a:r>
              <a:rPr lang="pl-PL"/>
              <a:t>(opcja) optymalizatory</a:t>
            </a:r>
          </a:p>
          <a:p>
            <a:r>
              <a:rPr lang="pl-PL"/>
              <a:t>(opcja) magazyn energii</a:t>
            </a:r>
          </a:p>
          <a:p>
            <a:r>
              <a:rPr lang="pl-PL"/>
              <a:t>Licznik dwukierunkowy (nie dotyczy systemów off-</a:t>
            </a:r>
            <a:r>
              <a:rPr lang="pl-PL" err="1"/>
              <a:t>grid</a:t>
            </a:r>
            <a:r>
              <a:rPr lang="pl-PL"/>
              <a:t>)</a:t>
            </a:r>
          </a:p>
          <a:p>
            <a:r>
              <a:rPr lang="pl-PL"/>
              <a:t>Zabezpieczenia</a:t>
            </a:r>
          </a:p>
        </p:txBody>
      </p:sp>
      <p:sp>
        <p:nvSpPr>
          <p:cNvPr id="6" name="Tytuł 1">
            <a:extLst>
              <a:ext uri="{FF2B5EF4-FFF2-40B4-BE49-F238E27FC236}">
                <a16:creationId xmlns:a16="http://schemas.microsoft.com/office/drawing/2014/main" id="{90E8A453-D402-4D0A-BF83-886B52386A50}"/>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Czego potrzebuje</a:t>
            </a:r>
          </a:p>
        </p:txBody>
      </p:sp>
      <p:sp>
        <p:nvSpPr>
          <p:cNvPr id="7" name="Rectangle 2">
            <a:extLst>
              <a:ext uri="{FF2B5EF4-FFF2-40B4-BE49-F238E27FC236}">
                <a16:creationId xmlns:a16="http://schemas.microsoft.com/office/drawing/2014/main" id="{CA2ABB12-BDD0-6006-B9C7-5ED7ECB3220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052BF990-8A54-637A-1C61-D5D28C9557E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
        <p:nvSpPr>
          <p:cNvPr id="10" name="pole tekstowe 9">
            <a:extLst>
              <a:ext uri="{FF2B5EF4-FFF2-40B4-BE49-F238E27FC236}">
                <a16:creationId xmlns:a16="http://schemas.microsoft.com/office/drawing/2014/main" id="{D2286CD0-5B5E-D69F-0604-54EECF7B5A94}"/>
              </a:ext>
            </a:extLst>
          </p:cNvPr>
          <p:cNvSpPr txBox="1"/>
          <p:nvPr/>
        </p:nvSpPr>
        <p:spPr>
          <a:xfrm>
            <a:off x="3048802" y="3054235"/>
            <a:ext cx="6097604" cy="369332"/>
          </a:xfrm>
          <a:prstGeom prst="rect">
            <a:avLst/>
          </a:prstGeom>
          <a:noFill/>
        </p:spPr>
        <p:txBody>
          <a:bodyPr wrap="square">
            <a:spAutoFit/>
          </a:bodyPr>
          <a:lstStyle/>
          <a:p>
            <a:endParaRPr lang="pl-PL"/>
          </a:p>
        </p:txBody>
      </p:sp>
    </p:spTree>
    <p:extLst>
      <p:ext uri="{BB962C8B-B14F-4D97-AF65-F5344CB8AC3E}">
        <p14:creationId xmlns:p14="http://schemas.microsoft.com/office/powerpoint/2010/main" val="3669845040"/>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68EEE9-4BF7-C83B-5B30-CDEEF87C1F21}"/>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6162EBD-191B-989A-1D3E-43C5A569EF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EAD543CB-4EA0-CCFD-ED76-D0FEACA91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2EE8799D-4CD4-52B2-BACC-C07196E6B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CF4AF92-5C47-0C21-1E78-F1BCC0B6E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E86408-CA01-96C5-A009-72B448A1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224ED995-2AC3-CF4A-B3C5-D16D66C616DD}"/>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Realizacja</a:t>
            </a:r>
          </a:p>
        </p:txBody>
      </p:sp>
      <p:sp>
        <p:nvSpPr>
          <p:cNvPr id="3" name="Symbol zastępczy zawartości 2">
            <a:extLst>
              <a:ext uri="{FF2B5EF4-FFF2-40B4-BE49-F238E27FC236}">
                <a16:creationId xmlns:a16="http://schemas.microsoft.com/office/drawing/2014/main" id="{E2687322-0FBE-CC8E-E9BB-D2EC31226499}"/>
              </a:ext>
            </a:extLst>
          </p:cNvPr>
          <p:cNvSpPr>
            <a:spLocks noGrp="1"/>
          </p:cNvSpPr>
          <p:nvPr>
            <p:ph idx="1"/>
          </p:nvPr>
        </p:nvSpPr>
        <p:spPr>
          <a:xfrm>
            <a:off x="152400" y="1771048"/>
            <a:ext cx="11874500" cy="4937759"/>
          </a:xfrm>
        </p:spPr>
        <p:txBody>
          <a:bodyPr anchor="ctr">
            <a:noAutofit/>
          </a:bodyPr>
          <a:lstStyle/>
          <a:p>
            <a:pPr marL="0" indent="0">
              <a:buNone/>
            </a:pPr>
            <a:r>
              <a:rPr lang="pl-PL"/>
              <a:t>Wybór paneli PV zależy od wielu czynników:</a:t>
            </a:r>
          </a:p>
          <a:p>
            <a:r>
              <a:rPr lang="pl-PL" b="1"/>
              <a:t>Aspekt elektryczny</a:t>
            </a:r>
            <a:r>
              <a:rPr lang="pl-PL"/>
              <a:t>:</a:t>
            </a:r>
          </a:p>
          <a:p>
            <a:pPr lvl="1"/>
            <a:r>
              <a:rPr lang="pl-PL"/>
              <a:t>Moc paneli</a:t>
            </a:r>
          </a:p>
          <a:p>
            <a:pPr lvl="1"/>
            <a:r>
              <a:rPr lang="pl-PL"/>
              <a:t>Sposób łączenia</a:t>
            </a:r>
          </a:p>
          <a:p>
            <a:r>
              <a:rPr lang="pl-PL" b="1"/>
              <a:t>Wymiary fizyczne</a:t>
            </a:r>
            <a:r>
              <a:rPr lang="pl-PL"/>
              <a:t>: Należy przewidzieć odpowiednie rozmiary paneli.</a:t>
            </a:r>
          </a:p>
          <a:p>
            <a:r>
              <a:rPr lang="pl-PL" b="1"/>
              <a:t>Aspekty wizualne</a:t>
            </a:r>
            <a:r>
              <a:rPr lang="pl-PL"/>
              <a:t>: Estetyka także ma znaczenie.</a:t>
            </a:r>
          </a:p>
          <a:p>
            <a:r>
              <a:rPr lang="pl-PL" b="1"/>
              <a:t>Sprawność i jakość</a:t>
            </a:r>
            <a:r>
              <a:rPr lang="pl-PL"/>
              <a:t>: Wybierz moduł o najlepszej sprawności, jakości i gwarancji.</a:t>
            </a:r>
          </a:p>
          <a:p>
            <a:endParaRPr lang="pl-PL"/>
          </a:p>
          <a:p>
            <a:pPr marL="0" indent="0">
              <a:buNone/>
            </a:pPr>
            <a:r>
              <a:rPr lang="pl-PL"/>
              <a:t>Dodatkowo, warto skorzystać z rankingu Bloomberg o nazwie </a:t>
            </a:r>
            <a:r>
              <a:rPr lang="pl-PL" err="1"/>
              <a:t>Tier</a:t>
            </a:r>
            <a:r>
              <a:rPr lang="pl-PL"/>
              <a:t>, który informuje o globalnej sprzedaży producentów.</a:t>
            </a:r>
          </a:p>
        </p:txBody>
      </p:sp>
      <p:sp>
        <p:nvSpPr>
          <p:cNvPr id="6" name="Tytuł 1">
            <a:extLst>
              <a:ext uri="{FF2B5EF4-FFF2-40B4-BE49-F238E27FC236}">
                <a16:creationId xmlns:a16="http://schemas.microsoft.com/office/drawing/2014/main" id="{2E1F3CD4-5107-1A84-51C3-02A8184A7C1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Jak wybrać panele</a:t>
            </a:r>
          </a:p>
        </p:txBody>
      </p:sp>
      <p:sp>
        <p:nvSpPr>
          <p:cNvPr id="7" name="Rectangle 2">
            <a:extLst>
              <a:ext uri="{FF2B5EF4-FFF2-40B4-BE49-F238E27FC236}">
                <a16:creationId xmlns:a16="http://schemas.microsoft.com/office/drawing/2014/main" id="{49C5E7F3-D177-5F27-2A30-210989DF9F4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32EB3F4D-AB41-E10A-4F6D-40CDB440DE7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775151072"/>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535FD7-8B2B-83B0-CFFA-B14F66FFA7D4}"/>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948B62AE-EE19-910C-B778-33F9DA7DA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43DDA59-3169-1807-E5FC-4A495FD47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095CD9F-B7B4-AB0A-AEF6-8241FFF85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64D08A-5804-D579-520C-E2D40F6DF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3DD6BB7-FF0C-772A-0C37-1ADA9D764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9F883BE-423E-8464-2E98-A51294C6FB76}"/>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Realizacja</a:t>
            </a:r>
          </a:p>
        </p:txBody>
      </p:sp>
      <p:sp>
        <p:nvSpPr>
          <p:cNvPr id="3" name="Symbol zastępczy zawartości 2">
            <a:extLst>
              <a:ext uri="{FF2B5EF4-FFF2-40B4-BE49-F238E27FC236}">
                <a16:creationId xmlns:a16="http://schemas.microsoft.com/office/drawing/2014/main" id="{0A48F7FA-855A-F8C3-115D-0E076CA65372}"/>
              </a:ext>
            </a:extLst>
          </p:cNvPr>
          <p:cNvSpPr>
            <a:spLocks noGrp="1"/>
          </p:cNvSpPr>
          <p:nvPr>
            <p:ph idx="1"/>
          </p:nvPr>
        </p:nvSpPr>
        <p:spPr>
          <a:xfrm>
            <a:off x="152400" y="1771048"/>
            <a:ext cx="11874500" cy="4937759"/>
          </a:xfrm>
        </p:spPr>
        <p:txBody>
          <a:bodyPr anchor="ctr">
            <a:noAutofit/>
          </a:bodyPr>
          <a:lstStyle/>
          <a:p>
            <a:pPr marL="0" indent="0">
              <a:buNone/>
            </a:pPr>
            <a:r>
              <a:rPr lang="pl-PL"/>
              <a:t>Moduły można zamontować w dowolnie wybranym miejscu, na przykład:</a:t>
            </a:r>
          </a:p>
          <a:p>
            <a:r>
              <a:rPr lang="pl-PL"/>
              <a:t>dach domu / budynku wielorodzinnego,</a:t>
            </a:r>
          </a:p>
          <a:p>
            <a:r>
              <a:rPr lang="pl-PL"/>
              <a:t>dach garażu /pomieszczenia gospodarczego,</a:t>
            </a:r>
          </a:p>
          <a:p>
            <a:r>
              <a:rPr lang="pl-PL"/>
              <a:t>konstrukcja na gruncie.</a:t>
            </a:r>
          </a:p>
          <a:p>
            <a:endParaRPr lang="pl-PL"/>
          </a:p>
          <a:p>
            <a:pPr marL="0" indent="0">
              <a:buNone/>
            </a:pPr>
            <a:r>
              <a:rPr lang="pl-PL"/>
              <a:t>Obecnie z perspektywy podatku VAT nie ma już znaczenia miejsce montażu instalacji fotowoltaicznej, służącej na potrzeby domu jednorodzinnego. Warto zwrócić uwagę na fakt, iż konstrukcja na dach płaski oraz konstrukcja gruntowa są droższym rozwiązaniem niż konstrukcja na dach skośny. Przy wyborze miejsca instalacji trzeba wziąć pod uwagę występowanie zacienienia. Intensywność zacienienia można sprawdzić w dedykowanym programie, z którego korzysta część firm wykonawczych.</a:t>
            </a:r>
          </a:p>
        </p:txBody>
      </p:sp>
      <p:sp>
        <p:nvSpPr>
          <p:cNvPr id="6" name="Tytuł 1">
            <a:extLst>
              <a:ext uri="{FF2B5EF4-FFF2-40B4-BE49-F238E27FC236}">
                <a16:creationId xmlns:a16="http://schemas.microsoft.com/office/drawing/2014/main" id="{B5E02D6B-08F1-CAA6-9A66-CD5414DBEF4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Wybór miejsca instalacji</a:t>
            </a:r>
          </a:p>
        </p:txBody>
      </p:sp>
      <p:sp>
        <p:nvSpPr>
          <p:cNvPr id="7" name="Rectangle 2">
            <a:extLst>
              <a:ext uri="{FF2B5EF4-FFF2-40B4-BE49-F238E27FC236}">
                <a16:creationId xmlns:a16="http://schemas.microsoft.com/office/drawing/2014/main" id="{632FF881-087E-8CE5-6445-843095F4FE6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A03DA3C5-08D4-E9D3-5FB1-4F319095793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996737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12522-8645-11C9-D87B-3FF617D79DF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5F3BED6-5AB7-998B-0E58-FF0013A669CF}"/>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D368B91-A2B6-DD77-A845-9E68D875012B}"/>
              </a:ext>
            </a:extLst>
          </p:cNvPr>
          <p:cNvSpPr>
            <a:spLocks noGrp="1"/>
          </p:cNvSpPr>
          <p:nvPr>
            <p:ph idx="4294967295"/>
          </p:nvPr>
        </p:nvSpPr>
        <p:spPr>
          <a:xfrm>
            <a:off x="0" y="1771650"/>
            <a:ext cx="11874500" cy="4937125"/>
          </a:xfrm>
          <a:prstGeom prst="rect">
            <a:avLst/>
          </a:prstGeom>
        </p:spPr>
        <p:txBody>
          <a:bodyPr anchor="ctr">
            <a:noAutofit/>
          </a:bodyPr>
          <a:lstStyle/>
          <a:p>
            <a:pPr marL="0" lvl="0" indent="0">
              <a:buNone/>
            </a:pPr>
            <a:r>
              <a:rPr lang="pl-PL">
                <a:solidFill>
                  <a:prstClr val="black"/>
                </a:solidFill>
              </a:rPr>
              <a:t>Takie urządzenia można stosować tylko w instalacjach, gdzie przyjęto specjalne środki ochrony przeciwporażeniowej, takie jak:</a:t>
            </a:r>
          </a:p>
          <a:p>
            <a:pPr lvl="1">
              <a:buSzPct val="100000"/>
            </a:pPr>
            <a:r>
              <a:rPr lang="pl-PL" sz="2800">
                <a:solidFill>
                  <a:prstClr val="black"/>
                </a:solidFill>
              </a:rPr>
              <a:t>izolowanie stanowiska,</a:t>
            </a:r>
          </a:p>
          <a:p>
            <a:pPr lvl="1">
              <a:buSzPct val="100000"/>
            </a:pPr>
            <a:r>
              <a:rPr lang="pl-PL" sz="2800">
                <a:solidFill>
                  <a:prstClr val="black"/>
                </a:solidFill>
              </a:rPr>
              <a:t>separacja elektryczna (obejmująca wyłącznie jedno urządzenie).</a:t>
            </a:r>
            <a:r>
              <a:rPr lang="pl-PL" sz="2800">
                <a:solidFill>
                  <a:srgbClr val="002060"/>
                </a:solidFill>
              </a:rPr>
              <a:t> </a:t>
            </a:r>
            <a:endParaRPr lang="pl-PL" sz="2800">
              <a:solidFill>
                <a:prstClr val="black"/>
              </a:solidFill>
            </a:endParaRPr>
          </a:p>
        </p:txBody>
      </p:sp>
      <p:sp>
        <p:nvSpPr>
          <p:cNvPr id="6" name="Tytuł 1">
            <a:extLst>
              <a:ext uri="{FF2B5EF4-FFF2-40B4-BE49-F238E27FC236}">
                <a16:creationId xmlns:a16="http://schemas.microsoft.com/office/drawing/2014/main" id="{AA6E78C1-7F44-A06C-DAA4-DF7D895F20E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Klasy ochronności urządzeń elektrycznych</a:t>
            </a:r>
          </a:p>
        </p:txBody>
      </p:sp>
      <p:sp>
        <p:nvSpPr>
          <p:cNvPr id="7" name="Rectangle 2">
            <a:extLst>
              <a:ext uri="{FF2B5EF4-FFF2-40B4-BE49-F238E27FC236}">
                <a16:creationId xmlns:a16="http://schemas.microsoft.com/office/drawing/2014/main" id="{E2886BC5-F413-BDE0-0C0F-EFD7F205A8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7E3F9B3-7F8D-6769-A9C7-A79D51867B49}"/>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8732156"/>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713042-DDD0-0480-D86B-696EE0CF1D40}"/>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7EBBCBC9-005C-B3D8-29DB-536C31AB2E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1422582B-EADF-E921-3B9F-817EDC4ED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08B52B5D-0070-0F24-EA04-DB88EC822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A16B2AE-334D-5A1A-38AC-A1C7F067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170E59-2D00-1721-2EE5-C1E93D494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58D0A9C-BC40-6768-E9A8-475E8625CA2B}"/>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Realizacja</a:t>
            </a:r>
          </a:p>
        </p:txBody>
      </p:sp>
      <p:sp>
        <p:nvSpPr>
          <p:cNvPr id="3" name="Symbol zastępczy zawartości 2">
            <a:extLst>
              <a:ext uri="{FF2B5EF4-FFF2-40B4-BE49-F238E27FC236}">
                <a16:creationId xmlns:a16="http://schemas.microsoft.com/office/drawing/2014/main" id="{AAA3BE38-5F9A-E50D-CE3A-45B0022DB25A}"/>
              </a:ext>
            </a:extLst>
          </p:cNvPr>
          <p:cNvSpPr>
            <a:spLocks noGrp="1"/>
          </p:cNvSpPr>
          <p:nvPr>
            <p:ph idx="1"/>
          </p:nvPr>
        </p:nvSpPr>
        <p:spPr>
          <a:xfrm>
            <a:off x="152400" y="1771048"/>
            <a:ext cx="11874500" cy="4937759"/>
          </a:xfrm>
        </p:spPr>
        <p:txBody>
          <a:bodyPr anchor="ctr">
            <a:noAutofit/>
          </a:bodyPr>
          <a:lstStyle/>
          <a:p>
            <a:pPr marL="0" indent="0">
              <a:buNone/>
            </a:pPr>
            <a:r>
              <a:rPr lang="pl-PL"/>
              <a:t>Mając gotowy projekt oraz wszystkie niezbędne urządzenia, można przystąpić do realizacji montażu instalacji fotowoltaicznej. Kluczowe jest przestrzeganie zasad bezpieczeństwa na każdym etapie tego procesu. </a:t>
            </a:r>
          </a:p>
          <a:p>
            <a:pPr marL="0" indent="0">
              <a:buNone/>
            </a:pPr>
            <a:endParaRPr lang="pl-PL"/>
          </a:p>
          <a:p>
            <a:pPr marL="0" indent="0">
              <a:buNone/>
            </a:pPr>
            <a:r>
              <a:rPr lang="pl-PL"/>
              <a:t>Zaleca się montaż wszystkich elementów instalacji zgodnie z wytycznymi producentów, przy użyciu odpowiednich narzędzi oraz technik montażowych. To nie tylko zwiększa bezpieczeństwo, ale również gwarantuje właściwe funkcjonowanie całego systemu.</a:t>
            </a:r>
          </a:p>
        </p:txBody>
      </p:sp>
      <p:sp>
        <p:nvSpPr>
          <p:cNvPr id="6" name="Tytuł 1">
            <a:extLst>
              <a:ext uri="{FF2B5EF4-FFF2-40B4-BE49-F238E27FC236}">
                <a16:creationId xmlns:a16="http://schemas.microsoft.com/office/drawing/2014/main" id="{0FD7C99B-2D99-CA15-51F6-F4489AEAEF5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Wykonanie instalacji</a:t>
            </a:r>
          </a:p>
        </p:txBody>
      </p:sp>
      <p:sp>
        <p:nvSpPr>
          <p:cNvPr id="7" name="Rectangle 2">
            <a:extLst>
              <a:ext uri="{FF2B5EF4-FFF2-40B4-BE49-F238E27FC236}">
                <a16:creationId xmlns:a16="http://schemas.microsoft.com/office/drawing/2014/main" id="{C814DF46-573A-F461-E901-38980CFCAEF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FD07DD45-F8D2-976C-3C0E-8FFC6CF78AA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1095017170"/>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AF326E-E4F3-69F6-9C46-F95E23A7AC9C}"/>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CDDC61E-27F9-9791-5E15-F75726885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320C29A-8F14-BAC6-4560-348110FFF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A81A77A8-E3DA-22B7-A333-52F2171C5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774D5B-DFE3-F3BB-B21D-DEBEC78098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B9FAEC-0F45-0551-26BF-BFAAEF497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DA8DAD4-7742-1E46-BA2E-32E602AD2AF8}"/>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Realizacja</a:t>
            </a:r>
          </a:p>
        </p:txBody>
      </p:sp>
      <p:sp>
        <p:nvSpPr>
          <p:cNvPr id="3" name="Symbol zastępczy zawartości 2">
            <a:extLst>
              <a:ext uri="{FF2B5EF4-FFF2-40B4-BE49-F238E27FC236}">
                <a16:creationId xmlns:a16="http://schemas.microsoft.com/office/drawing/2014/main" id="{0B93984E-9369-C94C-44F7-D36CE3186FC4}"/>
              </a:ext>
            </a:extLst>
          </p:cNvPr>
          <p:cNvSpPr>
            <a:spLocks noGrp="1"/>
          </p:cNvSpPr>
          <p:nvPr>
            <p:ph idx="1"/>
          </p:nvPr>
        </p:nvSpPr>
        <p:spPr>
          <a:xfrm>
            <a:off x="152400" y="1771048"/>
            <a:ext cx="11874500" cy="4937759"/>
          </a:xfrm>
        </p:spPr>
        <p:txBody>
          <a:bodyPr anchor="ctr">
            <a:noAutofit/>
          </a:bodyPr>
          <a:lstStyle/>
          <a:p>
            <a:pPr marL="0" indent="0">
              <a:buNone/>
            </a:pPr>
            <a:r>
              <a:rPr lang="pl-PL"/>
              <a:t>Dobrze wykonana instalacja fotowoltaiczna to nie tylko system, który działa bez zarzutu. Powinna być również odporna na różnorodne warunki środowiskowe, co zapewni jej bezawaryjną pracę przez wiele lat. Ponadto, wszelkie ingerencje w obiekt, takie jak montaż modułów czy instalacja elektryczna, muszą być odpowiednio zabezpieczone, aby zminimalizować ryzyko uszkodzeń lub awarii w przyszłości. </a:t>
            </a:r>
          </a:p>
          <a:p>
            <a:pPr marL="0" indent="0">
              <a:buNone/>
            </a:pPr>
            <a:endParaRPr lang="pl-PL"/>
          </a:p>
          <a:p>
            <a:pPr marL="0" indent="0">
              <a:buNone/>
            </a:pPr>
            <a:r>
              <a:rPr lang="pl-PL"/>
              <a:t>W ten sposób inwestycja w instalację fotowoltaiczną stanie się nie tylko źródłem czystej energii, ale także pewnym i trwałym elementem infrastruktury budynku.</a:t>
            </a:r>
          </a:p>
        </p:txBody>
      </p:sp>
      <p:sp>
        <p:nvSpPr>
          <p:cNvPr id="6" name="Tytuł 1">
            <a:extLst>
              <a:ext uri="{FF2B5EF4-FFF2-40B4-BE49-F238E27FC236}">
                <a16:creationId xmlns:a16="http://schemas.microsoft.com/office/drawing/2014/main" id="{63DF0A85-D5EF-FFD8-1A55-A066668F44D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Wykonanie instalacji</a:t>
            </a:r>
          </a:p>
        </p:txBody>
      </p:sp>
      <p:sp>
        <p:nvSpPr>
          <p:cNvPr id="7" name="Rectangle 2">
            <a:extLst>
              <a:ext uri="{FF2B5EF4-FFF2-40B4-BE49-F238E27FC236}">
                <a16:creationId xmlns:a16="http://schemas.microsoft.com/office/drawing/2014/main" id="{4C4259FE-0E05-1679-6982-593A426A6D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19408C59-FE42-E0D3-4954-5A876CE034E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3220356445"/>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37852D-AB16-4CC2-0B58-26E0DDE67329}"/>
            </a:ext>
          </a:extLst>
        </p:cNvPr>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D5907B32-96A6-86C1-E972-967AC7ECB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5E909A38-4B40-6423-B0EE-49300EE6A0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3B645C3-9E25-771F-9470-32A4EEA19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0AA0B7-8CFD-01CF-135B-FC5F5FF68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4EA34E-B283-BFA9-60A7-52C87BDB9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097C7F7-12F4-431E-B4F8-6573ACA7AAC0}"/>
              </a:ext>
            </a:extLst>
          </p:cNvPr>
          <p:cNvSpPr>
            <a:spLocks noGrp="1"/>
          </p:cNvSpPr>
          <p:nvPr>
            <p:ph type="title"/>
          </p:nvPr>
        </p:nvSpPr>
        <p:spPr>
          <a:xfrm>
            <a:off x="8574653" y="294538"/>
            <a:ext cx="3157997" cy="1033669"/>
          </a:xfrm>
        </p:spPr>
        <p:txBody>
          <a:bodyPr>
            <a:normAutofit/>
          </a:bodyPr>
          <a:lstStyle/>
          <a:p>
            <a:pPr algn="r"/>
            <a:r>
              <a:rPr lang="pl-PL" sz="4000">
                <a:solidFill>
                  <a:srgbClr val="FFFFFF"/>
                </a:solidFill>
              </a:rPr>
              <a:t>Realizacja</a:t>
            </a:r>
          </a:p>
        </p:txBody>
      </p:sp>
      <p:sp>
        <p:nvSpPr>
          <p:cNvPr id="3" name="Symbol zastępczy zawartości 2">
            <a:extLst>
              <a:ext uri="{FF2B5EF4-FFF2-40B4-BE49-F238E27FC236}">
                <a16:creationId xmlns:a16="http://schemas.microsoft.com/office/drawing/2014/main" id="{3E10220B-5F16-422B-86ED-351478F17317}"/>
              </a:ext>
            </a:extLst>
          </p:cNvPr>
          <p:cNvSpPr>
            <a:spLocks noGrp="1"/>
          </p:cNvSpPr>
          <p:nvPr>
            <p:ph idx="1"/>
          </p:nvPr>
        </p:nvSpPr>
        <p:spPr>
          <a:xfrm>
            <a:off x="152400" y="1771048"/>
            <a:ext cx="11874500" cy="4937759"/>
          </a:xfrm>
        </p:spPr>
        <p:txBody>
          <a:bodyPr anchor="ctr">
            <a:noAutofit/>
          </a:bodyPr>
          <a:lstStyle/>
          <a:p>
            <a:pPr marL="0" indent="0">
              <a:buNone/>
            </a:pPr>
            <a:r>
              <a:rPr lang="pl-PL"/>
              <a:t>Po zakończeniu montażu instalacji fotowoltaicznej należy złożyć wniosek o przyłączenie do sieci operatora energetycznego. (wyjątek instalacja off-</a:t>
            </a:r>
            <a:r>
              <a:rPr lang="pl-PL" err="1"/>
              <a:t>grid</a:t>
            </a:r>
            <a:r>
              <a:rPr lang="pl-PL"/>
              <a:t>)</a:t>
            </a:r>
          </a:p>
          <a:p>
            <a:pPr marL="0" indent="0">
              <a:buNone/>
            </a:pPr>
            <a:endParaRPr lang="pl-PL"/>
          </a:p>
          <a:p>
            <a:pPr marL="0" indent="0">
              <a:buNone/>
            </a:pPr>
            <a:r>
              <a:rPr lang="pl-PL"/>
              <a:t>W przypadku instalacji podłączony do sieci konieczna będzie wymiana licznika na dwukierunkowy.</a:t>
            </a:r>
          </a:p>
          <a:p>
            <a:pPr marL="0" indent="0">
              <a:buNone/>
            </a:pPr>
            <a:endParaRPr lang="pl-PL"/>
          </a:p>
          <a:p>
            <a:pPr marL="0" indent="0">
              <a:buNone/>
            </a:pPr>
            <a:r>
              <a:rPr lang="pl-PL"/>
              <a:t>Można skorzystać z programów pomocowych zapewniających współfinansowanie instalacji.</a:t>
            </a:r>
          </a:p>
        </p:txBody>
      </p:sp>
      <p:sp>
        <p:nvSpPr>
          <p:cNvPr id="6" name="Tytuł 1">
            <a:extLst>
              <a:ext uri="{FF2B5EF4-FFF2-40B4-BE49-F238E27FC236}">
                <a16:creationId xmlns:a16="http://schemas.microsoft.com/office/drawing/2014/main" id="{695F01DD-592A-74A3-D0C8-7249C6ED019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a:solidFill>
                  <a:srgbClr val="FFFFFF"/>
                </a:solidFill>
              </a:rPr>
              <a:t>Po instalacji</a:t>
            </a:r>
          </a:p>
        </p:txBody>
      </p:sp>
      <p:sp>
        <p:nvSpPr>
          <p:cNvPr id="7" name="Rectangle 2">
            <a:extLst>
              <a:ext uri="{FF2B5EF4-FFF2-40B4-BE49-F238E27FC236}">
                <a16:creationId xmlns:a16="http://schemas.microsoft.com/office/drawing/2014/main" id="{9998B9E3-2100-4ED7-2083-6657670DA27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8" name="Symbol zastępczy zawartości 2">
            <a:extLst>
              <a:ext uri="{FF2B5EF4-FFF2-40B4-BE49-F238E27FC236}">
                <a16:creationId xmlns:a16="http://schemas.microsoft.com/office/drawing/2014/main" id="{CBA0B6DD-2159-CDE0-76D8-FE70A39C772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a:p>
        </p:txBody>
      </p:sp>
    </p:spTree>
    <p:extLst>
      <p:ext uri="{BB962C8B-B14F-4D97-AF65-F5344CB8AC3E}">
        <p14:creationId xmlns:p14="http://schemas.microsoft.com/office/powerpoint/2010/main" val="26574749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D4752-BF9C-CA91-CE3B-272A5E5C2C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7419850-2D70-FF7D-F605-F8689789873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7B863FA-63CF-D039-561E-2635AEBDBEF5}"/>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Urządzenia klasy ochronności I </a:t>
            </a:r>
            <a:r>
              <a:rPr lang="pl-PL"/>
              <a:t>- urządzenia, których ochrona przeciwporażeniowa polega na zastosowaniu izolacji podstawowej jako środka ochrony podstawowej. Urządzenia wyposażone są w zaciski połączenia ochronnego umożliwiające przyłączenie przewodu ochronnego, zapewniającego ochronę przy uszkodzeniu polegającą na samoczynnym wyłączeniu zasilania. </a:t>
            </a:r>
          </a:p>
          <a:p>
            <a:pPr marL="0" indent="0">
              <a:buNone/>
            </a:pPr>
            <a:r>
              <a:rPr lang="pl-PL"/>
              <a:t>Zacisk połączenia ochronnego urządzenia należy oznaczać symbolem  literami PE, kombinacją kolorów zielonego i żółtego lub symbolem:</a:t>
            </a:r>
          </a:p>
        </p:txBody>
      </p:sp>
      <p:sp>
        <p:nvSpPr>
          <p:cNvPr id="6" name="Tytuł 1">
            <a:extLst>
              <a:ext uri="{FF2B5EF4-FFF2-40B4-BE49-F238E27FC236}">
                <a16:creationId xmlns:a16="http://schemas.microsoft.com/office/drawing/2014/main" id="{14B9B3EA-7F46-1D71-3F93-C1EF018CBBE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Klasy ochronności urządzeń elektrycznych</a:t>
            </a:r>
          </a:p>
        </p:txBody>
      </p:sp>
      <p:sp>
        <p:nvSpPr>
          <p:cNvPr id="7" name="Rectangle 2">
            <a:extLst>
              <a:ext uri="{FF2B5EF4-FFF2-40B4-BE49-F238E27FC236}">
                <a16:creationId xmlns:a16="http://schemas.microsoft.com/office/drawing/2014/main" id="{BD014152-476E-ABA1-3F4E-2F6AE78D2F3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5922FCB-7AC7-686E-C696-26B0699C3A3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905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24FBB-5475-91A3-8435-91078DD3D8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603AA34-7EF9-676D-030F-7556840FBE6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BDAEC1E-D78E-DD62-D2E7-442CB86772CE}"/>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Urządzenia klasy ochronności II</a:t>
            </a:r>
          </a:p>
          <a:p>
            <a:pPr>
              <a:buSzPct val="100000"/>
            </a:pPr>
            <a:r>
              <a:rPr lang="pl-PL"/>
              <a:t>Ochrona podstawowa realizowana jest przez izolację podstawową części czynnych.</a:t>
            </a:r>
          </a:p>
          <a:p>
            <a:pPr>
              <a:buSzPct val="100000"/>
            </a:pPr>
            <a:r>
              <a:rPr lang="pl-PL"/>
              <a:t>Ochrona przy uszkodzeniu zapewniana jest przez zastosowanie:</a:t>
            </a:r>
          </a:p>
          <a:p>
            <a:pPr lvl="1">
              <a:buSzPct val="100000"/>
            </a:pPr>
            <a:r>
              <a:rPr lang="pl-PL" sz="2800"/>
              <a:t>izolacji dodatkowej (dodatkowa warstwa niezależna od izolacji podstawowej)</a:t>
            </a:r>
          </a:p>
          <a:p>
            <a:pPr lvl="1">
              <a:buSzPct val="100000"/>
            </a:pPr>
            <a:r>
              <a:rPr lang="pl-PL" sz="2800"/>
              <a:t>lub izolacji wzmocnionej (pojedyncza izolacja o równoważnej skuteczności co izolacja podstawowa + dodatkowa).</a:t>
            </a:r>
          </a:p>
        </p:txBody>
      </p:sp>
      <p:sp>
        <p:nvSpPr>
          <p:cNvPr id="6" name="Tytuł 1">
            <a:extLst>
              <a:ext uri="{FF2B5EF4-FFF2-40B4-BE49-F238E27FC236}">
                <a16:creationId xmlns:a16="http://schemas.microsoft.com/office/drawing/2014/main" id="{E6010AB6-168C-1C0E-7038-FA3097D564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Klasy ochronności urządzeń elektrycznych</a:t>
            </a:r>
          </a:p>
        </p:txBody>
      </p:sp>
      <p:sp>
        <p:nvSpPr>
          <p:cNvPr id="7" name="Rectangle 2">
            <a:extLst>
              <a:ext uri="{FF2B5EF4-FFF2-40B4-BE49-F238E27FC236}">
                <a16:creationId xmlns:a16="http://schemas.microsoft.com/office/drawing/2014/main" id="{EDE779A5-CB3C-BBF2-A46C-FB2887ADE7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7825D65-38F4-9253-27CD-2152DB333FF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13442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AB208-FDA7-C134-991D-8B3FAD26DB4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6BB74E9-50AB-0670-CC8B-8A559AC8B84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64B55185-7149-8B5D-F2FF-3C933145106A}"/>
              </a:ext>
            </a:extLst>
          </p:cNvPr>
          <p:cNvSpPr>
            <a:spLocks noGrp="1"/>
          </p:cNvSpPr>
          <p:nvPr>
            <p:ph idx="4294967295"/>
          </p:nvPr>
        </p:nvSpPr>
        <p:spPr>
          <a:xfrm>
            <a:off x="0" y="1771650"/>
            <a:ext cx="11874500" cy="4937125"/>
          </a:xfrm>
          <a:prstGeom prst="rect">
            <a:avLst/>
          </a:prstGeom>
        </p:spPr>
        <p:txBody>
          <a:bodyPr anchor="ctr">
            <a:noAutofit/>
          </a:bodyPr>
          <a:lstStyle/>
          <a:p>
            <a:pPr marL="0" lvl="0" indent="0">
              <a:buNone/>
            </a:pPr>
            <a:r>
              <a:rPr lang="pl-PL">
                <a:solidFill>
                  <a:prstClr val="black"/>
                </a:solidFill>
              </a:rPr>
              <a:t>Urządzenia klasy II nie posiadają zacisku ochronnego (PE) i nie wymagają podłączenia przewodu ochronnego.</a:t>
            </a:r>
          </a:p>
          <a:p>
            <a:pPr marL="0" lvl="0" indent="0">
              <a:buNone/>
            </a:pPr>
            <a:r>
              <a:rPr lang="pl-PL">
                <a:solidFill>
                  <a:prstClr val="black"/>
                </a:solidFill>
              </a:rPr>
              <a:t>Konstrukcja zapewnia, że pojedyncze uszkodzenie (np. przebicie izolacji podstawowej) nie prowadzi do zagrożenia porażeniowego.</a:t>
            </a:r>
          </a:p>
          <a:p>
            <a:pPr marL="0" lvl="0" indent="0">
              <a:buNone/>
            </a:pPr>
            <a:r>
              <a:rPr lang="pl-PL">
                <a:solidFill>
                  <a:prstClr val="black"/>
                </a:solidFill>
              </a:rPr>
              <a:t>Urządzenia wykonane w II klasie ochronności oznacza się symbolem: </a:t>
            </a:r>
          </a:p>
        </p:txBody>
      </p:sp>
      <p:sp>
        <p:nvSpPr>
          <p:cNvPr id="6" name="Tytuł 1">
            <a:extLst>
              <a:ext uri="{FF2B5EF4-FFF2-40B4-BE49-F238E27FC236}">
                <a16:creationId xmlns:a16="http://schemas.microsoft.com/office/drawing/2014/main" id="{C1A5AD2C-3328-E2C3-1A2B-34BDA4EC831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Klasy ochronności urządzeń elektrycznych</a:t>
            </a:r>
          </a:p>
        </p:txBody>
      </p:sp>
      <p:sp>
        <p:nvSpPr>
          <p:cNvPr id="7" name="Rectangle 2">
            <a:extLst>
              <a:ext uri="{FF2B5EF4-FFF2-40B4-BE49-F238E27FC236}">
                <a16:creationId xmlns:a16="http://schemas.microsoft.com/office/drawing/2014/main" id="{4000B4F4-B0A9-A35F-4794-219D209AA48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56A7E93-F6B3-F1E7-07E1-09BD09BF5DA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36A43D76-3297-207B-78DE-D396EAF9E77F}"/>
              </a:ext>
            </a:extLst>
          </p:cNvPr>
          <p:cNvPicPr>
            <a:picLocks noChangeAspect="1"/>
          </p:cNvPicPr>
          <p:nvPr/>
        </p:nvPicPr>
        <p:blipFill>
          <a:blip r:embed="rId3"/>
          <a:stretch>
            <a:fillRect/>
          </a:stretch>
        </p:blipFill>
        <p:spPr>
          <a:xfrm>
            <a:off x="11079783" y="4808064"/>
            <a:ext cx="670618" cy="664522"/>
          </a:xfrm>
          <a:prstGeom prst="rect">
            <a:avLst/>
          </a:prstGeom>
        </p:spPr>
      </p:pic>
    </p:spTree>
    <p:extLst>
      <p:ext uri="{BB962C8B-B14F-4D97-AF65-F5344CB8AC3E}">
        <p14:creationId xmlns:p14="http://schemas.microsoft.com/office/powerpoint/2010/main" val="24338073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DD39-C4F3-D94E-2FA3-3AA3D77E843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58D0EF2-2639-B7CB-1471-9FE21208A4A0}"/>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8D0C486-CF1F-ACAA-026D-1034C727EC4A}"/>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Urządzenia klasy ochronności III </a:t>
            </a:r>
          </a:p>
          <a:p>
            <a:pPr>
              <a:buSzPct val="100000"/>
            </a:pPr>
            <a:r>
              <a:rPr lang="pl-PL"/>
              <a:t>Zasilane bardzo niskim napięciem:</a:t>
            </a:r>
          </a:p>
          <a:p>
            <a:pPr lvl="1">
              <a:buSzPct val="100000"/>
            </a:pPr>
            <a:r>
              <a:rPr lang="pl-PL"/>
              <a:t>do 50 V AC (prąd przemienny)</a:t>
            </a:r>
          </a:p>
          <a:p>
            <a:pPr lvl="1">
              <a:buSzPct val="100000"/>
            </a:pPr>
            <a:r>
              <a:rPr lang="pl-PL"/>
              <a:t>do 120 V DC (prąd stały, nietętniący)</a:t>
            </a:r>
          </a:p>
          <a:p>
            <a:pPr>
              <a:buSzPct val="100000"/>
            </a:pPr>
            <a:r>
              <a:rPr lang="pl-PL"/>
              <a:t>Wyposażone w ochronę podstawową</a:t>
            </a:r>
          </a:p>
          <a:p>
            <a:pPr>
              <a:buSzPct val="100000"/>
            </a:pPr>
            <a:r>
              <a:rPr lang="pl-PL"/>
              <a:t>Brak ochrony przy uszkodzeniu — konstrukcja nie przewiduje dodatkowych zabezpieczeń.</a:t>
            </a:r>
          </a:p>
          <a:p>
            <a:pPr marL="0" lvl="0" indent="0">
              <a:buSzPct val="100000"/>
              <a:buNone/>
            </a:pPr>
            <a:r>
              <a:rPr lang="pl-PL">
                <a:solidFill>
                  <a:prstClr val="black"/>
                </a:solidFill>
              </a:rPr>
              <a:t>Stosowane w  obwodach </a:t>
            </a:r>
            <a:r>
              <a:rPr lang="pl-PL" b="1">
                <a:solidFill>
                  <a:prstClr val="black"/>
                </a:solidFill>
              </a:rPr>
              <a:t>SELV lub PELV</a:t>
            </a:r>
            <a:r>
              <a:rPr lang="pl-PL">
                <a:solidFill>
                  <a:prstClr val="black"/>
                </a:solidFill>
              </a:rPr>
              <a:t> (systemy bardzo niskiego napięcia zapewniające bezpieczeństwo).</a:t>
            </a:r>
          </a:p>
          <a:p>
            <a:pPr lvl="0">
              <a:buSzPct val="100000"/>
            </a:pPr>
            <a:r>
              <a:rPr lang="pl-PL">
                <a:solidFill>
                  <a:prstClr val="black"/>
                </a:solidFill>
              </a:rPr>
              <a:t>Oznaczane symbolem: </a:t>
            </a:r>
            <a:endParaRPr lang="pl-PL"/>
          </a:p>
          <a:p>
            <a:pPr>
              <a:buSzPct val="100000"/>
            </a:pPr>
            <a:endParaRPr lang="pl-PL"/>
          </a:p>
        </p:txBody>
      </p:sp>
      <p:sp>
        <p:nvSpPr>
          <p:cNvPr id="6" name="Tytuł 1">
            <a:extLst>
              <a:ext uri="{FF2B5EF4-FFF2-40B4-BE49-F238E27FC236}">
                <a16:creationId xmlns:a16="http://schemas.microsoft.com/office/drawing/2014/main" id="{9F37230B-DF72-3FCE-6673-CD45ABF957F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Klasy ochronności urządzeń elektrycznych</a:t>
            </a:r>
          </a:p>
        </p:txBody>
      </p:sp>
      <p:sp>
        <p:nvSpPr>
          <p:cNvPr id="7" name="Rectangle 2">
            <a:extLst>
              <a:ext uri="{FF2B5EF4-FFF2-40B4-BE49-F238E27FC236}">
                <a16:creationId xmlns:a16="http://schemas.microsoft.com/office/drawing/2014/main" id="{B72316E0-6E04-5CC4-CE29-E9AE7D2182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501346B-3E35-749E-B1C9-D3C9C3D6807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609181DB-5055-ECFC-1CD8-7305F7C9CEB6}"/>
              </a:ext>
            </a:extLst>
          </p:cNvPr>
          <p:cNvPicPr>
            <a:picLocks noChangeAspect="1"/>
          </p:cNvPicPr>
          <p:nvPr/>
        </p:nvPicPr>
        <p:blipFill>
          <a:blip r:embed="rId3"/>
          <a:stretch>
            <a:fillRect/>
          </a:stretch>
        </p:blipFill>
        <p:spPr>
          <a:xfrm>
            <a:off x="4549628" y="5758991"/>
            <a:ext cx="692297" cy="682942"/>
          </a:xfrm>
          <a:prstGeom prst="rect">
            <a:avLst/>
          </a:prstGeom>
        </p:spPr>
      </p:pic>
    </p:spTree>
    <p:extLst>
      <p:ext uri="{BB962C8B-B14F-4D97-AF65-F5344CB8AC3E}">
        <p14:creationId xmlns:p14="http://schemas.microsoft.com/office/powerpoint/2010/main" val="2379778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BD327-DBB3-EAE8-6F56-B0AEC89CB8A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363C7FF-1902-4201-F04E-F1751822EBF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66642DE-505B-A172-6117-1F2000E0FCFB}"/>
              </a:ext>
            </a:extLst>
          </p:cNvPr>
          <p:cNvSpPr>
            <a:spLocks noGrp="1"/>
          </p:cNvSpPr>
          <p:nvPr>
            <p:ph idx="4294967295"/>
          </p:nvPr>
        </p:nvSpPr>
        <p:spPr>
          <a:xfrm>
            <a:off x="0" y="1771650"/>
            <a:ext cx="11874500" cy="984250"/>
          </a:xfrm>
          <a:prstGeom prst="rect">
            <a:avLst/>
          </a:prstGeom>
        </p:spPr>
        <p:txBody>
          <a:bodyPr anchor="ctr">
            <a:noAutofit/>
          </a:bodyPr>
          <a:lstStyle/>
          <a:p>
            <a:pPr marL="0" indent="0">
              <a:buSzPct val="100000"/>
              <a:buNone/>
            </a:pPr>
            <a:r>
              <a:rPr lang="pl-PL" i="1" u="sng"/>
              <a:t>Tabela 1.</a:t>
            </a:r>
            <a:r>
              <a:rPr lang="pl-PL"/>
              <a:t> Podział napięć na zakresy.</a:t>
            </a:r>
          </a:p>
        </p:txBody>
      </p:sp>
      <p:sp>
        <p:nvSpPr>
          <p:cNvPr id="6" name="Tytuł 1">
            <a:extLst>
              <a:ext uri="{FF2B5EF4-FFF2-40B4-BE49-F238E27FC236}">
                <a16:creationId xmlns:a16="http://schemas.microsoft.com/office/drawing/2014/main" id="{E9E31D72-EDA8-94E0-5E66-54DBDD56A43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957F7D28-71AA-751B-209D-C056BDDF6F1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78DF8F5B-97CE-51EF-6A67-A737EDDB758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graphicFrame>
        <p:nvGraphicFramePr>
          <p:cNvPr id="12" name="Tabela 11">
            <a:extLst>
              <a:ext uri="{FF2B5EF4-FFF2-40B4-BE49-F238E27FC236}">
                <a16:creationId xmlns:a16="http://schemas.microsoft.com/office/drawing/2014/main" id="{2D9AC83D-1B96-C7B4-9D40-C86C3BA9DF0C}"/>
              </a:ext>
            </a:extLst>
          </p:cNvPr>
          <p:cNvGraphicFramePr>
            <a:graphicFrameLocks noGrp="1"/>
          </p:cNvGraphicFramePr>
          <p:nvPr/>
        </p:nvGraphicFramePr>
        <p:xfrm>
          <a:off x="152400" y="2857444"/>
          <a:ext cx="11874501" cy="3706019"/>
        </p:xfrm>
        <a:graphic>
          <a:graphicData uri="http://schemas.openxmlformats.org/drawingml/2006/table">
            <a:tbl>
              <a:tblPr firstRow="1" firstCol="1" bandRow="1"/>
              <a:tblGrid>
                <a:gridCol w="1535332">
                  <a:extLst>
                    <a:ext uri="{9D8B030D-6E8A-4147-A177-3AD203B41FA5}">
                      <a16:colId xmlns:a16="http://schemas.microsoft.com/office/drawing/2014/main" val="3062313246"/>
                    </a:ext>
                  </a:extLst>
                </a:gridCol>
                <a:gridCol w="1675340">
                  <a:extLst>
                    <a:ext uri="{9D8B030D-6E8A-4147-A177-3AD203B41FA5}">
                      <a16:colId xmlns:a16="http://schemas.microsoft.com/office/drawing/2014/main" val="468971096"/>
                    </a:ext>
                  </a:extLst>
                </a:gridCol>
                <a:gridCol w="1675340">
                  <a:extLst>
                    <a:ext uri="{9D8B030D-6E8A-4147-A177-3AD203B41FA5}">
                      <a16:colId xmlns:a16="http://schemas.microsoft.com/office/drawing/2014/main" val="278793559"/>
                    </a:ext>
                  </a:extLst>
                </a:gridCol>
                <a:gridCol w="1687691">
                  <a:extLst>
                    <a:ext uri="{9D8B030D-6E8A-4147-A177-3AD203B41FA5}">
                      <a16:colId xmlns:a16="http://schemas.microsoft.com/office/drawing/2014/main" val="2720214310"/>
                    </a:ext>
                  </a:extLst>
                </a:gridCol>
                <a:gridCol w="1779264">
                  <a:extLst>
                    <a:ext uri="{9D8B030D-6E8A-4147-A177-3AD203B41FA5}">
                      <a16:colId xmlns:a16="http://schemas.microsoft.com/office/drawing/2014/main" val="2374849409"/>
                    </a:ext>
                  </a:extLst>
                </a:gridCol>
                <a:gridCol w="1760767">
                  <a:extLst>
                    <a:ext uri="{9D8B030D-6E8A-4147-A177-3AD203B41FA5}">
                      <a16:colId xmlns:a16="http://schemas.microsoft.com/office/drawing/2014/main" val="4243327752"/>
                    </a:ext>
                  </a:extLst>
                </a:gridCol>
                <a:gridCol w="1760767">
                  <a:extLst>
                    <a:ext uri="{9D8B030D-6E8A-4147-A177-3AD203B41FA5}">
                      <a16:colId xmlns:a16="http://schemas.microsoft.com/office/drawing/2014/main" val="2068526624"/>
                    </a:ext>
                  </a:extLst>
                </a:gridCol>
              </a:tblGrid>
              <a:tr h="486978">
                <a:tc row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71755" marR="71755">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Zakres napięcia</a:t>
                      </a: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Napięcia prądu przemiennego</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tc grid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Napięcia prądu stałego</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958478499"/>
                  </a:ext>
                </a:extLst>
              </a:tr>
              <a:tr h="1685895">
                <a:tc vMerge="1">
                  <a:txBody>
                    <a:bodyPr/>
                    <a:lstStyle/>
                    <a:p>
                      <a:endParaRPr lang="pl-PL"/>
                    </a:p>
                  </a:txBody>
                  <a:tcPr/>
                </a:tc>
                <a:tc gridSpan="2">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z uziemieniami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izolowane lub z uziemieniami pośrednimi</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z uziemieniami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Układy izolowane lub z uziemieniami pośrednimi</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6888344"/>
                  </a:ext>
                </a:extLst>
              </a:tr>
              <a:tr h="325108">
                <a:tc v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Faza-Ziemia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Faza-Faza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Faza-Faza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Biegun-Ziemia</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Biegun-Biegun</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Biegun-Biegun</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7125241"/>
                  </a:ext>
                </a:extLst>
              </a:tr>
              <a:tr h="294310">
                <a:tc rowSpan="3">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tabLst>
                          <a:tab pos="353695" algn="l"/>
                        </a:tabLs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0145473"/>
                  </a:ext>
                </a:extLst>
              </a:tr>
              <a:tr h="294310">
                <a:tc v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9881061"/>
                  </a:ext>
                </a:extLst>
              </a:tr>
              <a:tr h="294310">
                <a:tc vMerge="1">
                  <a:txBody>
                    <a:bodyPr/>
                    <a:lstStyle/>
                    <a:p>
                      <a:endParaRPr lang="pl-PL"/>
                    </a:p>
                  </a:txBody>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536775"/>
                  </a:ext>
                </a:extLst>
              </a:tr>
              <a:tr h="325108">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II</a:t>
                      </a:r>
                    </a:p>
                  </a:txBody>
                  <a:tcPr marL="109980" marR="109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 &lt; U ≤ 600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 &lt; U ≤1000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50 &lt; U ≤1000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 &lt; U ≤900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 &lt; U ≤ 1500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 &lt; U ≤ 1500</a:t>
                      </a:r>
                      <a:endParaRPr lang="pl-PL"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736795"/>
                  </a:ext>
                </a:extLst>
              </a:tr>
            </a:tbl>
          </a:graphicData>
        </a:graphic>
      </p:graphicFrame>
    </p:spTree>
    <p:extLst>
      <p:ext uri="{BB962C8B-B14F-4D97-AF65-F5344CB8AC3E}">
        <p14:creationId xmlns:p14="http://schemas.microsoft.com/office/powerpoint/2010/main" val="34158035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C14D5-E99B-7EAE-1EF5-738DD67DA2F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C30C37F-19DB-C19F-2F02-990D654AA25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7B9FA83-7804-4586-23AC-64932E8A30AA}"/>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Układy sieci.</a:t>
            </a:r>
            <a:br>
              <a:rPr lang="pl-PL" b="1"/>
            </a:br>
            <a:r>
              <a:rPr lang="pl-PL"/>
              <a:t>Sieci napięcia zakresu II, w zależności od sposobu uziemienia dzielą się na różnego rodzaju układy sieci, a oznacza się je za pomocą symboli literowych gdzie pierwsza litera oznacza związek pomiędzy układem sieci a ziemią:</a:t>
            </a:r>
          </a:p>
          <a:p>
            <a:pPr>
              <a:buSzPct val="100000"/>
            </a:pPr>
            <a:r>
              <a:rPr lang="pl-PL" b="1"/>
              <a:t>T</a:t>
            </a:r>
            <a:r>
              <a:rPr lang="pl-PL"/>
              <a:t>: bezpośrednie połączenie jednego punktu układu sieci z ziemią. Najczęściej jest łączony z ziemią punkt neutralny,</a:t>
            </a:r>
          </a:p>
          <a:p>
            <a:pPr>
              <a:buSzPct val="100000"/>
            </a:pPr>
            <a:r>
              <a:rPr lang="pl-PL" b="1"/>
              <a:t>I</a:t>
            </a:r>
            <a:r>
              <a:rPr lang="pl-PL"/>
              <a:t>: wszystkie części czynne, to znaczy mogące się znaleźć pod napięciem w warunkach normalnej pracy są izolowane od ziemi, lub jeden punkt układu sieci jest połączony z ziemią poprzez impedancję lub bezpiecznik iskiernikowy (uziemienie otwarte), </a:t>
            </a:r>
          </a:p>
        </p:txBody>
      </p:sp>
      <p:sp>
        <p:nvSpPr>
          <p:cNvPr id="6" name="Tytuł 1">
            <a:extLst>
              <a:ext uri="{FF2B5EF4-FFF2-40B4-BE49-F238E27FC236}">
                <a16:creationId xmlns:a16="http://schemas.microsoft.com/office/drawing/2014/main" id="{A7C3C9D0-2A13-B5FF-F47A-EE41F51999E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47C738BB-DE99-058C-647D-7BF363832F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2FE9C08D-42DC-8FB5-AED1-B6C48308B52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0397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A069B-4FB8-B65E-CA3E-A76125A083B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6C545F1-C2B8-2922-02CD-BB3C3FF47419}"/>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EC8DDCE-A258-CF2C-AD94-5EF7FED740EC}"/>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Druga litera oznacza związek pomiędzy częściami przewodzącymi dostępnymi a ziemią:</a:t>
            </a:r>
          </a:p>
          <a:p>
            <a:pPr>
              <a:buSzPct val="100000"/>
            </a:pPr>
            <a:r>
              <a:rPr lang="pl-PL" b="1"/>
              <a:t>N</a:t>
            </a:r>
            <a:r>
              <a:rPr lang="pl-PL"/>
              <a:t> - bezpośrednie połączenie (chodzi tu o połączenie metaliczne) podlegających ochronie części przewodzących dostępnych, z uziemionym punktem układu sieci; zazwyczaj z uziemionym punktem neutralnym,</a:t>
            </a:r>
          </a:p>
          <a:p>
            <a:pPr>
              <a:buSzPct val="100000"/>
            </a:pPr>
            <a:r>
              <a:rPr lang="pl-PL" b="1"/>
              <a:t>T</a:t>
            </a:r>
            <a:r>
              <a:rPr lang="pl-PL"/>
              <a:t> - bezpośrednie połączenie z ziemią (chodzi tu o uziemienie) podlegających ochronie części przewodzących dostępnych, niezależnie od uziemienia punktu układu sieci; zazwyczaj uziemienia punktu neutralnego. </a:t>
            </a:r>
          </a:p>
        </p:txBody>
      </p:sp>
      <p:sp>
        <p:nvSpPr>
          <p:cNvPr id="6" name="Tytuł 1">
            <a:extLst>
              <a:ext uri="{FF2B5EF4-FFF2-40B4-BE49-F238E27FC236}">
                <a16:creationId xmlns:a16="http://schemas.microsoft.com/office/drawing/2014/main" id="{C0534D2F-9A47-AEF3-3F6B-93282C0A593D}"/>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88144A4F-CF9E-D6E3-2F8F-6D69236B4EC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CB8B097-68E0-0BFA-C01C-4FD0EB3B692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0903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5573B-D66D-0D4A-7955-10061C5B2E7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D4ECB83-F0CE-AB23-D5A9-B2A51FFF690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5E0ABD1E-9D54-06C7-9F52-9E7E6D0B67E0}"/>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Następna litera (litery) oznacza związek pomiędzy przewodem (żyłą) neutralnym N i przewodem (żyłą) ochronnym PE:</a:t>
            </a:r>
          </a:p>
          <a:p>
            <a:pPr>
              <a:buSzPct val="100000"/>
            </a:pPr>
            <a:r>
              <a:rPr lang="pl-PL" b="1"/>
              <a:t>C </a:t>
            </a:r>
            <a:r>
              <a:rPr lang="pl-PL"/>
              <a:t>- funkcję przewodu neutralnego i przewodu ochronnego spełnia jeden przewód, zwany przewodem ochronno-neutralnym PEN,</a:t>
            </a:r>
          </a:p>
          <a:p>
            <a:pPr>
              <a:buSzPct val="100000"/>
            </a:pPr>
            <a:r>
              <a:rPr lang="pl-PL" b="1"/>
              <a:t>S</a:t>
            </a:r>
            <a:r>
              <a:rPr lang="pl-PL"/>
              <a:t> - funkcję przewodu neutralnego i przewodu ochronnego spełniają osobne przewody - przewód N i przewód PE,</a:t>
            </a:r>
          </a:p>
          <a:p>
            <a:pPr>
              <a:buSzPct val="100000"/>
            </a:pPr>
            <a:r>
              <a:rPr lang="pl-PL" b="1"/>
              <a:t>C-S</a:t>
            </a:r>
            <a:r>
              <a:rPr lang="pl-PL"/>
              <a:t> - w pierwszej części sieci, licząc od strony zasilania zastosowany jest przewód ochronno-neutralny PEN, a w drugiej osobny przewód neutralny N i przewód ochronny PE. </a:t>
            </a:r>
          </a:p>
        </p:txBody>
      </p:sp>
      <p:sp>
        <p:nvSpPr>
          <p:cNvPr id="6" name="Tytuł 1">
            <a:extLst>
              <a:ext uri="{FF2B5EF4-FFF2-40B4-BE49-F238E27FC236}">
                <a16:creationId xmlns:a16="http://schemas.microsoft.com/office/drawing/2014/main" id="{848F3D09-EAC4-6BFB-1FC0-2731667F56E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2F2A9835-1032-5A37-AE07-CE9D03B0262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D19F6EB-9F1E-BD26-3CB4-98A7E6B86BB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879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E7366-039A-3C08-525F-14D52E0DEF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242519E-8F67-A729-7420-4B23076E0B4F}"/>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BEA6C859-DDD0-C30D-4326-4D1C6A9F5D51}"/>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Wyzwalacz zwarciowy – który reaguje na wartości prądu kilkakrotnie większe niż prąd znamionowy wyłącznika. Zbudowany jest z cewki elektromagnetycznej nawiniętej grubym drutem wewnątrz znajduje się kotwica w postaci walca utrzymywana na miejscu przez mechanizm sprężynowy. Jeżeli pole magnetyczne cewki wytworzone przez szeregowo przepływający prąd jest na tyle duże że pokona siłę przyciągania sprężyny nastąpi wyzwolenie zapadki powodującej otwarcie styków głównych.</a:t>
            </a:r>
          </a:p>
        </p:txBody>
      </p:sp>
      <p:sp>
        <p:nvSpPr>
          <p:cNvPr id="6" name="Tytuł 1">
            <a:extLst>
              <a:ext uri="{FF2B5EF4-FFF2-40B4-BE49-F238E27FC236}">
                <a16:creationId xmlns:a16="http://schemas.microsoft.com/office/drawing/2014/main" id="{1A7E17A8-1753-E202-80D6-1D84903B1BA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5DCA8BB6-E5D4-03BF-5A0B-0278CFFC59D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2F38544-49B7-F301-5CD0-C5715BD532D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9401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B4499-5D0E-D4A1-7327-0C21136F76D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A1587FF-2059-3504-0FB4-FFD02E1B99A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51785C66-BEDA-E496-4204-00089ED5A043}"/>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Układ sieci TN-C</a:t>
            </a:r>
          </a:p>
        </p:txBody>
      </p:sp>
      <p:sp>
        <p:nvSpPr>
          <p:cNvPr id="6" name="Tytuł 1">
            <a:extLst>
              <a:ext uri="{FF2B5EF4-FFF2-40B4-BE49-F238E27FC236}">
                <a16:creationId xmlns:a16="http://schemas.microsoft.com/office/drawing/2014/main" id="{0D1A5623-8B9A-CB7D-389C-CC629A5F59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7BAFD186-0D36-0B59-5DC0-909F9E588D0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0FA7E11-613E-A4C6-0F2C-B05D257E7E7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A250AB5-4EF3-6A88-59CA-A9265B745CF3}"/>
              </a:ext>
            </a:extLst>
          </p:cNvPr>
          <p:cNvPicPr>
            <a:picLocks noChangeAspect="1"/>
          </p:cNvPicPr>
          <p:nvPr/>
        </p:nvPicPr>
        <p:blipFill>
          <a:blip r:embed="rId3"/>
          <a:stretch>
            <a:fillRect/>
          </a:stretch>
        </p:blipFill>
        <p:spPr>
          <a:xfrm>
            <a:off x="3124201" y="1764357"/>
            <a:ext cx="9055100" cy="5089842"/>
          </a:xfrm>
          <a:prstGeom prst="rect">
            <a:avLst/>
          </a:prstGeom>
        </p:spPr>
      </p:pic>
    </p:spTree>
    <p:extLst>
      <p:ext uri="{BB962C8B-B14F-4D97-AF65-F5344CB8AC3E}">
        <p14:creationId xmlns:p14="http://schemas.microsoft.com/office/powerpoint/2010/main" val="25774896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2D0EC-364C-6374-49FD-F6AA1564ED7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5F0D2D7-B99B-D32F-3F4C-061C6A7F768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9BB658E-43A8-6E09-1AA3-8CE8E1E37EF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Układ sieci TN-S</a:t>
            </a:r>
          </a:p>
        </p:txBody>
      </p:sp>
      <p:sp>
        <p:nvSpPr>
          <p:cNvPr id="6" name="Tytuł 1">
            <a:extLst>
              <a:ext uri="{FF2B5EF4-FFF2-40B4-BE49-F238E27FC236}">
                <a16:creationId xmlns:a16="http://schemas.microsoft.com/office/drawing/2014/main" id="{B054D236-09CD-B493-290B-A90CE699A71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4A34D22B-9606-A4D2-0110-DB07720C589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5FC201F-D7FD-2D47-99C0-C04C385D6CD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9618AA3D-E6C2-8C61-56E8-DF77DAEEFCFC}"/>
              </a:ext>
            </a:extLst>
          </p:cNvPr>
          <p:cNvPicPr>
            <a:picLocks noChangeAspect="1"/>
          </p:cNvPicPr>
          <p:nvPr/>
        </p:nvPicPr>
        <p:blipFill>
          <a:blip r:embed="rId3"/>
          <a:stretch>
            <a:fillRect/>
          </a:stretch>
        </p:blipFill>
        <p:spPr>
          <a:xfrm>
            <a:off x="3251200" y="1757666"/>
            <a:ext cx="8934451" cy="5026983"/>
          </a:xfrm>
          <a:prstGeom prst="rect">
            <a:avLst/>
          </a:prstGeom>
        </p:spPr>
      </p:pic>
    </p:spTree>
    <p:extLst>
      <p:ext uri="{BB962C8B-B14F-4D97-AF65-F5344CB8AC3E}">
        <p14:creationId xmlns:p14="http://schemas.microsoft.com/office/powerpoint/2010/main" val="27055508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768A2-770C-B248-BBBF-5ACBECDEDC2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DF612AF-3B70-508B-863C-E739D150F29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5A531834-DB00-47E5-5E39-394DC1A8C5F3}"/>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Układ sieci TN-C-S</a:t>
            </a:r>
          </a:p>
        </p:txBody>
      </p:sp>
      <p:sp>
        <p:nvSpPr>
          <p:cNvPr id="6" name="Tytuł 1">
            <a:extLst>
              <a:ext uri="{FF2B5EF4-FFF2-40B4-BE49-F238E27FC236}">
                <a16:creationId xmlns:a16="http://schemas.microsoft.com/office/drawing/2014/main" id="{B8FF4AA9-94D5-069A-31C3-BEEF8290D79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43BC82A4-28EE-325A-7F70-16C4354D58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B783F1E-0046-5179-5E23-7F9BF3B7AF6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270375EE-83D7-912C-84AD-B662233B62E3}"/>
              </a:ext>
            </a:extLst>
          </p:cNvPr>
          <p:cNvPicPr>
            <a:picLocks noChangeAspect="1"/>
          </p:cNvPicPr>
          <p:nvPr/>
        </p:nvPicPr>
        <p:blipFill>
          <a:blip r:embed="rId3"/>
          <a:stretch>
            <a:fillRect/>
          </a:stretch>
        </p:blipFill>
        <p:spPr>
          <a:xfrm>
            <a:off x="3156967" y="1771048"/>
            <a:ext cx="9022333" cy="5086952"/>
          </a:xfrm>
          <a:prstGeom prst="rect">
            <a:avLst/>
          </a:prstGeom>
        </p:spPr>
      </p:pic>
    </p:spTree>
    <p:extLst>
      <p:ext uri="{BB962C8B-B14F-4D97-AF65-F5344CB8AC3E}">
        <p14:creationId xmlns:p14="http://schemas.microsoft.com/office/powerpoint/2010/main" val="12458782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1D950-CAE5-58E4-33AD-679B019A7BA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FE9738D-3EDF-60EE-8972-99AB4F3C74D5}"/>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DC98B0BB-E07A-FA8D-AC3E-736B950BAB8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Układ sieci TT</a:t>
            </a:r>
          </a:p>
        </p:txBody>
      </p:sp>
      <p:sp>
        <p:nvSpPr>
          <p:cNvPr id="6" name="Tytuł 1">
            <a:extLst>
              <a:ext uri="{FF2B5EF4-FFF2-40B4-BE49-F238E27FC236}">
                <a16:creationId xmlns:a16="http://schemas.microsoft.com/office/drawing/2014/main" id="{A4DBA4D0-5634-5E3F-6A5B-B5B0C247676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0B0C0C8B-F6CA-714B-DCC7-56033CED876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7019DFC-564A-D733-4134-831A211E613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raz 4">
            <a:extLst>
              <a:ext uri="{FF2B5EF4-FFF2-40B4-BE49-F238E27FC236}">
                <a16:creationId xmlns:a16="http://schemas.microsoft.com/office/drawing/2014/main" id="{16157198-78D3-D48E-E928-1DA996E1145F}"/>
              </a:ext>
            </a:extLst>
          </p:cNvPr>
          <p:cNvPicPr>
            <a:picLocks noChangeAspect="1"/>
          </p:cNvPicPr>
          <p:nvPr/>
        </p:nvPicPr>
        <p:blipFill>
          <a:blip r:embed="rId3"/>
          <a:stretch>
            <a:fillRect/>
          </a:stretch>
        </p:blipFill>
        <p:spPr>
          <a:xfrm>
            <a:off x="3247891" y="1777737"/>
            <a:ext cx="8914685" cy="4931070"/>
          </a:xfrm>
          <a:prstGeom prst="rect">
            <a:avLst/>
          </a:prstGeom>
        </p:spPr>
      </p:pic>
    </p:spTree>
    <p:extLst>
      <p:ext uri="{BB962C8B-B14F-4D97-AF65-F5344CB8AC3E}">
        <p14:creationId xmlns:p14="http://schemas.microsoft.com/office/powerpoint/2010/main" val="29012042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CF090-2E35-090C-9DB1-7B21CFF1E79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334DF14-889A-FD5B-212C-EE427DA6905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783D15E-E9C8-33C6-C0E3-409B5060EC64}"/>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Układ sieci IT</a:t>
            </a:r>
          </a:p>
        </p:txBody>
      </p:sp>
      <p:sp>
        <p:nvSpPr>
          <p:cNvPr id="6" name="Tytuł 1">
            <a:extLst>
              <a:ext uri="{FF2B5EF4-FFF2-40B4-BE49-F238E27FC236}">
                <a16:creationId xmlns:a16="http://schemas.microsoft.com/office/drawing/2014/main" id="{70582114-F372-7B1A-D73E-13E7017A88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a:t>
            </a:r>
          </a:p>
        </p:txBody>
      </p:sp>
      <p:sp>
        <p:nvSpPr>
          <p:cNvPr id="7" name="Rectangle 2">
            <a:extLst>
              <a:ext uri="{FF2B5EF4-FFF2-40B4-BE49-F238E27FC236}">
                <a16:creationId xmlns:a16="http://schemas.microsoft.com/office/drawing/2014/main" id="{860156FF-BCCC-5503-ED0A-EC5433EE16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DAE1367-5CAD-444D-E6FE-B80E0FF6C7D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03D6CC2-5556-A941-5CA4-EFC3B6C2E1FD}"/>
              </a:ext>
            </a:extLst>
          </p:cNvPr>
          <p:cNvPicPr>
            <a:picLocks noChangeAspect="1"/>
          </p:cNvPicPr>
          <p:nvPr/>
        </p:nvPicPr>
        <p:blipFill>
          <a:blip r:embed="rId3"/>
          <a:stretch>
            <a:fillRect/>
          </a:stretch>
        </p:blipFill>
        <p:spPr>
          <a:xfrm>
            <a:off x="2933701" y="1621855"/>
            <a:ext cx="9245600" cy="5077321"/>
          </a:xfrm>
          <a:prstGeom prst="rect">
            <a:avLst/>
          </a:prstGeom>
        </p:spPr>
      </p:pic>
    </p:spTree>
    <p:extLst>
      <p:ext uri="{BB962C8B-B14F-4D97-AF65-F5344CB8AC3E}">
        <p14:creationId xmlns:p14="http://schemas.microsoft.com/office/powerpoint/2010/main" val="21975732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DCCB-3EBA-21DE-7C19-C711C4B563E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17AF2AE-6A68-F74F-8859-4D780F08E48E}"/>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5EC1190-2FDB-6F7D-63C5-CA9E2E97074C}"/>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Układy sieci TN w instalacjach elektrycznych</a:t>
            </a:r>
          </a:p>
          <a:p>
            <a:pPr marL="0" indent="0">
              <a:buNone/>
            </a:pPr>
            <a:r>
              <a:rPr lang="pl-PL"/>
              <a:t>W Polsce najczęściej stosowane są układy sieci typu </a:t>
            </a:r>
            <a:r>
              <a:rPr lang="pl-PL" b="1"/>
              <a:t>TN</a:t>
            </a:r>
            <a:r>
              <a:rPr lang="pl-PL"/>
              <a:t>, a w sieciach elektroenergetycznych zasilających budynki najczęściej spotykamy układ </a:t>
            </a:r>
            <a:r>
              <a:rPr lang="pl-PL" b="1"/>
              <a:t>TN-C</a:t>
            </a:r>
            <a:r>
              <a:rPr lang="pl-PL"/>
              <a:t>. W tym układzie występuje przewód </a:t>
            </a:r>
            <a:r>
              <a:rPr lang="pl-PL" b="1"/>
              <a:t>ochronno-neutralny PEN</a:t>
            </a:r>
            <a:r>
              <a:rPr lang="pl-PL"/>
              <a:t>, który pełni jednocześnie funkcję przewodu ochronnego (PE) i neutralnego (N).</a:t>
            </a:r>
          </a:p>
          <a:p>
            <a:pPr marL="0" indent="0">
              <a:buNone/>
            </a:pPr>
            <a:r>
              <a:rPr lang="pl-PL" b="1"/>
              <a:t>Wymagania dotyczące przewodu PEN (zgodnie z normą PN-HD 60364-5-54):</a:t>
            </a:r>
          </a:p>
          <a:p>
            <a:pPr>
              <a:buSzPct val="100000"/>
            </a:pPr>
            <a:r>
              <a:rPr lang="pl-PL"/>
              <a:t>Minimalny przekrój żyły dla przewodu PEN:</a:t>
            </a:r>
          </a:p>
          <a:p>
            <a:pPr lvl="1">
              <a:buSzPct val="100000"/>
            </a:pPr>
            <a:r>
              <a:rPr lang="pl-PL" b="1"/>
              <a:t>10 mm²</a:t>
            </a:r>
            <a:r>
              <a:rPr lang="pl-PL"/>
              <a:t> – dla miedzi (Cu),</a:t>
            </a:r>
          </a:p>
          <a:p>
            <a:pPr lvl="1">
              <a:buSzPct val="100000"/>
            </a:pPr>
            <a:r>
              <a:rPr lang="pl-PL" b="1"/>
              <a:t>16 mm²</a:t>
            </a:r>
            <a:r>
              <a:rPr lang="pl-PL"/>
              <a:t> – dla aluminium (Al). </a:t>
            </a:r>
          </a:p>
        </p:txBody>
      </p:sp>
      <p:sp>
        <p:nvSpPr>
          <p:cNvPr id="6" name="Tytuł 1">
            <a:extLst>
              <a:ext uri="{FF2B5EF4-FFF2-40B4-BE49-F238E27FC236}">
                <a16:creationId xmlns:a16="http://schemas.microsoft.com/office/drawing/2014/main" id="{33615AF2-5D67-C08C-0FF3-51A8D27B2EA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 </a:t>
            </a:r>
            <a:br>
              <a:rPr lang="pl-PL" sz="3600">
                <a:solidFill>
                  <a:srgbClr val="FFFFFF"/>
                </a:solidFill>
              </a:rPr>
            </a:br>
            <a:r>
              <a:rPr lang="pl-PL" sz="3600">
                <a:solidFill>
                  <a:srgbClr val="FFFFFF"/>
                </a:solidFill>
              </a:rPr>
              <a:t>Wymagania techniczne</a:t>
            </a:r>
          </a:p>
        </p:txBody>
      </p:sp>
      <p:sp>
        <p:nvSpPr>
          <p:cNvPr id="7" name="Rectangle 2">
            <a:extLst>
              <a:ext uri="{FF2B5EF4-FFF2-40B4-BE49-F238E27FC236}">
                <a16:creationId xmlns:a16="http://schemas.microsoft.com/office/drawing/2014/main" id="{026EA3F5-AC9B-0AF2-654E-145F841A707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3A4F6A2-E0D5-05E1-4351-11B7B3A7581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69181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8AC76-BF07-F263-EEC4-5581067E51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8D804C6-6B37-387C-6417-FA2DA148EDB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D49541E5-2E1A-E9C9-F5F9-956FB17B5483}"/>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Problemy w instalacjach odbiorczych budynków</a:t>
            </a:r>
          </a:p>
          <a:p>
            <a:pPr marL="0" indent="0">
              <a:buNone/>
            </a:pPr>
            <a:r>
              <a:rPr lang="pl-PL"/>
              <a:t>W praktyce, w budynkach bardzo często trudno jest dostosować przekrój przewodu PEN do wymagań normy. Aby poprawić bezpieczeństwo użytkowników, konieczne staje się zastosowanie układów:</a:t>
            </a:r>
          </a:p>
          <a:p>
            <a:pPr marL="0" indent="0">
              <a:buNone/>
            </a:pPr>
            <a:r>
              <a:rPr lang="pl-PL" b="1"/>
              <a:t>TN-S</a:t>
            </a:r>
            <a:r>
              <a:rPr lang="pl-PL"/>
              <a:t> – przewody ochronny PE i neutralny N są prowadzone oddzielnie,</a:t>
            </a:r>
          </a:p>
          <a:p>
            <a:pPr marL="0" indent="0">
              <a:buNone/>
            </a:pPr>
            <a:r>
              <a:rPr lang="pl-PL" b="1"/>
              <a:t>TN-C-S</a:t>
            </a:r>
            <a:r>
              <a:rPr lang="pl-PL"/>
              <a:t> – przewód PEN jest rozdzielany na PE i N w złączu lub rozdzielnicy głównej.</a:t>
            </a:r>
          </a:p>
          <a:p>
            <a:pPr marL="0" indent="0">
              <a:buNone/>
            </a:pPr>
            <a:r>
              <a:rPr lang="pl-PL"/>
              <a:t>Punkt rozdziału PEN na PE i N </a:t>
            </a:r>
            <a:r>
              <a:rPr lang="pl-PL" b="1"/>
              <a:t>musi być uziemiony</a:t>
            </a:r>
            <a:r>
              <a:rPr lang="pl-PL"/>
              <a:t>, aby zapewnić utrzymanie potencjału ziemi na przewodzie ochronnym PE.</a:t>
            </a:r>
          </a:p>
        </p:txBody>
      </p:sp>
      <p:sp>
        <p:nvSpPr>
          <p:cNvPr id="6" name="Tytuł 1">
            <a:extLst>
              <a:ext uri="{FF2B5EF4-FFF2-40B4-BE49-F238E27FC236}">
                <a16:creationId xmlns:a16="http://schemas.microsoft.com/office/drawing/2014/main" id="{7E1D2AE1-B3DF-18D0-8EEB-04ED5C6E0BF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 </a:t>
            </a:r>
            <a:br>
              <a:rPr lang="pl-PL" sz="3600">
                <a:solidFill>
                  <a:srgbClr val="FFFFFF"/>
                </a:solidFill>
              </a:rPr>
            </a:br>
            <a:r>
              <a:rPr lang="pl-PL" sz="3600">
                <a:solidFill>
                  <a:srgbClr val="FFFFFF"/>
                </a:solidFill>
              </a:rPr>
              <a:t>Wymagania techniczne</a:t>
            </a:r>
          </a:p>
        </p:txBody>
      </p:sp>
      <p:sp>
        <p:nvSpPr>
          <p:cNvPr id="7" name="Rectangle 2">
            <a:extLst>
              <a:ext uri="{FF2B5EF4-FFF2-40B4-BE49-F238E27FC236}">
                <a16:creationId xmlns:a16="http://schemas.microsoft.com/office/drawing/2014/main" id="{298435D0-8EA2-FBBB-9C01-B0950A1B4FA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DB3A960F-5A49-48F8-3260-CE08498F91D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3445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86F10-0F7E-01D9-6CD6-C022BD253B6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527B197-B7F6-7A89-834D-0F1B55918DC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341D8F0-8C0A-75FE-4F72-7DF73756F9EB}"/>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Rozdział PEN na PE i N eliminuje:</a:t>
            </a:r>
          </a:p>
          <a:p>
            <a:pPr>
              <a:buSzPct val="100000"/>
            </a:pPr>
            <a:r>
              <a:rPr lang="pl-PL"/>
              <a:t>Ryzyko pojawienia się napięcia fazowego na obudowach metalowych odbiorników w razie przerwy przewodu PEN.</a:t>
            </a:r>
          </a:p>
          <a:p>
            <a:pPr>
              <a:buSzPct val="100000"/>
            </a:pPr>
            <a:r>
              <a:rPr lang="pl-PL"/>
              <a:t>pojawienia się na przewodzie PEN napięcia niekorzystnego dla użytkowanych odbiorników, wywołanego przepływem przez ten przewód prądu wyrównawczego, spowodowanego zaistnieniem asymetrii prądowej w instalacji.</a:t>
            </a:r>
          </a:p>
        </p:txBody>
      </p:sp>
      <p:sp>
        <p:nvSpPr>
          <p:cNvPr id="6" name="Tytuł 1">
            <a:extLst>
              <a:ext uri="{FF2B5EF4-FFF2-40B4-BE49-F238E27FC236}">
                <a16:creationId xmlns:a16="http://schemas.microsoft.com/office/drawing/2014/main" id="{E701A7CC-6385-F1BF-554E-4B994F96002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 </a:t>
            </a:r>
            <a:br>
              <a:rPr lang="pl-PL" sz="3600">
                <a:solidFill>
                  <a:srgbClr val="FFFFFF"/>
                </a:solidFill>
              </a:rPr>
            </a:br>
            <a:r>
              <a:rPr lang="pl-PL" sz="3600">
                <a:solidFill>
                  <a:srgbClr val="FFFFFF"/>
                </a:solidFill>
              </a:rPr>
              <a:t>Wymagania techniczne</a:t>
            </a:r>
          </a:p>
        </p:txBody>
      </p:sp>
      <p:sp>
        <p:nvSpPr>
          <p:cNvPr id="7" name="Rectangle 2">
            <a:extLst>
              <a:ext uri="{FF2B5EF4-FFF2-40B4-BE49-F238E27FC236}">
                <a16:creationId xmlns:a16="http://schemas.microsoft.com/office/drawing/2014/main" id="{7D6432F7-8996-72E2-9DF6-F26481E73E0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C14051A-9E4A-2DC2-6DA4-E069FD4BAF8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18235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5D249-9B4D-7E9B-5694-859F7E26BF9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E640A79-1679-3CD4-6B5B-2E5C53279F6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7DEFE4E8-93D4-73EC-904A-D72C608F89DB}"/>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Rola uziemień w układach TN</a:t>
            </a:r>
          </a:p>
          <a:p>
            <a:pPr marL="0" indent="0">
              <a:buNone/>
            </a:pPr>
            <a:r>
              <a:rPr lang="pl-PL"/>
              <a:t>Przewody PE oraz PEN powinny być możliwie licznie uziemiane. Wielokrotne uziemienie przewodu ochronnego PE i ochronno-neutralnego PEN w układzie sieci TN, w którym stosowane jest samoczynne wyłączenie zasilania, jako ochrona przy uszkodzeniu, powoduje: </a:t>
            </a:r>
          </a:p>
          <a:p>
            <a:pPr>
              <a:buSzPct val="100000"/>
            </a:pPr>
            <a:r>
              <a:rPr lang="pl-PL"/>
              <a:t>obniżenie napięcia na nieuszkodzonym przewodzie ochronnym PE lub ochronno- neutralnym PEN, połączonym z miejscem zwarcia,</a:t>
            </a:r>
          </a:p>
          <a:p>
            <a:pPr>
              <a:buSzPct val="100000"/>
            </a:pPr>
            <a:r>
              <a:rPr lang="pl-PL"/>
              <a:t>utworzenie drogi zastępczej prądu zwarciowego w przypadku przerwania przewodu ochronnego PE lub ochronno-neutralnego PEN, </a:t>
            </a:r>
          </a:p>
        </p:txBody>
      </p:sp>
      <p:sp>
        <p:nvSpPr>
          <p:cNvPr id="6" name="Tytuł 1">
            <a:extLst>
              <a:ext uri="{FF2B5EF4-FFF2-40B4-BE49-F238E27FC236}">
                <a16:creationId xmlns:a16="http://schemas.microsoft.com/office/drawing/2014/main" id="{335752D2-C208-A557-FA16-DCBC68805C8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 </a:t>
            </a:r>
            <a:br>
              <a:rPr lang="pl-PL" sz="3600">
                <a:solidFill>
                  <a:srgbClr val="FFFFFF"/>
                </a:solidFill>
              </a:rPr>
            </a:br>
            <a:r>
              <a:rPr lang="pl-PL" sz="3600">
                <a:solidFill>
                  <a:srgbClr val="FFFFFF"/>
                </a:solidFill>
              </a:rPr>
              <a:t>Wymagania techniczne</a:t>
            </a:r>
          </a:p>
        </p:txBody>
      </p:sp>
      <p:sp>
        <p:nvSpPr>
          <p:cNvPr id="7" name="Rectangle 2">
            <a:extLst>
              <a:ext uri="{FF2B5EF4-FFF2-40B4-BE49-F238E27FC236}">
                <a16:creationId xmlns:a16="http://schemas.microsoft.com/office/drawing/2014/main" id="{1F731EAF-40FF-57FD-5BDB-8CCBFC09A74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3496FCA-62B0-6997-52A2-BB86A7415F9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51990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B3C96-2B47-E216-EB70-018CF35EA2E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88C67AE-64E4-1502-6C74-4D696A202A9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657FCDE-12DD-BB42-FFF7-45272969FCA6}"/>
              </a:ext>
            </a:extLst>
          </p:cNvPr>
          <p:cNvSpPr>
            <a:spLocks noGrp="1"/>
          </p:cNvSpPr>
          <p:nvPr>
            <p:ph idx="4294967295"/>
          </p:nvPr>
        </p:nvSpPr>
        <p:spPr>
          <a:xfrm>
            <a:off x="0" y="1771650"/>
            <a:ext cx="11874500" cy="4937125"/>
          </a:xfrm>
          <a:prstGeom prst="rect">
            <a:avLst/>
          </a:prstGeom>
        </p:spPr>
        <p:txBody>
          <a:bodyPr anchor="ctr">
            <a:noAutofit/>
          </a:bodyPr>
          <a:lstStyle/>
          <a:p>
            <a:pPr>
              <a:buSzPct val="100000"/>
            </a:pPr>
            <a:r>
              <a:rPr lang="pl-PL"/>
              <a:t>obniżenie napięcia na przewodzie ochronnym PE lub ochronno-neutralnym PEN, który został przerwany (odłączony od punktu neutralnego sieci) i który jest jednocześnie połączony z miejscem zwarcia, </a:t>
            </a:r>
          </a:p>
          <a:p>
            <a:pPr>
              <a:buSzPct val="100000"/>
            </a:pPr>
            <a:r>
              <a:rPr lang="pl-PL"/>
              <a:t>obniżenie napięcia, które może pojawić się na przewodzie ochronnym PE lub ochronno-neutralnym PEN podczas zwarć doziemnych w stacji zasilającej po stronie wyższego napięcia, gdy w stacji wykonano wspólne uziemienie urządzeń wysokiego i niskiego napięcia,</a:t>
            </a:r>
          </a:p>
          <a:p>
            <a:pPr>
              <a:buSzPct val="100000"/>
            </a:pPr>
            <a:r>
              <a:rPr lang="pl-PL"/>
              <a:t>ograniczenie asymetrii napięć podczas zwarć doziemnych.</a:t>
            </a:r>
          </a:p>
        </p:txBody>
      </p:sp>
      <p:sp>
        <p:nvSpPr>
          <p:cNvPr id="6" name="Tytuł 1">
            <a:extLst>
              <a:ext uri="{FF2B5EF4-FFF2-40B4-BE49-F238E27FC236}">
                <a16:creationId xmlns:a16="http://schemas.microsoft.com/office/drawing/2014/main" id="{4EB3941E-9FD2-EAE2-AF13-3051E1CEE27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 </a:t>
            </a:r>
            <a:br>
              <a:rPr lang="pl-PL" sz="3600">
                <a:solidFill>
                  <a:srgbClr val="FFFFFF"/>
                </a:solidFill>
              </a:rPr>
            </a:br>
            <a:r>
              <a:rPr lang="pl-PL" sz="3600">
                <a:solidFill>
                  <a:srgbClr val="FFFFFF"/>
                </a:solidFill>
              </a:rPr>
              <a:t>Wymagania techniczne</a:t>
            </a:r>
          </a:p>
        </p:txBody>
      </p:sp>
      <p:sp>
        <p:nvSpPr>
          <p:cNvPr id="7" name="Rectangle 2">
            <a:extLst>
              <a:ext uri="{FF2B5EF4-FFF2-40B4-BE49-F238E27FC236}">
                <a16:creationId xmlns:a16="http://schemas.microsoft.com/office/drawing/2014/main" id="{824CC637-A8B8-F1B1-76AD-C326582412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2F37C09-83A4-BB5D-21C8-F64F8464EF6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4738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7F7CD-7212-48CE-29EF-BFD9657C0D9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D2CA453-E27B-818C-D6A7-E23B6350239C}"/>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D17F9360-3B11-15B3-4A2B-DCD7FC2AF7E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Parametry znamionowe wyłączników nadprądowych.</a:t>
            </a:r>
          </a:p>
          <a:p>
            <a:pPr lvl="0">
              <a:buSzPct val="100000"/>
            </a:pPr>
            <a:r>
              <a:rPr lang="pl-PL" b="1"/>
              <a:t>Prąd znamionowy (Iₙ)</a:t>
            </a:r>
            <a:br>
              <a:rPr lang="pl-PL"/>
            </a:br>
            <a:r>
              <a:rPr lang="pl-PL"/>
              <a:t>To maksymalny prąd, który może płynąć przez wyłącznik bez ryzyka jego uszkodzenia. Typowe wartości to:</a:t>
            </a:r>
            <a:br>
              <a:rPr lang="pl-PL"/>
            </a:br>
            <a:r>
              <a:rPr lang="pl-PL"/>
              <a:t>6 A, 10 A, 16 A, 20 A, 25 A, 32 A, 40 A, 50 A, 63 A, 80 A, 100 A, 125 A </a:t>
            </a:r>
          </a:p>
          <a:p>
            <a:pPr lvl="0">
              <a:buSzPct val="100000"/>
            </a:pPr>
            <a:r>
              <a:rPr lang="pl-PL" b="1"/>
              <a:t>Napięcie znamionowe (Uₙ)</a:t>
            </a:r>
            <a:br>
              <a:rPr lang="pl-PL"/>
            </a:br>
            <a:r>
              <a:rPr lang="pl-PL"/>
              <a:t>Określa maksymalne napięcie, przy którym wyłącznik może bezpiecznie pracować ze względu na układ izolacyjny.</a:t>
            </a:r>
          </a:p>
          <a:p>
            <a:pPr lvl="0">
              <a:buSzPct val="100000"/>
            </a:pPr>
            <a:r>
              <a:rPr lang="pl-PL" b="1"/>
              <a:t>Znamionowa zdolność zwarciowa (podawana w [A] lub częściej w [</a:t>
            </a:r>
            <a:r>
              <a:rPr lang="pl-PL" b="1" err="1"/>
              <a:t>kA</a:t>
            </a:r>
            <a:r>
              <a:rPr lang="pl-PL" b="1"/>
              <a:t>]</a:t>
            </a:r>
            <a:br>
              <a:rPr lang="pl-PL"/>
            </a:br>
            <a:r>
              <a:rPr lang="pl-PL"/>
              <a:t>To maksymalny prąd zwarcia, który wyłącznik może bezpiecznie przerwać.</a:t>
            </a:r>
          </a:p>
        </p:txBody>
      </p:sp>
      <p:sp>
        <p:nvSpPr>
          <p:cNvPr id="6" name="Tytuł 1">
            <a:extLst>
              <a:ext uri="{FF2B5EF4-FFF2-40B4-BE49-F238E27FC236}">
                <a16:creationId xmlns:a16="http://schemas.microsoft.com/office/drawing/2014/main" id="{AE1DAF09-96B1-D1BD-C049-14D1766BF7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2A972E86-9A20-78E9-72C8-AF763A54A4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E340D54-ED59-C0B8-30BB-16AC666CDC2D}"/>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52616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C59BD-FE2B-7313-FCD9-B5036AC1AF9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515633A-8324-45B7-E12A-F6EDF6B93E66}"/>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7745F17E-A01C-C7D3-928D-9FD253A9B4B1}"/>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Instalacja elektryczna w budynkach powinna być realizowana w układzie sieci TN-S (przewody L1; L2; L3; N; PE). Nie wyklucza to stosowania w szczególnie uzasadnionych przypadkach układu sieci TT lub IT. </a:t>
            </a:r>
          </a:p>
          <a:p>
            <a:pPr marL="0" indent="0">
              <a:buNone/>
            </a:pPr>
            <a:r>
              <a:rPr lang="pl-PL"/>
              <a:t>Bardzo ważną rolę w </a:t>
            </a:r>
            <a:r>
              <a:rPr lang="pl-PL" err="1"/>
              <a:t>ekwipotencjalizacji</a:t>
            </a:r>
            <a:r>
              <a:rPr lang="pl-PL"/>
              <a:t> części przewodzących jednocześnie dostępnych w budynku pełni uziemienie przewodu ochronnego PE instalacji elektrycznej. Określa ono potencjał strefy ekwipotencjalnej w budynku. Uziemienie to powinno być wykonane w budynku, a nie z dala od niego, z wykorzystaniem przede wszystkim uziomu fundamentowego. </a:t>
            </a:r>
          </a:p>
        </p:txBody>
      </p:sp>
      <p:sp>
        <p:nvSpPr>
          <p:cNvPr id="6" name="Tytuł 1">
            <a:extLst>
              <a:ext uri="{FF2B5EF4-FFF2-40B4-BE49-F238E27FC236}">
                <a16:creationId xmlns:a16="http://schemas.microsoft.com/office/drawing/2014/main" id="{DB1CEE38-1615-9BC3-C394-1A4615116ED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Układy sieci </a:t>
            </a:r>
            <a:br>
              <a:rPr lang="pl-PL" sz="3600">
                <a:solidFill>
                  <a:srgbClr val="FFFFFF"/>
                </a:solidFill>
              </a:rPr>
            </a:br>
            <a:r>
              <a:rPr lang="pl-PL" sz="3600">
                <a:solidFill>
                  <a:srgbClr val="FFFFFF"/>
                </a:solidFill>
              </a:rPr>
              <a:t>Wymagania techniczne</a:t>
            </a:r>
          </a:p>
        </p:txBody>
      </p:sp>
      <p:sp>
        <p:nvSpPr>
          <p:cNvPr id="7" name="Rectangle 2">
            <a:extLst>
              <a:ext uri="{FF2B5EF4-FFF2-40B4-BE49-F238E27FC236}">
                <a16:creationId xmlns:a16="http://schemas.microsoft.com/office/drawing/2014/main" id="{AC9510CE-0A11-4405-F007-1FBB4218E63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C28C56C-1D74-223D-7046-53D8B9C4B3EA}"/>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15431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0BDE1-3712-6376-C61A-44995DFF140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DC119B4-18FE-FE57-A966-33DB825403F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D694F81-5BAA-C44A-CB13-BB84F067E746}"/>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Podstawowa zasadą ochrony przed porażeniem jest, </a:t>
            </a:r>
            <a:r>
              <a:rPr lang="pl-PL" b="1" i="1" u="sng"/>
              <a:t>że części niebezpieczne nie mogą być dostępne, a dostępne części przewodzące nie mogą być niebezpieczne, zarówno normalnych warunkach jak i w warunkach pojedynczego uszkodzenia. </a:t>
            </a:r>
          </a:p>
          <a:p>
            <a:pPr marL="0" indent="0">
              <a:buNone/>
            </a:pPr>
            <a:r>
              <a:rPr lang="pl-PL"/>
              <a:t>Środek ochrony powinien składać się z – odpowiedniej kombinacji środka do ochrony podstawowej i niezależnego środka do ochrony przy uszkodzeniu, lub – wzmocnionego środka ochrony, który zabezpiecza zarówno ochronę podstawowa jak i ochronę przy uszkodzeniu. Przykładem tego środka ochrony jest izolacja wzmocniona. Środki ochrony zastosowane w instalacji powinny być rozważane podczas doboru i montażu urządzeń.</a:t>
            </a:r>
          </a:p>
        </p:txBody>
      </p:sp>
      <p:sp>
        <p:nvSpPr>
          <p:cNvPr id="6" name="Tytuł 1">
            <a:extLst>
              <a:ext uri="{FF2B5EF4-FFF2-40B4-BE49-F238E27FC236}">
                <a16:creationId xmlns:a16="http://schemas.microsoft.com/office/drawing/2014/main" id="{AAC06FF6-1ED5-8642-901F-5DA8EE32BF3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podstawowa części czynnych</a:t>
            </a:r>
          </a:p>
        </p:txBody>
      </p:sp>
      <p:sp>
        <p:nvSpPr>
          <p:cNvPr id="7" name="Rectangle 2">
            <a:extLst>
              <a:ext uri="{FF2B5EF4-FFF2-40B4-BE49-F238E27FC236}">
                <a16:creationId xmlns:a16="http://schemas.microsoft.com/office/drawing/2014/main" id="{AEAFDC94-3691-C984-DDCA-428DAA96256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B216D428-548C-B34E-0EBC-804905B07BD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03980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AA5AA-C0CE-ACF5-59EB-5389DB32245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8DCA42D-B543-A158-3696-17A2BCDF919F}"/>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FF243AA5-6CB5-319D-7C53-822D08F76B6B}"/>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Ochrona podstawowa jest ochroną przed </a:t>
            </a:r>
            <a:r>
              <a:rPr lang="pl-PL" u="sng"/>
              <a:t>dotykiem bezpośrednim</a:t>
            </a:r>
            <a:r>
              <a:rPr lang="pl-PL"/>
              <a:t>. Jej podstawowym środkiem ochrony, który ma zapewnić brak dostępu do części czynnych jest izolacja podstawowa i należy do środków powszechnie stosowanych.</a:t>
            </a:r>
          </a:p>
          <a:p>
            <a:pPr marL="0" indent="0">
              <a:buNone/>
            </a:pPr>
            <a:r>
              <a:rPr lang="pl-PL" b="1"/>
              <a:t>Izolacja podstawowa</a:t>
            </a:r>
            <a:r>
              <a:rPr lang="pl-PL"/>
              <a:t> - to izolacja przewidziana na części czynne urządzenia elektrycznego, która zapewnia ochronę przed porażeniem prądem elektrycznym w warunkach normalnej pracy. Jest to najczęściej fabrycznie wykonana powłoka izolacyjna na przewodach, uzwojeniach, zaciskach czy innych częściach przewodzących. </a:t>
            </a:r>
          </a:p>
        </p:txBody>
      </p:sp>
      <p:sp>
        <p:nvSpPr>
          <p:cNvPr id="6" name="Tytuł 1">
            <a:extLst>
              <a:ext uri="{FF2B5EF4-FFF2-40B4-BE49-F238E27FC236}">
                <a16:creationId xmlns:a16="http://schemas.microsoft.com/office/drawing/2014/main" id="{D28B4966-3A18-E492-5E25-B2C4D88D32D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podstawowa części czynnych</a:t>
            </a:r>
          </a:p>
        </p:txBody>
      </p:sp>
      <p:sp>
        <p:nvSpPr>
          <p:cNvPr id="7" name="Rectangle 2">
            <a:extLst>
              <a:ext uri="{FF2B5EF4-FFF2-40B4-BE49-F238E27FC236}">
                <a16:creationId xmlns:a16="http://schemas.microsoft.com/office/drawing/2014/main" id="{96B63785-D762-5A9A-C46E-39B5D0B414F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A7902DD-4AD1-D8BB-1753-0C6BCEE7BED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714334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02AB3-04A9-F3F2-04CA-711E198B7EB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ADFC4BF-36CA-1ED0-7381-47498AF6CC1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BB4E6B0-E22B-EE18-039F-97162413622C}"/>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Materiał izolacyjny musi spełniać wymagania odpowiedniej wytrzymałości elektrycznej, mechanicznej, termicznej i odporności na starzenie się. </a:t>
            </a:r>
            <a:r>
              <a:rPr lang="pl-PL">
                <a:solidFill>
                  <a:prstClr val="black"/>
                </a:solidFill>
              </a:rPr>
              <a:t>W systemach ochrony przewidziana jest jako pierwszy poziom ochrony.</a:t>
            </a:r>
            <a:br>
              <a:rPr lang="pl-PL" b="1">
                <a:solidFill>
                  <a:prstClr val="black"/>
                </a:solidFill>
              </a:rPr>
            </a:br>
            <a:r>
              <a:rPr lang="pl-PL">
                <a:solidFill>
                  <a:prstClr val="black"/>
                </a:solidFill>
              </a:rPr>
              <a:t>Części czynne powinny być całkowicie pokryte izolacją, która może być usunięta tylko przez jej zniszczenie. W przypadku urządzeń elektrycznych, izolacja powinna spełniać wymagania odpowiednich norm dotyczących tych urządzeń.</a:t>
            </a:r>
            <a:endParaRPr lang="pl-PL"/>
          </a:p>
        </p:txBody>
      </p:sp>
      <p:sp>
        <p:nvSpPr>
          <p:cNvPr id="6" name="Tytuł 1">
            <a:extLst>
              <a:ext uri="{FF2B5EF4-FFF2-40B4-BE49-F238E27FC236}">
                <a16:creationId xmlns:a16="http://schemas.microsoft.com/office/drawing/2014/main" id="{4BA7F4B4-2DBD-244F-DC3E-C1330E2543D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Izolacja podstawowa części czynnych</a:t>
            </a:r>
          </a:p>
        </p:txBody>
      </p:sp>
      <p:sp>
        <p:nvSpPr>
          <p:cNvPr id="7" name="Rectangle 2">
            <a:extLst>
              <a:ext uri="{FF2B5EF4-FFF2-40B4-BE49-F238E27FC236}">
                <a16:creationId xmlns:a16="http://schemas.microsoft.com/office/drawing/2014/main" id="{3509F703-B93C-2141-C37B-4BA39A65A28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FB3215A-934C-490B-DB35-A3810EACC89F}"/>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71527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BD35C-DE01-5080-DF18-3A51BB91054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BE87EF7-1518-1977-43F9-CBFFE1812D0C}"/>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F8D34B20-0AA0-13D7-F9D5-2B7A089CA227}"/>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Przegrody i obudowy</a:t>
            </a:r>
            <a:r>
              <a:rPr lang="pl-PL"/>
              <a:t> - należą do środków ochrony podstawowej powszechnie stosowanych, których celem jest zapobieganie przypadkowemu dotknięciu części czynnych znajdujących się pod napięciem.</a:t>
            </a:r>
            <a:br>
              <a:rPr lang="pl-PL"/>
            </a:br>
            <a:r>
              <a:rPr lang="pl-PL" b="1"/>
              <a:t>Przegroda</a:t>
            </a:r>
            <a:r>
              <a:rPr lang="pl-PL"/>
              <a:t> — fizyczny element konstrukcyjny, który oddziela użytkownika od części czynnych, uniemożliwiając dotyk bezpośredni </a:t>
            </a:r>
            <a:r>
              <a:rPr lang="pl-PL" sz="3200"/>
              <a:t>nawet przy świadomym działaniu</a:t>
            </a:r>
            <a:r>
              <a:rPr lang="pl-PL"/>
              <a:t>.</a:t>
            </a:r>
            <a:br>
              <a:rPr lang="pl-PL"/>
            </a:br>
            <a:r>
              <a:rPr lang="pl-PL" b="1"/>
              <a:t>Obudowa</a:t>
            </a:r>
            <a:r>
              <a:rPr lang="pl-PL"/>
              <a:t> — zamknięta przestrzeń konstrukcyjna, w której znajdują się części czynne, dostępna tylko przy użyciu narzędzi lub po zdjęciu pokryw (np. skrzynki elektryczne, rozdzielnice).</a:t>
            </a:r>
          </a:p>
        </p:txBody>
      </p:sp>
      <p:sp>
        <p:nvSpPr>
          <p:cNvPr id="6" name="Tytuł 1">
            <a:extLst>
              <a:ext uri="{FF2B5EF4-FFF2-40B4-BE49-F238E27FC236}">
                <a16:creationId xmlns:a16="http://schemas.microsoft.com/office/drawing/2014/main" id="{06C0F721-EAE3-4733-2418-45EF5CAFD387}"/>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Przegrody i obudowy</a:t>
            </a:r>
          </a:p>
        </p:txBody>
      </p:sp>
      <p:sp>
        <p:nvSpPr>
          <p:cNvPr id="7" name="Rectangle 2">
            <a:extLst>
              <a:ext uri="{FF2B5EF4-FFF2-40B4-BE49-F238E27FC236}">
                <a16:creationId xmlns:a16="http://schemas.microsoft.com/office/drawing/2014/main" id="{BDE07453-B9B5-6A6F-FA01-1CA6F24D44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64611E0E-946D-7CFF-02C7-333E69ACE735}"/>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22795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2B7F5-2BC1-1552-3023-A314EA200B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26E3CE7-DF44-BBF9-D8EF-9B2B445434D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7D140A6-1CD3-83C5-7FFF-B3B2A532561E}"/>
              </a:ext>
            </a:extLst>
          </p:cNvPr>
          <p:cNvSpPr>
            <a:spLocks noGrp="1"/>
          </p:cNvSpPr>
          <p:nvPr>
            <p:ph idx="4294967295"/>
          </p:nvPr>
        </p:nvSpPr>
        <p:spPr>
          <a:xfrm>
            <a:off x="0" y="1771650"/>
            <a:ext cx="11874500" cy="4937125"/>
          </a:xfrm>
          <a:prstGeom prst="rect">
            <a:avLst/>
          </a:prstGeom>
        </p:spPr>
        <p:txBody>
          <a:bodyPr anchor="ctr">
            <a:noAutofit/>
          </a:bodyPr>
          <a:lstStyle/>
          <a:p>
            <a:pPr marL="0" lvl="0" indent="0">
              <a:buNone/>
            </a:pPr>
            <a:r>
              <a:rPr lang="pl-PL">
                <a:solidFill>
                  <a:prstClr val="black"/>
                </a:solidFill>
              </a:rPr>
              <a:t>Obudowy i przegrody powinny charakteryzować się:</a:t>
            </a:r>
          </a:p>
          <a:p>
            <a:pPr lvl="0">
              <a:buSzPct val="100000"/>
            </a:pPr>
            <a:r>
              <a:rPr lang="pl-PL">
                <a:solidFill>
                  <a:prstClr val="black"/>
                </a:solidFill>
              </a:rPr>
              <a:t>Odpowiednią wytrzymałością mechaniczną,</a:t>
            </a:r>
          </a:p>
          <a:p>
            <a:pPr lvl="0">
              <a:buSzPct val="100000"/>
            </a:pPr>
            <a:r>
              <a:rPr lang="pl-PL">
                <a:solidFill>
                  <a:prstClr val="black"/>
                </a:solidFill>
              </a:rPr>
              <a:t>Odpornością na warunki środowiskowe, w których są stosowane (np. wilgoć, pył, korozję).</a:t>
            </a:r>
          </a:p>
          <a:p>
            <a:pPr lvl="0">
              <a:buSzPct val="100000"/>
            </a:pPr>
            <a:r>
              <a:rPr lang="pl-PL">
                <a:solidFill>
                  <a:prstClr val="black"/>
                </a:solidFill>
              </a:rPr>
              <a:t>W przypadku obudów — muszą posiadać odpowiedni stopień ochrony IP (np. IP20, IP44, IP65) zgodnie z normą PN-EN 60529.</a:t>
            </a:r>
          </a:p>
          <a:p>
            <a:pPr lvl="0">
              <a:buSzPct val="100000"/>
            </a:pPr>
            <a:r>
              <a:rPr lang="pl-PL">
                <a:solidFill>
                  <a:prstClr val="black"/>
                </a:solidFill>
              </a:rPr>
              <a:t>W przypadku przegród – jeżeli są </a:t>
            </a:r>
            <a:r>
              <a:rPr lang="pl-PL" err="1">
                <a:solidFill>
                  <a:prstClr val="black"/>
                </a:solidFill>
              </a:rPr>
              <a:t>demontowalne</a:t>
            </a:r>
            <a:r>
              <a:rPr lang="pl-PL">
                <a:solidFill>
                  <a:prstClr val="black"/>
                </a:solidFill>
              </a:rPr>
              <a:t> – muszą wymagać użycia narzędzi lub specjalnego klucza.</a:t>
            </a:r>
            <a:r>
              <a:rPr lang="pl-PL">
                <a:solidFill>
                  <a:srgbClr val="002060"/>
                </a:solidFill>
              </a:rPr>
              <a:t> </a:t>
            </a:r>
            <a:endParaRPr lang="pl-PL">
              <a:solidFill>
                <a:prstClr val="black"/>
              </a:solidFill>
            </a:endParaRPr>
          </a:p>
        </p:txBody>
      </p:sp>
      <p:sp>
        <p:nvSpPr>
          <p:cNvPr id="6" name="Tytuł 1">
            <a:extLst>
              <a:ext uri="{FF2B5EF4-FFF2-40B4-BE49-F238E27FC236}">
                <a16:creationId xmlns:a16="http://schemas.microsoft.com/office/drawing/2014/main" id="{AC98E70C-E1D7-4C2D-23F8-7580B79B84C2}"/>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Przegrody i obudowy</a:t>
            </a:r>
          </a:p>
        </p:txBody>
      </p:sp>
      <p:sp>
        <p:nvSpPr>
          <p:cNvPr id="7" name="Rectangle 2">
            <a:extLst>
              <a:ext uri="{FF2B5EF4-FFF2-40B4-BE49-F238E27FC236}">
                <a16:creationId xmlns:a16="http://schemas.microsoft.com/office/drawing/2014/main" id="{F6634759-D7F9-C6BD-3788-B311E2E7C85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797C11D-B0FA-26C2-B31E-5FCD557EF58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38967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15D14-221D-4C76-F25C-B0AB5276317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FA6B790-5AB4-7374-4F33-19DE490DFA34}"/>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83BCCEF-7861-1F34-180A-C8429E9282A7}"/>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Przeszkody i bariery chronią użytkownika </a:t>
            </a:r>
            <a:r>
              <a:rPr lang="pl-PL" b="1"/>
              <a:t>przed przypadkowym dotknięciem</a:t>
            </a:r>
            <a:r>
              <a:rPr lang="pl-PL"/>
              <a:t> części znajdujących się pod napięciem, ale:</a:t>
            </a:r>
          </a:p>
          <a:p>
            <a:pPr>
              <a:buSzPct val="100000"/>
            </a:pPr>
            <a:r>
              <a:rPr lang="pl-PL"/>
              <a:t>nie zapewniają ochrony przed zamierzonym (świadomym) dotykiem,</a:t>
            </a:r>
          </a:p>
          <a:p>
            <a:pPr>
              <a:buSzPct val="100000"/>
            </a:pPr>
            <a:r>
              <a:rPr lang="pl-PL"/>
              <a:t>są skuteczne tylko w miejscach dostępnych wyłącznie dla osób upoważnionych, przeszkolonych lub pod nadzorem (np. w strefach maszynowni, stacji transformatorowych, rozdzielniach).</a:t>
            </a:r>
          </a:p>
        </p:txBody>
      </p:sp>
      <p:sp>
        <p:nvSpPr>
          <p:cNvPr id="6" name="Tytuł 1">
            <a:extLst>
              <a:ext uri="{FF2B5EF4-FFF2-40B4-BE49-F238E27FC236}">
                <a16:creationId xmlns:a16="http://schemas.microsoft.com/office/drawing/2014/main" id="{3B206F5E-A9CF-1956-2830-3288884A960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Przeszkody i bariery</a:t>
            </a:r>
          </a:p>
        </p:txBody>
      </p:sp>
      <p:sp>
        <p:nvSpPr>
          <p:cNvPr id="7" name="Rectangle 2">
            <a:extLst>
              <a:ext uri="{FF2B5EF4-FFF2-40B4-BE49-F238E27FC236}">
                <a16:creationId xmlns:a16="http://schemas.microsoft.com/office/drawing/2014/main" id="{153EC70F-05FD-3CA7-5008-96927BCBE88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435A9E02-F399-28C9-9622-442AD5992317}"/>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17193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AF77E-466D-F075-C463-F2C9C7F9A2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B8A5F74-5B7B-C4F1-254C-62739C41C62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094C4E9-D4E6-9C74-B5C2-AB51E3426C37}"/>
              </a:ext>
            </a:extLst>
          </p:cNvPr>
          <p:cNvSpPr>
            <a:spLocks noGrp="1"/>
          </p:cNvSpPr>
          <p:nvPr>
            <p:ph idx="4294967295"/>
          </p:nvPr>
        </p:nvSpPr>
        <p:spPr>
          <a:xfrm>
            <a:off x="0" y="1771650"/>
            <a:ext cx="11874500" cy="4937125"/>
          </a:xfrm>
          <a:prstGeom prst="rect">
            <a:avLst/>
          </a:prstGeom>
        </p:spPr>
        <p:txBody>
          <a:bodyPr anchor="ctr">
            <a:noAutofit/>
          </a:bodyPr>
          <a:lstStyle/>
          <a:p>
            <a:pPr marL="0" lvl="0" indent="0">
              <a:buNone/>
            </a:pPr>
            <a:r>
              <a:rPr lang="pl-PL">
                <a:solidFill>
                  <a:prstClr val="black"/>
                </a:solidFill>
              </a:rPr>
              <a:t>Elementy przeszkód i barier muszą być:</a:t>
            </a:r>
          </a:p>
          <a:p>
            <a:pPr lvl="0">
              <a:buSzPct val="100000"/>
            </a:pPr>
            <a:r>
              <a:rPr lang="pl-PL">
                <a:solidFill>
                  <a:prstClr val="black"/>
                </a:solidFill>
              </a:rPr>
              <a:t>Wykonane z materiałów odpornych mechanicznie i dostosowanych do warunków środowiskowych.</a:t>
            </a:r>
          </a:p>
          <a:p>
            <a:pPr lvl="0">
              <a:buSzPct val="100000"/>
            </a:pPr>
            <a:r>
              <a:rPr lang="pl-PL">
                <a:solidFill>
                  <a:prstClr val="black"/>
                </a:solidFill>
              </a:rPr>
              <a:t>Odpowiednio trwałe, tak aby nie były łatwo przesuwalne, usuwalne lub niszczone przez użytkowników.</a:t>
            </a:r>
          </a:p>
          <a:p>
            <a:pPr lvl="0">
              <a:buSzPct val="100000"/>
            </a:pPr>
            <a:r>
              <a:rPr lang="pl-PL">
                <a:solidFill>
                  <a:prstClr val="black"/>
                </a:solidFill>
              </a:rPr>
              <a:t>Zaprojektowane w sposób uniemożliwiający dostęp narzędziami lub przedmiotami przypadkowymi.</a:t>
            </a:r>
            <a:r>
              <a:rPr lang="pl-PL">
                <a:solidFill>
                  <a:srgbClr val="002060"/>
                </a:solidFill>
              </a:rPr>
              <a:t> </a:t>
            </a:r>
            <a:endParaRPr lang="pl-PL">
              <a:solidFill>
                <a:prstClr val="black"/>
              </a:solidFill>
            </a:endParaRPr>
          </a:p>
        </p:txBody>
      </p:sp>
      <p:sp>
        <p:nvSpPr>
          <p:cNvPr id="6" name="Tytuł 1">
            <a:extLst>
              <a:ext uri="{FF2B5EF4-FFF2-40B4-BE49-F238E27FC236}">
                <a16:creationId xmlns:a16="http://schemas.microsoft.com/office/drawing/2014/main" id="{7D19AE64-4AA9-3114-66EF-270AE29BC29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Przeszkody i bariery</a:t>
            </a:r>
          </a:p>
        </p:txBody>
      </p:sp>
      <p:sp>
        <p:nvSpPr>
          <p:cNvPr id="7" name="Rectangle 2">
            <a:extLst>
              <a:ext uri="{FF2B5EF4-FFF2-40B4-BE49-F238E27FC236}">
                <a16:creationId xmlns:a16="http://schemas.microsoft.com/office/drawing/2014/main" id="{F932CFBD-9C68-9CFB-82D4-C3F43197CB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E6A4EA6-0070-1F6B-895C-295BA4FB31F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75657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FB55B-83C3-ADBB-D163-606174C4011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CB8BFCA-5E49-DEBA-388C-635D1210F8A1}"/>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5A73D82-2709-674A-A422-1E4536E61BE3}"/>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Uwaga:</a:t>
            </a:r>
            <a:br>
              <a:rPr lang="pl-PL"/>
            </a:br>
            <a:r>
              <a:rPr lang="pl-PL"/>
              <a:t>Przeszkody i bariery nie chronią w sytuacjach, gdy osoba świadomie próbuje dostać się do części czynnych. Dlatego ich stosowanie </a:t>
            </a:r>
            <a:r>
              <a:rPr lang="pl-PL" b="1"/>
              <a:t>jest ograniczone do miejsc dostępnych tylko dla osób upoważnionych</a:t>
            </a:r>
            <a:r>
              <a:rPr lang="pl-PL"/>
              <a:t> lub w warunkach nadzoru.</a:t>
            </a:r>
          </a:p>
          <a:p>
            <a:pPr marL="0" indent="0">
              <a:buNone/>
            </a:pPr>
            <a:r>
              <a:rPr lang="pl-PL"/>
              <a:t>W miejscach ogólnodostępnych </a:t>
            </a:r>
            <a:r>
              <a:rPr lang="pl-PL" b="1"/>
              <a:t>nie są wystarczające jako jedyny środek ochrony</a:t>
            </a:r>
            <a:r>
              <a:rPr lang="pl-PL"/>
              <a:t> — tam wymaga się dodatkowych zabezpieczeń.</a:t>
            </a:r>
          </a:p>
        </p:txBody>
      </p:sp>
      <p:sp>
        <p:nvSpPr>
          <p:cNvPr id="6" name="Tytuł 1">
            <a:extLst>
              <a:ext uri="{FF2B5EF4-FFF2-40B4-BE49-F238E27FC236}">
                <a16:creationId xmlns:a16="http://schemas.microsoft.com/office/drawing/2014/main" id="{F3FD2932-C47A-C609-42C9-934A9D5A7CD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Przeszkody i bariery</a:t>
            </a:r>
          </a:p>
        </p:txBody>
      </p:sp>
      <p:sp>
        <p:nvSpPr>
          <p:cNvPr id="7" name="Rectangle 2">
            <a:extLst>
              <a:ext uri="{FF2B5EF4-FFF2-40B4-BE49-F238E27FC236}">
                <a16:creationId xmlns:a16="http://schemas.microsoft.com/office/drawing/2014/main" id="{2D1A8092-DCAB-8267-329B-329C9BE2C2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545F8AAD-F785-5B82-24C0-C9FEA36BC7A6}"/>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52200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F6DB8-DD02-286A-9ED7-47C004A8A87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657B061-7C94-6ED7-F8BE-0B0F373EACF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2F9B366C-0429-7B84-42B5-C512C05DD32E}"/>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Umieszczenie poza zasięgiem ręki.</a:t>
            </a:r>
            <a:br>
              <a:rPr lang="pl-PL" b="1"/>
            </a:br>
            <a:r>
              <a:rPr lang="pl-PL"/>
              <a:t>Ochrona polegająca na umieszczeniu poza zasięgiem ręki jest środkiem ochrony podstawowej. Ma ona jedynie zapobiegać niezamierzonemu dotknięciu części czynnych. Części jednocześnie dostępne, o różnych potencjałach, nie powinny znajdować się w zasięgu ręki. Dwie części uważa się za jednocześnie dostępne, jeżeli znajdują się od siebie w odległości nie większej niż 2,50 m, </a:t>
            </a:r>
          </a:p>
        </p:txBody>
      </p:sp>
      <p:sp>
        <p:nvSpPr>
          <p:cNvPr id="6" name="Tytuł 1">
            <a:extLst>
              <a:ext uri="{FF2B5EF4-FFF2-40B4-BE49-F238E27FC236}">
                <a16:creationId xmlns:a16="http://schemas.microsoft.com/office/drawing/2014/main" id="{530F62A4-0928-049D-5B5C-C4B5CFD40895}"/>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Umieszczanie poza zasięgiem ręki</a:t>
            </a:r>
          </a:p>
        </p:txBody>
      </p:sp>
      <p:sp>
        <p:nvSpPr>
          <p:cNvPr id="7" name="Rectangle 2">
            <a:extLst>
              <a:ext uri="{FF2B5EF4-FFF2-40B4-BE49-F238E27FC236}">
                <a16:creationId xmlns:a16="http://schemas.microsoft.com/office/drawing/2014/main" id="{292D56BB-9D65-C843-A3EE-E36ACA3319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88D1E394-DE0D-26C6-7A0C-83470A404C91}"/>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1009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9F7CD-D06C-02E0-FD01-61B67BC59A5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55E87EC-CF03-B8D3-24C0-BDEE1E7FBC27}"/>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p:sp>
        <p:nvSpPr>
          <p:cNvPr id="3" name="Symbol zastępczy zawartości 2">
            <a:extLst>
              <a:ext uri="{FF2B5EF4-FFF2-40B4-BE49-F238E27FC236}">
                <a16:creationId xmlns:a16="http://schemas.microsoft.com/office/drawing/2014/main" id="{0DAA7CBC-4F0C-CA58-56F8-40A30F7D26E3}"/>
              </a:ext>
            </a:extLst>
          </p:cNvPr>
          <p:cNvSpPr>
            <a:spLocks noGrp="1"/>
          </p:cNvSpPr>
          <p:nvPr>
            <p:ph idx="4294967295"/>
          </p:nvPr>
        </p:nvSpPr>
        <p:spPr>
          <a:xfrm>
            <a:off x="0" y="1771650"/>
            <a:ext cx="11874500" cy="4937125"/>
          </a:xfrm>
          <a:prstGeom prst="rect">
            <a:avLst/>
          </a:prstGeom>
        </p:spPr>
        <p:txBody>
          <a:bodyPr anchor="ctr">
            <a:noAutofit/>
          </a:bodyPr>
          <a:lstStyle/>
          <a:p>
            <a:pPr>
              <a:buSzPct val="100000"/>
            </a:pPr>
            <a:r>
              <a:rPr lang="pl-PL" b="1"/>
              <a:t>Charakterystyka wyzwalania</a:t>
            </a:r>
            <a:r>
              <a:rPr lang="pl-PL"/>
              <a:t> (najczęściej stosowane to charakterystyki typu  B, C, D).</a:t>
            </a:r>
            <a:br>
              <a:rPr lang="pl-PL"/>
            </a:br>
            <a:r>
              <a:rPr lang="pl-PL"/>
              <a:t>Charakterystyki różnią się od siebie krotnością zadziałania wyzwalacza zwarciowego</a:t>
            </a:r>
          </a:p>
        </p:txBody>
      </p:sp>
      <p:sp>
        <p:nvSpPr>
          <p:cNvPr id="6" name="Tytuł 1">
            <a:extLst>
              <a:ext uri="{FF2B5EF4-FFF2-40B4-BE49-F238E27FC236}">
                <a16:creationId xmlns:a16="http://schemas.microsoft.com/office/drawing/2014/main" id="{3F1816FC-C41E-1B9C-F990-CF68F73BB35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6B21E19E-1F36-1246-589B-3597388C07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EA60042D-4250-4483-E401-C87CE15B124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84189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F35D1-ABB5-D371-A9DE-64E02E7FCF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65EA204-9875-406B-656F-4D59ABCB06C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pic>
        <p:nvPicPr>
          <p:cNvPr id="4" name="Symbol zastępczy zawartości 3">
            <a:extLst>
              <a:ext uri="{FF2B5EF4-FFF2-40B4-BE49-F238E27FC236}">
                <a16:creationId xmlns:a16="http://schemas.microsoft.com/office/drawing/2014/main" id="{258D374B-4C93-FFBB-6127-06D23D75B630}"/>
              </a:ext>
            </a:extLst>
          </p:cNvPr>
          <p:cNvPicPr>
            <a:picLocks noGrp="1" noChangeAspect="1"/>
          </p:cNvPicPr>
          <p:nvPr>
            <p:ph idx="4294967295"/>
          </p:nvPr>
        </p:nvPicPr>
        <p:blipFill>
          <a:blip r:embed="rId3"/>
          <a:stretch>
            <a:fillRect/>
          </a:stretch>
        </p:blipFill>
        <p:spPr>
          <a:xfrm>
            <a:off x="4792663" y="1597025"/>
            <a:ext cx="7399337" cy="5235575"/>
          </a:xfrm>
          <a:prstGeom prst="rect">
            <a:avLst/>
          </a:prstGeom>
        </p:spPr>
      </p:pic>
      <p:sp>
        <p:nvSpPr>
          <p:cNvPr id="6" name="Tytuł 1">
            <a:extLst>
              <a:ext uri="{FF2B5EF4-FFF2-40B4-BE49-F238E27FC236}">
                <a16:creationId xmlns:a16="http://schemas.microsoft.com/office/drawing/2014/main" id="{23B25BE1-F045-5A59-33BA-3FF73048B72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Umieszczanie poza zasięgiem ręki</a:t>
            </a:r>
          </a:p>
        </p:txBody>
      </p:sp>
      <p:sp>
        <p:nvSpPr>
          <p:cNvPr id="7" name="Rectangle 2">
            <a:extLst>
              <a:ext uri="{FF2B5EF4-FFF2-40B4-BE49-F238E27FC236}">
                <a16:creationId xmlns:a16="http://schemas.microsoft.com/office/drawing/2014/main" id="{EA74B147-4E65-5C6B-2096-C334DC94DE1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C90C2850-1DF5-C119-700C-1855E044A1B2}"/>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5601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50DB8-11E5-EB27-00AB-481B14E8967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5D3F98B-8A1F-A45D-5EE7-FD0505D0851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DFB53B7-ED52-3689-8E71-CFB7CF9E4768}"/>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b="1"/>
              <a:t>Samoczynne wyłączenie zasilania.</a:t>
            </a:r>
            <a:br>
              <a:rPr lang="pl-PL" b="1"/>
            </a:br>
            <a:r>
              <a:rPr lang="pl-PL"/>
              <a:t>Samoczynne wyłączenie zasilania jest najpopularniejszym środkiem ochrony przy uszkodzeniu, w którym ochrona podstawowa jest zapewniona przez izolację podstawową części czynnych lub przez przegrody lub obudowy. Części przewodzące dostępne powinny być przyłączone do przewodu ochronnego na warunkach określonych dla każdego układu sieci. Każdy obwód powinien mieć odpowiedni przewód ochronny przyłączony do właściwego zacisku (szyny) uziemiającego. Skuteczność ochrony przeciwporażeniowej przez samoczynne wyłączenie zasilania rozpatrywana jest indywidualnie dla każdego układu sieci.</a:t>
            </a:r>
          </a:p>
        </p:txBody>
      </p:sp>
      <p:sp>
        <p:nvSpPr>
          <p:cNvPr id="6" name="Tytuł 1">
            <a:extLst>
              <a:ext uri="{FF2B5EF4-FFF2-40B4-BE49-F238E27FC236}">
                <a16:creationId xmlns:a16="http://schemas.microsoft.com/office/drawing/2014/main" id="{B737D64F-18F5-100F-72E5-39945798243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0203E09B-23BA-53F3-5080-1440689FC1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00661412-E7B2-CB8F-71A1-EEB15BE00293}"/>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74196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C3D4A-A30C-964E-E261-E7B477539A2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39A67E0-75B6-17BF-084F-8112EB1F415D}"/>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BBA0652-FF1D-ECF4-C0CC-EA5DC3323259}"/>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i="1" u="sng">
                    <a:solidFill>
                      <a:schemeClr val="tx1"/>
                    </a:solidFill>
                  </a:rPr>
                  <a:t>Tabela 2.</a:t>
                </a:r>
                <a:r>
                  <a:rPr lang="pl-PL">
                    <a:solidFill>
                      <a:schemeClr val="tx1"/>
                    </a:solidFill>
                  </a:rPr>
                  <a:t> Maksymalne czasy wyłączenia w warunkach normalnych.</a:t>
                </a:r>
              </a:p>
              <a:p>
                <a:pPr marL="0" indent="0">
                  <a:buNone/>
                </a:pPr>
                <a:endParaRPr lang="pl-PL"/>
              </a:p>
              <a:p>
                <a:pPr marL="0" indent="0">
                  <a:buNone/>
                </a:pPr>
                <a:endParaRPr lang="pl-PL">
                  <a:solidFill>
                    <a:schemeClr val="tx1"/>
                  </a:solidFill>
                </a:endParaRPr>
              </a:p>
              <a:p>
                <a:pPr marL="0" indent="0">
                  <a:buNone/>
                </a:pPr>
                <a:endParaRPr lang="pl-PL"/>
              </a:p>
              <a:p>
                <a:pPr marL="0" indent="0">
                  <a:buNone/>
                </a:pPr>
                <a:endParaRPr lang="pl-PL">
                  <a:solidFill>
                    <a:schemeClr val="tx1"/>
                  </a:solidFill>
                </a:endParaRPr>
              </a:p>
              <a:p>
                <a:pPr marL="0" indent="0">
                  <a:buNone/>
                </a:pPr>
                <a:endParaRPr lang="pl-PL"/>
              </a:p>
              <a:p>
                <a:pPr marL="0" indent="0">
                  <a:buNone/>
                </a:pPr>
                <a:endParaRPr lang="pl-PL">
                  <a:solidFill>
                    <a:schemeClr val="tx1"/>
                  </a:solidFill>
                </a:endParaRPr>
              </a:p>
              <a:p>
                <a:pPr marL="0" indent="0">
                  <a:buNone/>
                </a:pPr>
                <a:endParaRPr lang="pl-PL">
                  <a:solidFill>
                    <a:schemeClr val="tx1"/>
                  </a:solidFill>
                </a:endParaRPr>
              </a:p>
              <a:p>
                <a:pPr marL="0" indent="0">
                  <a:buNone/>
                </a:pPr>
                <a14:m>
                  <m:oMath xmlns:m="http://schemas.openxmlformats.org/officeDocument/2006/math">
                    <m:sSub>
                      <m:sSubPr>
                        <m:ctrlPr>
                          <a:rPr lang="pl-PL" i="1">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sSubPr>
                      <m:e>
                        <m:r>
                          <a:rPr lang="pl-PL" i="1">
                            <a:solidFill>
                              <a:schemeClr val="tx1"/>
                            </a:solidFill>
                            <a:latin typeface="Cambria Math" panose="02040503050406030204" pitchFamily="18" charset="0"/>
                            <a:ea typeface="Calibri" panose="020F0502020204030204" pitchFamily="34" charset="0"/>
                            <a:cs typeface="Times New Roman" panose="02020603050405020304" pitchFamily="18" charset="0"/>
                          </a:rPr>
                          <m:t>𝑈</m:t>
                        </m:r>
                      </m:e>
                      <m:sub>
                        <m:r>
                          <a:rPr lang="pl-PL" i="1">
                            <a:solidFill>
                              <a:schemeClr val="tx1"/>
                            </a:solidFill>
                            <a:latin typeface="Cambria Math" panose="02040503050406030204" pitchFamily="18" charset="0"/>
                            <a:ea typeface="Calibri" panose="020F0502020204030204" pitchFamily="34" charset="0"/>
                            <a:cs typeface="Times New Roman" panose="02020603050405020304" pitchFamily="18" charset="0"/>
                          </a:rPr>
                          <m:t>0</m:t>
                        </m:r>
                      </m:sub>
                    </m:sSub>
                  </m:oMath>
                </a14:m>
                <a:r>
                  <a:rPr lang="pl-PL">
                    <a:solidFill>
                      <a:schemeClr val="tx1"/>
                    </a:solidFill>
                  </a:rPr>
                  <a:t> - nominalne napięcie </a:t>
                </a:r>
                <a:r>
                  <a:rPr lang="pl-PL" err="1">
                    <a:solidFill>
                      <a:schemeClr val="tx1"/>
                    </a:solidFill>
                  </a:rPr>
                  <a:t>a.c</a:t>
                </a:r>
                <a:r>
                  <a:rPr lang="pl-PL">
                    <a:solidFill>
                      <a:schemeClr val="tx1"/>
                    </a:solidFill>
                  </a:rPr>
                  <a:t> lub </a:t>
                </a:r>
                <a:r>
                  <a:rPr lang="pl-PL" err="1">
                    <a:solidFill>
                      <a:schemeClr val="tx1"/>
                    </a:solidFill>
                  </a:rPr>
                  <a:t>d.c</a:t>
                </a:r>
                <a:r>
                  <a:rPr lang="pl-PL">
                    <a:solidFill>
                      <a:schemeClr val="tx1"/>
                    </a:solidFill>
                  </a:rPr>
                  <a:t>. przewodu liniowego względem ziemi</a:t>
                </a:r>
              </a:p>
            </p:txBody>
          </p:sp>
        </mc:Choice>
        <mc:Fallback xmlns="">
          <p:sp>
            <p:nvSpPr>
              <p:cNvPr id="3" name="Symbol zastępczy zawartości 2">
                <a:extLst>
                  <a:ext uri="{FF2B5EF4-FFF2-40B4-BE49-F238E27FC236}">
                    <a16:creationId xmlns:a16="http://schemas.microsoft.com/office/drawing/2014/main" id="{6BBA0652-FF1D-ECF4-C0CC-EA5DC3323259}"/>
                  </a:ext>
                </a:extLst>
              </p:cNvPr>
              <p:cNvSpPr>
                <a:spLocks noGrp="1" noRot="1" noChangeAspect="1" noMove="1" noResize="1" noEditPoints="1" noAdjustHandles="1" noChangeArrowheads="1" noChangeShapeType="1" noTextEdit="1"/>
              </p:cNvSpPr>
              <p:nvPr>
                <p:ph idx="4294967295"/>
              </p:nvPr>
            </p:nvSpPr>
            <p:spPr>
              <a:xfrm>
                <a:off x="0" y="1771650"/>
                <a:ext cx="11874500" cy="4937125"/>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FE2FB9B-F7DB-4BC0-4016-15B0CC75148F}"/>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E1C677C6-7688-F999-081C-85469D57F8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A9A490DE-5C40-23C7-DE81-D66CD620A4B8}"/>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4" name="Tabela 3">
                <a:extLst>
                  <a:ext uri="{FF2B5EF4-FFF2-40B4-BE49-F238E27FC236}">
                    <a16:creationId xmlns:a16="http://schemas.microsoft.com/office/drawing/2014/main" id="{9867149D-8701-2C05-39FD-6E7412B5CD3F}"/>
                  </a:ext>
                </a:extLst>
              </p:cNvPr>
              <p:cNvGraphicFramePr>
                <a:graphicFrameLocks noGrp="1"/>
              </p:cNvGraphicFramePr>
              <p:nvPr/>
            </p:nvGraphicFramePr>
            <p:xfrm>
              <a:off x="459350" y="2536889"/>
              <a:ext cx="11291052" cy="3246535"/>
            </p:xfrm>
            <a:graphic>
              <a:graphicData uri="http://schemas.openxmlformats.org/drawingml/2006/table">
                <a:tbl>
                  <a:tblPr firstRow="1" firstCol="1" bandRow="1"/>
                  <a:tblGrid>
                    <a:gridCol w="1129611">
                      <a:extLst>
                        <a:ext uri="{9D8B030D-6E8A-4147-A177-3AD203B41FA5}">
                          <a16:colId xmlns:a16="http://schemas.microsoft.com/office/drawing/2014/main" val="3699315047"/>
                        </a:ext>
                      </a:extLst>
                    </a:gridCol>
                    <a:gridCol w="1024619">
                      <a:extLst>
                        <a:ext uri="{9D8B030D-6E8A-4147-A177-3AD203B41FA5}">
                          <a16:colId xmlns:a16="http://schemas.microsoft.com/office/drawing/2014/main" val="4267040652"/>
                        </a:ext>
                      </a:extLst>
                    </a:gridCol>
                    <a:gridCol w="2368775">
                      <a:extLst>
                        <a:ext uri="{9D8B030D-6E8A-4147-A177-3AD203B41FA5}">
                          <a16:colId xmlns:a16="http://schemas.microsoft.com/office/drawing/2014/main" val="4085762369"/>
                        </a:ext>
                      </a:extLst>
                    </a:gridCol>
                    <a:gridCol w="1662660">
                      <a:extLst>
                        <a:ext uri="{9D8B030D-6E8A-4147-A177-3AD203B41FA5}">
                          <a16:colId xmlns:a16="http://schemas.microsoft.com/office/drawing/2014/main" val="67979294"/>
                        </a:ext>
                      </a:extLst>
                    </a:gridCol>
                    <a:gridCol w="801989">
                      <a:extLst>
                        <a:ext uri="{9D8B030D-6E8A-4147-A177-3AD203B41FA5}">
                          <a16:colId xmlns:a16="http://schemas.microsoft.com/office/drawing/2014/main" val="3393941753"/>
                        </a:ext>
                      </a:extLst>
                    </a:gridCol>
                    <a:gridCol w="1454707">
                      <a:extLst>
                        <a:ext uri="{9D8B030D-6E8A-4147-A177-3AD203B41FA5}">
                          <a16:colId xmlns:a16="http://schemas.microsoft.com/office/drawing/2014/main" val="792524149"/>
                        </a:ext>
                      </a:extLst>
                    </a:gridCol>
                    <a:gridCol w="875353">
                      <a:extLst>
                        <a:ext uri="{9D8B030D-6E8A-4147-A177-3AD203B41FA5}">
                          <a16:colId xmlns:a16="http://schemas.microsoft.com/office/drawing/2014/main" val="1659258536"/>
                        </a:ext>
                      </a:extLst>
                    </a:gridCol>
                    <a:gridCol w="1218156">
                      <a:extLst>
                        <a:ext uri="{9D8B030D-6E8A-4147-A177-3AD203B41FA5}">
                          <a16:colId xmlns:a16="http://schemas.microsoft.com/office/drawing/2014/main" val="4070183068"/>
                        </a:ext>
                      </a:extLst>
                    </a:gridCol>
                    <a:gridCol w="755182">
                      <a:extLst>
                        <a:ext uri="{9D8B030D-6E8A-4147-A177-3AD203B41FA5}">
                          <a16:colId xmlns:a16="http://schemas.microsoft.com/office/drawing/2014/main" val="411547790"/>
                        </a:ext>
                      </a:extLst>
                    </a:gridCol>
                  </a:tblGrid>
                  <a:tr h="798888">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 sieci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50</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≤120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a:t>
                          </a:r>
                          <a:endPar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120</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≤230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230</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≤400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pl-PL" sz="16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&gt;400</m:t>
                                </m:r>
                                <m:r>
                                  <a:rPr lang="pl-PL" sz="16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1309864615"/>
                      </a:ext>
                    </a:extLst>
                  </a:tr>
                  <a:tr h="428410">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46079"/>
                      </a:ext>
                    </a:extLst>
                  </a:tr>
                  <a:tr h="428410">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Wyłączenie może być wymagane z innych przyczyn niż ochrona przeciwporażeniowa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65467"/>
                      </a:ext>
                    </a:extLst>
                  </a:tr>
                  <a:tr h="1590827">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665185"/>
                      </a:ext>
                    </a:extLst>
                  </a:tr>
                </a:tbl>
              </a:graphicData>
            </a:graphic>
          </p:graphicFrame>
        </mc:Choice>
        <mc:Fallback xmlns="">
          <p:graphicFrame>
            <p:nvGraphicFramePr>
              <p:cNvPr id="4" name="Tabela 3">
                <a:extLst>
                  <a:ext uri="{FF2B5EF4-FFF2-40B4-BE49-F238E27FC236}">
                    <a16:creationId xmlns:a16="http://schemas.microsoft.com/office/drawing/2014/main" id="{9867149D-8701-2C05-39FD-6E7412B5CD3F}"/>
                  </a:ext>
                </a:extLst>
              </p:cNvPr>
              <p:cNvGraphicFramePr>
                <a:graphicFrameLocks noGrp="1"/>
              </p:cNvGraphicFramePr>
              <p:nvPr/>
            </p:nvGraphicFramePr>
            <p:xfrm>
              <a:off x="459350" y="2536889"/>
              <a:ext cx="11291052" cy="3246535"/>
            </p:xfrm>
            <a:graphic>
              <a:graphicData uri="http://schemas.openxmlformats.org/drawingml/2006/table">
                <a:tbl>
                  <a:tblPr firstRow="1" firstCol="1" bandRow="1"/>
                  <a:tblGrid>
                    <a:gridCol w="1129611">
                      <a:extLst>
                        <a:ext uri="{9D8B030D-6E8A-4147-A177-3AD203B41FA5}">
                          <a16:colId xmlns:a16="http://schemas.microsoft.com/office/drawing/2014/main" val="3699315047"/>
                        </a:ext>
                      </a:extLst>
                    </a:gridCol>
                    <a:gridCol w="1024619">
                      <a:extLst>
                        <a:ext uri="{9D8B030D-6E8A-4147-A177-3AD203B41FA5}">
                          <a16:colId xmlns:a16="http://schemas.microsoft.com/office/drawing/2014/main" val="4267040652"/>
                        </a:ext>
                      </a:extLst>
                    </a:gridCol>
                    <a:gridCol w="2368775">
                      <a:extLst>
                        <a:ext uri="{9D8B030D-6E8A-4147-A177-3AD203B41FA5}">
                          <a16:colId xmlns:a16="http://schemas.microsoft.com/office/drawing/2014/main" val="4085762369"/>
                        </a:ext>
                      </a:extLst>
                    </a:gridCol>
                    <a:gridCol w="1662660">
                      <a:extLst>
                        <a:ext uri="{9D8B030D-6E8A-4147-A177-3AD203B41FA5}">
                          <a16:colId xmlns:a16="http://schemas.microsoft.com/office/drawing/2014/main" val="67979294"/>
                        </a:ext>
                      </a:extLst>
                    </a:gridCol>
                    <a:gridCol w="801989">
                      <a:extLst>
                        <a:ext uri="{9D8B030D-6E8A-4147-A177-3AD203B41FA5}">
                          <a16:colId xmlns:a16="http://schemas.microsoft.com/office/drawing/2014/main" val="3393941753"/>
                        </a:ext>
                      </a:extLst>
                    </a:gridCol>
                    <a:gridCol w="1454707">
                      <a:extLst>
                        <a:ext uri="{9D8B030D-6E8A-4147-A177-3AD203B41FA5}">
                          <a16:colId xmlns:a16="http://schemas.microsoft.com/office/drawing/2014/main" val="792524149"/>
                        </a:ext>
                      </a:extLst>
                    </a:gridCol>
                    <a:gridCol w="875353">
                      <a:extLst>
                        <a:ext uri="{9D8B030D-6E8A-4147-A177-3AD203B41FA5}">
                          <a16:colId xmlns:a16="http://schemas.microsoft.com/office/drawing/2014/main" val="1659258536"/>
                        </a:ext>
                      </a:extLst>
                    </a:gridCol>
                    <a:gridCol w="1218156">
                      <a:extLst>
                        <a:ext uri="{9D8B030D-6E8A-4147-A177-3AD203B41FA5}">
                          <a16:colId xmlns:a16="http://schemas.microsoft.com/office/drawing/2014/main" val="4070183068"/>
                        </a:ext>
                      </a:extLst>
                    </a:gridCol>
                    <a:gridCol w="755182">
                      <a:extLst>
                        <a:ext uri="{9D8B030D-6E8A-4147-A177-3AD203B41FA5}">
                          <a16:colId xmlns:a16="http://schemas.microsoft.com/office/drawing/2014/main" val="411547790"/>
                        </a:ext>
                      </a:extLst>
                    </a:gridCol>
                  </a:tblGrid>
                  <a:tr h="798888">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Układ sieci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33393" t="-763" r="-199820" b="-308397"/>
                          </a:stretch>
                        </a:blipFill>
                      </a:tcPr>
                    </a:tc>
                    <a:tc hMerge="1">
                      <a:txBody>
                        <a:bodyPr/>
                        <a:lstStyle/>
                        <a:p>
                          <a:endParaRPr lang="pl-PL"/>
                        </a:p>
                      </a:txBody>
                      <a:tcPr/>
                    </a:tc>
                    <a:tc gridSpan="2">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183457" t="-763" r="-174815" b="-308397"/>
                          </a:stretch>
                        </a:blipFill>
                      </a:tcPr>
                    </a:tc>
                    <a:tc hMerge="1">
                      <a:txBody>
                        <a:bodyPr/>
                        <a:lstStyle/>
                        <a:p>
                          <a:endParaRPr lang="pl-PL"/>
                        </a:p>
                      </a:txBody>
                      <a:tcPr/>
                    </a:tc>
                    <a:tc gridSpan="2">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300524" t="-763" r="-85340" b="-308397"/>
                          </a:stretch>
                        </a:blipFill>
                      </a:tcPr>
                    </a:tc>
                    <a:tc hMerge="1">
                      <a:txBody>
                        <a:bodyPr/>
                        <a:lstStyle/>
                        <a:p>
                          <a:endParaRPr lang="pl-PL"/>
                        </a:p>
                      </a:txBody>
                      <a:tcPr/>
                    </a:tc>
                    <a:tc gridSpan="2">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4"/>
                          <a:stretch>
                            <a:fillRect l="-472222" t="-763" r="-617" b="-308397"/>
                          </a:stretch>
                        </a:blipFill>
                      </a:tcPr>
                    </a:tc>
                    <a:tc hMerge="1">
                      <a:txBody>
                        <a:bodyPr/>
                        <a:lstStyle/>
                        <a:p>
                          <a:endParaRPr lang="pl-PL"/>
                        </a:p>
                      </a:txBody>
                      <a:tcPr/>
                    </a:tc>
                    <a:extLst>
                      <a:ext uri="{0D108BD9-81ED-4DB2-BD59-A6C34878D82A}">
                        <a16:rowId xmlns:a16="http://schemas.microsoft.com/office/drawing/2014/main" val="1309864615"/>
                      </a:ext>
                    </a:extLst>
                  </a:tr>
                  <a:tr h="428410">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46079"/>
                      </a:ext>
                    </a:extLst>
                  </a:tr>
                  <a:tr h="428410">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Wyłączenie może być wymagane z innych przyczyn niż ochrona przeciwporażeniowa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65467"/>
                      </a:ext>
                    </a:extLst>
                  </a:tr>
                  <a:tr h="1590827">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665185"/>
                      </a:ext>
                    </a:extLst>
                  </a:tr>
                </a:tbl>
              </a:graphicData>
            </a:graphic>
          </p:graphicFrame>
        </mc:Fallback>
      </mc:AlternateContent>
    </p:spTree>
    <p:extLst>
      <p:ext uri="{BB962C8B-B14F-4D97-AF65-F5344CB8AC3E}">
        <p14:creationId xmlns:p14="http://schemas.microsoft.com/office/powerpoint/2010/main" val="13852538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22D1B-2477-3506-9EDD-8B74A882BA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D31EB2D-49C4-0997-9915-99240CEC0FA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A9335BFF-D72E-AF62-6662-4C0AC8018CEE}"/>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Uwagi dotyczące max. czasów wyłączenia.</a:t>
            </a:r>
          </a:p>
          <a:p>
            <a:pPr marL="457200" indent="-457200">
              <a:buSzPct val="100000"/>
              <a:buFont typeface="+mj-lt"/>
              <a:buAutoNum type="arabicPeriod"/>
            </a:pPr>
            <a:r>
              <a:rPr lang="pl-PL"/>
              <a:t>Dłuższe czasy wyłączenia mogą być dopuszczone w sieciach rozdzielczych oraz elektrowniach i w sieciach przesyłowych systemów.</a:t>
            </a:r>
          </a:p>
          <a:p>
            <a:pPr marL="457200" indent="-457200">
              <a:buSzPct val="100000"/>
              <a:buFont typeface="+mj-lt"/>
              <a:buAutoNum type="arabicPeriod"/>
            </a:pPr>
            <a:r>
              <a:rPr lang="pl-PL"/>
              <a:t>Krótsze czasy wyłączenia mogą być wymagane dla specjalnych instalacji lub lokalizacji objętych arkuszami normy PN-IEC (HD) 60364 grupy 700.</a:t>
            </a:r>
          </a:p>
          <a:p>
            <a:pPr marL="457200" indent="-457200">
              <a:buSzPct val="100000"/>
              <a:buFont typeface="+mj-lt"/>
              <a:buAutoNum type="arabicPeriod"/>
            </a:pPr>
            <a:r>
              <a:rPr lang="pl-PL"/>
              <a:t>Dla układu sieci IT samoczynne wyłączenie zasilania nie jest zwykle wymagane po pojawieniu się pojedynczego zwarcia z ziemią.</a:t>
            </a:r>
          </a:p>
        </p:txBody>
      </p:sp>
      <p:sp>
        <p:nvSpPr>
          <p:cNvPr id="6" name="Tytuł 1">
            <a:extLst>
              <a:ext uri="{FF2B5EF4-FFF2-40B4-BE49-F238E27FC236}">
                <a16:creationId xmlns:a16="http://schemas.microsoft.com/office/drawing/2014/main" id="{E31C9189-FD8B-6214-8C81-0084E19E968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3D1F1FB0-9E9E-B19E-1271-9B9E39AF526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98F37AF5-74D7-F09A-D547-EB47C717945C}"/>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3411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A2EFB-BC47-2648-FF3C-AB44274ADF8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D391547-6834-E5A4-0BC8-04AF7D0C487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E081A0AD-9A1C-2651-CF5F-3FFC11BE9FC5}"/>
              </a:ext>
            </a:extLst>
          </p:cNvPr>
          <p:cNvSpPr>
            <a:spLocks noGrp="1"/>
          </p:cNvSpPr>
          <p:nvPr>
            <p:ph idx="4294967295"/>
          </p:nvPr>
        </p:nvSpPr>
        <p:spPr>
          <a:xfrm>
            <a:off x="0" y="1771650"/>
            <a:ext cx="11874500" cy="4937125"/>
          </a:xfrm>
          <a:prstGeom prst="rect">
            <a:avLst/>
          </a:prstGeom>
        </p:spPr>
        <p:txBody>
          <a:bodyPr anchor="ctr">
            <a:noAutofit/>
          </a:bodyPr>
          <a:lstStyle/>
          <a:p>
            <a:pPr marL="0" indent="0">
              <a:buNone/>
            </a:pPr>
            <a:r>
              <a:rPr lang="pl-PL"/>
              <a:t>Uwagi dotyczące max. czasów wyłączenia.</a:t>
            </a:r>
          </a:p>
          <a:p>
            <a:pPr marL="457200" indent="-457200">
              <a:buSzPct val="100000"/>
              <a:buFont typeface="+mj-lt"/>
              <a:buAutoNum type="arabicPeriod"/>
            </a:pPr>
            <a:r>
              <a:rPr lang="pl-PL"/>
              <a:t>Dłuższe czasy wyłączenia mogą być dopuszczone w sieciach rozdzielczych oraz elektrowniach i w sieciach przesyłowych systemów.</a:t>
            </a:r>
          </a:p>
          <a:p>
            <a:pPr marL="457200" indent="-457200">
              <a:buSzPct val="100000"/>
              <a:buFont typeface="+mj-lt"/>
              <a:buAutoNum type="arabicPeriod"/>
            </a:pPr>
            <a:r>
              <a:rPr lang="pl-PL"/>
              <a:t>Krótsze czasy wyłączenia mogą być wymagane dla specjalnych instalacji lub lokalizacji objętych arkuszami normy PN-IEC (HD) 60364 grupy 700.</a:t>
            </a:r>
          </a:p>
          <a:p>
            <a:pPr marL="457200" indent="-457200">
              <a:buSzPct val="100000"/>
              <a:buFont typeface="+mj-lt"/>
              <a:buAutoNum type="arabicPeriod"/>
            </a:pPr>
            <a:r>
              <a:rPr lang="pl-PL"/>
              <a:t>Dla układu sieci IT samoczynne wyłączenie zasilania nie jest zwykle wymagane po pojawieniu się pojedynczego zwarcia z ziemią.</a:t>
            </a:r>
          </a:p>
          <a:p>
            <a:pPr marL="457200" indent="-457200">
              <a:buSzPct val="100000"/>
              <a:buFont typeface="+mj-lt"/>
              <a:buAutoNum type="arabicPeriod"/>
            </a:pPr>
            <a:r>
              <a:rPr lang="pl-PL"/>
              <a:t>Maksymalne czasy wyłączenia podane w tabeli 2 powinny być stosowane do obwodów odbiorczych o prądzie znamionowym nieprzekraczającym 32A.</a:t>
            </a:r>
          </a:p>
        </p:txBody>
      </p:sp>
      <p:sp>
        <p:nvSpPr>
          <p:cNvPr id="6" name="Tytuł 1">
            <a:extLst>
              <a:ext uri="{FF2B5EF4-FFF2-40B4-BE49-F238E27FC236}">
                <a16:creationId xmlns:a16="http://schemas.microsoft.com/office/drawing/2014/main" id="{B9143000-28BA-2303-CF37-79665667097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1E501C3B-06E6-03B7-AA9C-5EC9908827F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3FB3CE58-1E70-373B-D6A2-01DA38216E54}"/>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43726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7B749-747A-3B52-4FC0-A58E7961EF8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48F1073-D0B3-F27E-7D99-357F7AF957F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063B92FA-8C72-443C-71B8-5238DEA6C5D4}"/>
              </a:ext>
            </a:extLst>
          </p:cNvPr>
          <p:cNvSpPr>
            <a:spLocks noGrp="1"/>
          </p:cNvSpPr>
          <p:nvPr>
            <p:ph idx="4294967295"/>
          </p:nvPr>
        </p:nvSpPr>
        <p:spPr>
          <a:xfrm>
            <a:off x="0" y="1466850"/>
            <a:ext cx="11874500" cy="4937125"/>
          </a:xfrm>
          <a:prstGeom prst="rect">
            <a:avLst/>
          </a:prstGeom>
        </p:spPr>
        <p:txBody>
          <a:bodyPr anchor="ctr">
            <a:noAutofit/>
          </a:bodyPr>
          <a:lstStyle/>
          <a:p>
            <a:pPr marL="457200" indent="-457200">
              <a:buSzPct val="100000"/>
              <a:buFont typeface="+mj-lt"/>
              <a:buAutoNum type="arabicPeriod" startAt="4"/>
            </a:pPr>
            <a:r>
              <a:rPr lang="pl-PL" sz="2700"/>
              <a:t> </a:t>
            </a:r>
          </a:p>
          <a:p>
            <a:pPr marL="457200" indent="-457200">
              <a:buSzPct val="100000"/>
              <a:buFont typeface="+mj-lt"/>
              <a:buAutoNum type="arabicPeriod" startAt="4"/>
            </a:pPr>
            <a:r>
              <a:rPr lang="pl-PL" sz="2700"/>
              <a:t>Jeżeli w układzie sieci TT wyłączenie jest realizowane przez zabezpieczenia nadprądowe, a połączenia wyrównawcze ochronne są przyłączone do części przewodzących obcych znajdujących się w instalacji, to mogą być stosowane maksymalne czasy wyłączenia przewidywane dla układu sieci TN. </a:t>
            </a:r>
          </a:p>
          <a:p>
            <a:pPr marL="457200" indent="-457200">
              <a:buSzPct val="100000"/>
              <a:buFont typeface="+mj-lt"/>
              <a:buAutoNum type="arabicPeriod" startAt="4"/>
            </a:pPr>
            <a:r>
              <a:rPr lang="pl-PL" sz="2700"/>
              <a:t>W układach sieci TN czas wyłączenia nieprzekraczający 5 s jest dopuszczony w obwodach rozdzielczych i w obwodach niewymienionych w pkt. 4. </a:t>
            </a:r>
          </a:p>
          <a:p>
            <a:pPr marL="457200" indent="-457200">
              <a:buSzPct val="100000"/>
              <a:buFont typeface="+mj-lt"/>
              <a:buAutoNum type="arabicPeriod" startAt="6"/>
            </a:pPr>
            <a:r>
              <a:rPr lang="pl-PL" sz="2700"/>
              <a:t>W układach sieci TT czas wyłączenia nieprzekraczający 1 s jest dopuszczony w obwodach rozdzielczych i w obwodach niewymienionych w pkt. 4. </a:t>
            </a:r>
          </a:p>
          <a:p>
            <a:pPr marL="457200" indent="-457200">
              <a:buSzPct val="100000"/>
              <a:buFont typeface="+mj-lt"/>
              <a:buAutoNum type="arabicPeriod" startAt="6"/>
            </a:pPr>
            <a:r>
              <a:rPr lang="pl-PL" sz="2700"/>
              <a:t>Jeżeli samoczynne wyłączenie zasilania nie może być uzyskane we właściwym czasie, to powinny być zastosowane dodatkowe połączenia wyrównawcze ochronne. </a:t>
            </a:r>
          </a:p>
        </p:txBody>
      </p:sp>
      <p:sp>
        <p:nvSpPr>
          <p:cNvPr id="6" name="Tytuł 1">
            <a:extLst>
              <a:ext uri="{FF2B5EF4-FFF2-40B4-BE49-F238E27FC236}">
                <a16:creationId xmlns:a16="http://schemas.microsoft.com/office/drawing/2014/main" id="{AF0DC736-E03D-DBD9-225B-CAEFDFFBBB1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D7D42326-EA08-ED6D-3DCF-56F5D1D018B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F3EE7BB0-4B2D-ECA2-37B5-CB1C57F4D93E}"/>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33076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1F8FB-DA2D-561D-35DC-3B8D09B8E30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AA5362F-16A2-BEB4-A3B1-604CD9048920}"/>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F3804F92-99CA-8B3F-3B44-53B5E557FDBF}"/>
              </a:ext>
            </a:extLst>
          </p:cNvPr>
          <p:cNvSpPr>
            <a:spLocks noGrp="1"/>
          </p:cNvSpPr>
          <p:nvPr>
            <p:ph idx="4294967295"/>
          </p:nvPr>
        </p:nvSpPr>
        <p:spPr>
          <a:xfrm>
            <a:off x="0" y="1771650"/>
            <a:ext cx="11874500" cy="1657350"/>
          </a:xfrm>
          <a:prstGeom prst="rect">
            <a:avLst/>
          </a:prstGeom>
        </p:spPr>
        <p:txBody>
          <a:bodyPr anchor="ctr">
            <a:noAutofit/>
          </a:bodyPr>
          <a:lstStyle/>
          <a:p>
            <a:pPr marL="0" indent="0">
              <a:buNone/>
            </a:pPr>
            <a:r>
              <a:rPr lang="pl-PL" i="1" u="sng"/>
              <a:t>Tabela 3.</a:t>
            </a:r>
            <a:r>
              <a:rPr lang="pl-PL"/>
              <a:t> Maksymalne czasy wyłączenia instalacji elektrycznych w warunkach zwiększonego zagrożenia porażeniem prądem elektrycznym określa norma PN-IEC 364-4-481:1994 (instalacje objęte arkuszami normy PN-IEC (HD) 60364 grupy 700).</a:t>
            </a:r>
          </a:p>
        </p:txBody>
      </p:sp>
      <p:sp>
        <p:nvSpPr>
          <p:cNvPr id="6" name="Tytuł 1">
            <a:extLst>
              <a:ext uri="{FF2B5EF4-FFF2-40B4-BE49-F238E27FC236}">
                <a16:creationId xmlns:a16="http://schemas.microsoft.com/office/drawing/2014/main" id="{6C7B2314-8D51-C21D-A77A-87E64952C328}"/>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p>
        </p:txBody>
      </p:sp>
      <p:sp>
        <p:nvSpPr>
          <p:cNvPr id="7" name="Rectangle 2">
            <a:extLst>
              <a:ext uri="{FF2B5EF4-FFF2-40B4-BE49-F238E27FC236}">
                <a16:creationId xmlns:a16="http://schemas.microsoft.com/office/drawing/2014/main" id="{83FA68DC-FB75-27FD-DB4E-16DFE490D3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mc:AlternateContent xmlns:mc="http://schemas.openxmlformats.org/markup-compatibility/2006" xmlns:a14="http://schemas.microsoft.com/office/drawing/2010/main">
        <mc:Choice Requires="a14">
          <p:graphicFrame>
            <p:nvGraphicFramePr>
              <p:cNvPr id="4" name="Tabela 3">
                <a:extLst>
                  <a:ext uri="{FF2B5EF4-FFF2-40B4-BE49-F238E27FC236}">
                    <a16:creationId xmlns:a16="http://schemas.microsoft.com/office/drawing/2014/main" id="{D0226F7F-11A3-4C62-F167-69D34210716F}"/>
                  </a:ext>
                </a:extLst>
              </p:cNvPr>
              <p:cNvGraphicFramePr>
                <a:graphicFrameLocks noGrp="1"/>
              </p:cNvGraphicFramePr>
              <p:nvPr/>
            </p:nvGraphicFramePr>
            <p:xfrm>
              <a:off x="3130440" y="3537433"/>
              <a:ext cx="5931119" cy="3320567"/>
            </p:xfrm>
            <a:graphic>
              <a:graphicData uri="http://schemas.openxmlformats.org/drawingml/2006/table">
                <a:tbl>
                  <a:tblPr firstRow="1" firstCol="1" bandRow="1"/>
                  <a:tblGrid>
                    <a:gridCol w="1156264">
                      <a:extLst>
                        <a:ext uri="{9D8B030D-6E8A-4147-A177-3AD203B41FA5}">
                          <a16:colId xmlns:a16="http://schemas.microsoft.com/office/drawing/2014/main" val="2875098711"/>
                        </a:ext>
                      </a:extLst>
                    </a:gridCol>
                    <a:gridCol w="4774855">
                      <a:extLst>
                        <a:ext uri="{9D8B030D-6E8A-4147-A177-3AD203B41FA5}">
                          <a16:colId xmlns:a16="http://schemas.microsoft.com/office/drawing/2014/main" val="393881034"/>
                        </a:ext>
                      </a:extLst>
                    </a:gridCol>
                  </a:tblGrid>
                  <a:tr h="1028011">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pl-PL" sz="1900" baseline="-25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Dla napięcia dotykowego dopuszczalnego długotrwale</a:t>
                          </a:r>
                        </a:p>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𝐿</m:t>
                                    </m:r>
                                  </m:sub>
                                </m:s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≤25</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𝑎</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𝑐</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𝐿</m:t>
                                    </m:r>
                                  </m:sub>
                                </m:sSub>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≤60</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𝑑</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9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𝑐</m:t>
                                </m:r>
                              </m:oMath>
                            </m:oMathPara>
                          </a14:m>
                          <a:endPar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28800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875048"/>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65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1274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277</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66577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90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003825"/>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0,02</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667946"/>
                      </a:ext>
                    </a:extLst>
                  </a:tr>
                </a:tbl>
              </a:graphicData>
            </a:graphic>
          </p:graphicFrame>
        </mc:Choice>
        <mc:Fallback xmlns="">
          <p:graphicFrame>
            <p:nvGraphicFramePr>
              <p:cNvPr id="4" name="Tabela 3">
                <a:extLst>
                  <a:ext uri="{FF2B5EF4-FFF2-40B4-BE49-F238E27FC236}">
                    <a16:creationId xmlns:a16="http://schemas.microsoft.com/office/drawing/2014/main" id="{D0226F7F-11A3-4C62-F167-69D34210716F}"/>
                  </a:ext>
                </a:extLst>
              </p:cNvPr>
              <p:cNvGraphicFramePr>
                <a:graphicFrameLocks noGrp="1"/>
              </p:cNvGraphicFramePr>
              <p:nvPr/>
            </p:nvGraphicFramePr>
            <p:xfrm>
              <a:off x="3130440" y="3537433"/>
              <a:ext cx="5931119" cy="3320567"/>
            </p:xfrm>
            <a:graphic>
              <a:graphicData uri="http://schemas.openxmlformats.org/drawingml/2006/table">
                <a:tbl>
                  <a:tblPr firstRow="1" firstCol="1" bandRow="1"/>
                  <a:tblGrid>
                    <a:gridCol w="1156264">
                      <a:extLst>
                        <a:ext uri="{9D8B030D-6E8A-4147-A177-3AD203B41FA5}">
                          <a16:colId xmlns:a16="http://schemas.microsoft.com/office/drawing/2014/main" val="2875098711"/>
                        </a:ext>
                      </a:extLst>
                    </a:gridCol>
                    <a:gridCol w="4774855">
                      <a:extLst>
                        <a:ext uri="{9D8B030D-6E8A-4147-A177-3AD203B41FA5}">
                          <a16:colId xmlns:a16="http://schemas.microsoft.com/office/drawing/2014/main" val="393881034"/>
                        </a:ext>
                      </a:extLst>
                    </a:gridCol>
                  </a:tblGrid>
                  <a:tr h="1028011">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a:t>
                          </a:r>
                          <a:r>
                            <a:rPr lang="pl-PL" sz="1900" baseline="-25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4362" t="-1775" r="-255" b="-235503"/>
                          </a:stretch>
                        </a:blipFill>
                      </a:tcPr>
                    </a:tc>
                    <a:extLst>
                      <a:ext uri="{0D108BD9-81ED-4DB2-BD59-A6C34878D82A}">
                        <a16:rowId xmlns:a16="http://schemas.microsoft.com/office/drawing/2014/main" val="91028800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875048"/>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0,35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65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12744"/>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277</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66577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90167"/>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003825"/>
                      </a:ext>
                    </a:extLst>
                  </a:tr>
                  <a:tr h="327508">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0,02</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667946"/>
                      </a:ext>
                    </a:extLst>
                  </a:tr>
                </a:tbl>
              </a:graphicData>
            </a:graphic>
          </p:graphicFrame>
        </mc:Fallback>
      </mc:AlternateContent>
    </p:spTree>
    <p:extLst>
      <p:ext uri="{BB962C8B-B14F-4D97-AF65-F5344CB8AC3E}">
        <p14:creationId xmlns:p14="http://schemas.microsoft.com/office/powerpoint/2010/main" val="18112140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E999B-E3BA-5BDB-FBBE-EF619C6E6B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8BC8A38-0D7D-9B20-CC0A-4760D8EE5800}"/>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A7E823B-801D-84F7-E8FF-1FF3B047074C}"/>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Samoczynne wyłączenie zasilania w sieci TN.</a:t>
            </a:r>
            <a:br>
              <a:rPr lang="pl-PL" b="1"/>
            </a:br>
            <a:r>
              <a:rPr lang="pl-PL"/>
              <a:t>W układzie sieci TN integralność uziemienia instalacji elektrycznej  od niezawodnych i skutecznych połączeń przewodów PEN lub PE z ziemią stanowi absolutną podstawę do skuteczności ochrony. Tam gdzie uziemienie jest zapewnione z sieci elektroenergetycznej zasilającej, spełnienie koniecznych warunków na zewnątrz instalacji elektrycznej jest obowiązkiem operatora sieci zasilającej. Części przewodzące dostępne instalacji elektrycznej powinny być połączone przewodem ochronnym do głównego zacisku (szyny) uziemiającego instalacji, który powinien być połączony z uziemionym punktem układu zasilania. </a:t>
            </a:r>
          </a:p>
        </p:txBody>
      </p:sp>
      <p:sp>
        <p:nvSpPr>
          <p:cNvPr id="6" name="Tytuł 1">
            <a:extLst>
              <a:ext uri="{FF2B5EF4-FFF2-40B4-BE49-F238E27FC236}">
                <a16:creationId xmlns:a16="http://schemas.microsoft.com/office/drawing/2014/main" id="{BA00216F-92E2-7CE6-82AB-B7E3A03F9E7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TN</a:t>
            </a:r>
          </a:p>
        </p:txBody>
      </p:sp>
      <p:sp>
        <p:nvSpPr>
          <p:cNvPr id="7" name="Rectangle 2">
            <a:extLst>
              <a:ext uri="{FF2B5EF4-FFF2-40B4-BE49-F238E27FC236}">
                <a16:creationId xmlns:a16="http://schemas.microsoft.com/office/drawing/2014/main" id="{B685AFE9-5F3A-8DE9-0BBD-604557CF4C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88855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715B9-C7BB-7653-84BA-7FCD16D3DE7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082121F-929D-8355-B53F-8D9430004599}"/>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8FC5ADEA-EF85-42CA-7248-6E5BC7B2A0F6}"/>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prstClr val="black"/>
                </a:solidFill>
              </a:rPr>
              <a:t>Zaleca się dodatkowe uziemianie przewodów ochronnych, w możliwie równomiernych odstępach, dla zapewnienia aby ich potencjał w przypadku zwarcia był bliski potencjałowi ziemi. Przewody ochronne powinny być również uziemiane w miejscu wprowadzenia ich do każdego z budynków lub obiektów. Zapewnia to utrzymanie potencjału ziemi na przewodzie ochronnym przyłączonym do części przewodzących dostępnych urządzeń elektrycznych w normalnych warunkach pracy instalacji elektrycznej.</a:t>
            </a:r>
            <a:endParaRPr lang="pl-PL"/>
          </a:p>
        </p:txBody>
      </p:sp>
      <p:sp>
        <p:nvSpPr>
          <p:cNvPr id="6" name="Tytuł 1">
            <a:extLst>
              <a:ext uri="{FF2B5EF4-FFF2-40B4-BE49-F238E27FC236}">
                <a16:creationId xmlns:a16="http://schemas.microsoft.com/office/drawing/2014/main" id="{8C79CD39-9B25-7E5C-5692-EFE8A9F2DDC9}"/>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TN</a:t>
            </a:r>
          </a:p>
        </p:txBody>
      </p:sp>
      <p:sp>
        <p:nvSpPr>
          <p:cNvPr id="7" name="Rectangle 2">
            <a:extLst>
              <a:ext uri="{FF2B5EF4-FFF2-40B4-BE49-F238E27FC236}">
                <a16:creationId xmlns:a16="http://schemas.microsoft.com/office/drawing/2014/main" id="{B4F0D64F-C4ED-5599-7915-895A723D2D3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75943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97CC-9877-A858-93C1-1891D011ED2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BA754B3-C0D2-621B-E953-02C9EA3653B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F078A987-5174-184A-DEE7-78CC28B0580C}"/>
              </a:ext>
            </a:extLst>
          </p:cNvPr>
          <p:cNvSpPr>
            <a:spLocks noGrp="1"/>
          </p:cNvSpPr>
          <p:nvPr>
            <p:ph idx="4294967295"/>
          </p:nvPr>
        </p:nvSpPr>
        <p:spPr>
          <a:xfrm>
            <a:off x="0" y="1771650"/>
            <a:ext cx="11874500" cy="984250"/>
          </a:xfrm>
          <a:prstGeom prst="rect">
            <a:avLst/>
          </a:prstGeom>
        </p:spPr>
        <p:txBody>
          <a:bodyPr anchor="ctr">
            <a:noAutofit/>
          </a:bodyPr>
          <a:lstStyle/>
          <a:p>
            <a:pPr marL="0" indent="0">
              <a:buNone/>
            </a:pPr>
            <a:r>
              <a:rPr lang="pl-PL"/>
              <a:t>W układzie sieci TN pętla zwarcia zamyka się galwanicznie po przewodach a wielkość prądu zwarciowego zależna jest od parametrów pętli zwarcia.</a:t>
            </a:r>
          </a:p>
        </p:txBody>
      </p:sp>
      <p:sp>
        <p:nvSpPr>
          <p:cNvPr id="6" name="Tytuł 1">
            <a:extLst>
              <a:ext uri="{FF2B5EF4-FFF2-40B4-BE49-F238E27FC236}">
                <a16:creationId xmlns:a16="http://schemas.microsoft.com/office/drawing/2014/main" id="{3BCB57AF-0942-33BF-D55C-3FED4AD74AA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TN</a:t>
            </a:r>
          </a:p>
        </p:txBody>
      </p:sp>
      <p:sp>
        <p:nvSpPr>
          <p:cNvPr id="7" name="Rectangle 2">
            <a:extLst>
              <a:ext uri="{FF2B5EF4-FFF2-40B4-BE49-F238E27FC236}">
                <a16:creationId xmlns:a16="http://schemas.microsoft.com/office/drawing/2014/main" id="{E6C4DC5D-DEB9-00D3-4F1D-23A450A1692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7787A156-8205-991C-51B6-24E3ADAFD95C}"/>
              </a:ext>
            </a:extLst>
          </p:cNvPr>
          <p:cNvPicPr>
            <a:picLocks noChangeAspect="1"/>
          </p:cNvPicPr>
          <p:nvPr/>
        </p:nvPicPr>
        <p:blipFill>
          <a:blip r:embed="rId3"/>
          <a:stretch>
            <a:fillRect/>
          </a:stretch>
        </p:blipFill>
        <p:spPr>
          <a:xfrm>
            <a:off x="2432845" y="2755901"/>
            <a:ext cx="7313610" cy="4087496"/>
          </a:xfrm>
          <a:prstGeom prst="rect">
            <a:avLst/>
          </a:prstGeom>
        </p:spPr>
      </p:pic>
    </p:spTree>
    <p:extLst>
      <p:ext uri="{BB962C8B-B14F-4D97-AF65-F5344CB8AC3E}">
        <p14:creationId xmlns:p14="http://schemas.microsoft.com/office/powerpoint/2010/main" val="1769875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C4AD9-2369-24D5-3938-08F4A9D958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703CC96-7CEB-CCF7-8C16-81E031CE6031}"/>
              </a:ext>
            </a:extLst>
          </p:cNvPr>
          <p:cNvSpPr>
            <a:spLocks noGrp="1"/>
          </p:cNvSpPr>
          <p:nvPr>
            <p:ph type="title" idx="4294967295"/>
          </p:nvPr>
        </p:nvSpPr>
        <p:spPr>
          <a:xfrm>
            <a:off x="8904288" y="295275"/>
            <a:ext cx="3287712" cy="1033463"/>
          </a:xfrm>
          <a:prstGeom prst="rect">
            <a:avLst/>
          </a:prstGeom>
        </p:spPr>
        <p:txBody>
          <a:bodyPr anchor="ctr">
            <a:normAutofit fontScale="90000"/>
          </a:bodyPr>
          <a:lstStyle/>
          <a:p>
            <a:pPr algn="r"/>
            <a:r>
              <a:rPr lang="pl-PL" sz="4000">
                <a:solidFill>
                  <a:srgbClr val="FFFFFF"/>
                </a:solidFill>
              </a:rPr>
              <a:t>Urządzenia zabezpieczające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8E35D6B5-B2E4-E990-5AEF-06A7B59F891F}"/>
                  </a:ext>
                </a:extLst>
              </p:cNvPr>
              <p:cNvSpPr>
                <a:spLocks noGrp="1"/>
              </p:cNvSpPr>
              <p:nvPr>
                <p:ph idx="4294967295"/>
              </p:nvPr>
            </p:nvSpPr>
            <p:spPr>
              <a:xfrm>
                <a:off x="0" y="1771650"/>
                <a:ext cx="5943600" cy="4937125"/>
              </a:xfrm>
              <a:prstGeom prst="rect">
                <a:avLst/>
              </a:prstGeom>
            </p:spPr>
            <p:txBody>
              <a:bodyPr anchor="ctr">
                <a:noAutofit/>
              </a:bodyPr>
              <a:lstStyle/>
              <a:p>
                <a:pPr marL="0" indent="0">
                  <a:buNone/>
                </a:pPr>
                <a:r>
                  <a:rPr lang="pl-PL">
                    <a:solidFill>
                      <a:schemeClr val="tx1"/>
                    </a:solidFill>
                  </a:rPr>
                  <a:t>Dla wyłączników o charakterystyce wyzwalania B - zakres działania wyzwalacza zwarciowego zawarty jest w przedziale 3 – 5 krotnej wartości prądu znamionowego (</a:t>
                </a:r>
                <a14:m>
                  <m:oMath xmlns:m="http://schemas.openxmlformats.org/officeDocument/2006/math">
                    <m:r>
                      <a:rPr lang="pl-PL" i="1">
                        <a:solidFill>
                          <a:schemeClr val="tx1"/>
                        </a:solidFill>
                        <a:latin typeface="Cambria Math" panose="02040503050406030204" pitchFamily="18" charset="0"/>
                      </a:rPr>
                      <m:t>3−5∙</m:t>
                    </m:r>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𝑁</m:t>
                        </m:r>
                      </m:sub>
                    </m:sSub>
                  </m:oMath>
                </a14:m>
                <a:r>
                  <a:rPr lang="pl-PL">
                    <a:solidFill>
                      <a:schemeClr val="tx1"/>
                    </a:solidFill>
                  </a:rPr>
                  <a:t>)</a:t>
                </a:r>
              </a:p>
            </p:txBody>
          </p:sp>
        </mc:Choice>
        <mc:Fallback xmlns="">
          <p:sp>
            <p:nvSpPr>
              <p:cNvPr id="3" name="Symbol zastępczy zawartości 2">
                <a:extLst>
                  <a:ext uri="{FF2B5EF4-FFF2-40B4-BE49-F238E27FC236}">
                    <a16:creationId xmlns:a16="http://schemas.microsoft.com/office/drawing/2014/main" id="{8E35D6B5-B2E4-E990-5AEF-06A7B59F891F}"/>
                  </a:ext>
                </a:extLst>
              </p:cNvPr>
              <p:cNvSpPr>
                <a:spLocks noGrp="1" noRot="1" noChangeAspect="1" noMove="1" noResize="1" noEditPoints="1" noAdjustHandles="1" noChangeArrowheads="1" noChangeShapeType="1" noTextEdit="1"/>
              </p:cNvSpPr>
              <p:nvPr>
                <p:ph idx="4294967295"/>
              </p:nvPr>
            </p:nvSpPr>
            <p:spPr>
              <a:xfrm>
                <a:off x="0" y="1771650"/>
                <a:ext cx="5943600" cy="4937125"/>
              </a:xfrm>
              <a:prstGeom prst="rect">
                <a:avLst/>
              </a:prstGeom>
              <a:blipFill>
                <a:blip r:embed="rId3"/>
                <a:stretch>
                  <a:fillRect l="-2051"/>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BAC7049B-D8F1-C5B2-1A8F-6EF13A0E143B}"/>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3600" b="0" i="0" u="none" strike="noStrike" kern="1200" cap="none" spc="0" normalizeH="0" baseline="0" noProof="0">
                <a:ln>
                  <a:noFill/>
                </a:ln>
                <a:solidFill>
                  <a:srgbClr val="FFFFFF"/>
                </a:solidFill>
                <a:effectLst/>
                <a:uLnTx/>
                <a:uFillTx/>
                <a:latin typeface="Aptos Display" panose="02110004020202020204"/>
                <a:ea typeface="+mj-ea"/>
                <a:cs typeface="+mj-cs"/>
              </a:rPr>
              <a:t>Wyłącznik instalacyjny nadprądowy</a:t>
            </a:r>
          </a:p>
        </p:txBody>
      </p:sp>
      <p:sp>
        <p:nvSpPr>
          <p:cNvPr id="7" name="Rectangle 2">
            <a:extLst>
              <a:ext uri="{FF2B5EF4-FFF2-40B4-BE49-F238E27FC236}">
                <a16:creationId xmlns:a16="http://schemas.microsoft.com/office/drawing/2014/main" id="{C2D1A9C1-9926-CCA9-60E6-4E03160DEA5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Symbol zastępczy zawartości 2">
            <a:extLst>
              <a:ext uri="{FF2B5EF4-FFF2-40B4-BE49-F238E27FC236}">
                <a16:creationId xmlns:a16="http://schemas.microsoft.com/office/drawing/2014/main" id="{179156FC-4F7F-28C6-E7C6-A2F7E6B80EE0}"/>
              </a:ext>
            </a:extLst>
          </p:cNvPr>
          <p:cNvSpPr txBox="1">
            <a:spLocks/>
          </p:cNvSpPr>
          <p:nvPr/>
        </p:nvSpPr>
        <p:spPr>
          <a:xfrm>
            <a:off x="7893268" y="3363030"/>
            <a:ext cx="3857133" cy="324653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Obraz 3">
            <a:extLst>
              <a:ext uri="{FF2B5EF4-FFF2-40B4-BE49-F238E27FC236}">
                <a16:creationId xmlns:a16="http://schemas.microsoft.com/office/drawing/2014/main" id="{5CB45122-8522-7BD9-0CF0-4DDB7DA963A9}"/>
              </a:ext>
            </a:extLst>
          </p:cNvPr>
          <p:cNvPicPr/>
          <p:nvPr/>
        </p:nvPicPr>
        <p:blipFill>
          <a:blip r:embed="rId4"/>
          <a:stretch>
            <a:fillRect/>
          </a:stretch>
        </p:blipFill>
        <p:spPr>
          <a:xfrm>
            <a:off x="6096000" y="1658144"/>
            <a:ext cx="5943600" cy="4951421"/>
          </a:xfrm>
          <a:prstGeom prst="rect">
            <a:avLst/>
          </a:prstGeom>
        </p:spPr>
      </p:pic>
    </p:spTree>
    <p:extLst>
      <p:ext uri="{BB962C8B-B14F-4D97-AF65-F5344CB8AC3E}">
        <p14:creationId xmlns:p14="http://schemas.microsoft.com/office/powerpoint/2010/main" val="19591586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6E381-3734-0469-37F3-9DA570E8FC5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81C6EE5-E4E1-674B-A3F5-6DE5C0C2B33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4858A06F-9269-91A9-E456-8C1AFAFEDBC4}"/>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układzie sieci TN skuteczność ochrony przy uszkodzeniu wymaga spełnienia trzech warunków:</a:t>
            </a:r>
          </a:p>
          <a:p>
            <a:pPr>
              <a:buSzPct val="100000"/>
            </a:pPr>
            <a:r>
              <a:rPr lang="pl-PL"/>
              <a:t>samoczynnego wyłączenia w określonym czasie,</a:t>
            </a:r>
          </a:p>
          <a:p>
            <a:pPr>
              <a:buSzPct val="100000"/>
            </a:pPr>
            <a:r>
              <a:rPr lang="pl-PL"/>
              <a:t>zamontowania w sieci zasilającej i w instalacji wymaganych uziemień przewodu PEN (PE),</a:t>
            </a:r>
          </a:p>
          <a:p>
            <a:pPr>
              <a:buSzPct val="100000"/>
            </a:pPr>
            <a:r>
              <a:rPr lang="pl-PL"/>
              <a:t>wykonania wymaganych połączeń wyrównawczych.</a:t>
            </a:r>
          </a:p>
        </p:txBody>
      </p:sp>
      <p:sp>
        <p:nvSpPr>
          <p:cNvPr id="6" name="Tytuł 1">
            <a:extLst>
              <a:ext uri="{FF2B5EF4-FFF2-40B4-BE49-F238E27FC236}">
                <a16:creationId xmlns:a16="http://schemas.microsoft.com/office/drawing/2014/main" id="{AA8325A2-9047-94FA-6584-771EE7CFC91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TN</a:t>
            </a:r>
          </a:p>
        </p:txBody>
      </p:sp>
      <p:sp>
        <p:nvSpPr>
          <p:cNvPr id="7" name="Rectangle 2">
            <a:extLst>
              <a:ext uri="{FF2B5EF4-FFF2-40B4-BE49-F238E27FC236}">
                <a16:creationId xmlns:a16="http://schemas.microsoft.com/office/drawing/2014/main" id="{621942CA-7A8A-FF61-937A-19D237004E4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18571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6ECD0-6AA7-380C-1A4A-84E23C9E523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3A27CBE-547F-A7FF-35FA-B6222C99144A}"/>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354974A-3238-A7B5-B2BB-C17EC527EC2F}"/>
                  </a:ext>
                </a:extLst>
              </p:cNvPr>
              <p:cNvSpPr>
                <a:spLocks noGrp="1"/>
              </p:cNvSpPr>
              <p:nvPr>
                <p:ph idx="4294967295"/>
              </p:nvPr>
            </p:nvSpPr>
            <p:spPr>
              <a:xfrm>
                <a:off x="0" y="1771650"/>
                <a:ext cx="11874500" cy="4908550"/>
              </a:xfrm>
              <a:prstGeom prst="rect">
                <a:avLst/>
              </a:prstGeom>
            </p:spPr>
            <p:txBody>
              <a:bodyPr anchor="ctr">
                <a:noAutofit/>
              </a:bodyPr>
              <a:lstStyle/>
              <a:p>
                <a:pPr marL="0" lvl="0" indent="0">
                  <a:buNone/>
                </a:pPr>
                <a:r>
                  <a:rPr lang="pl-PL">
                    <a:solidFill>
                      <a:prstClr val="black"/>
                    </a:solidFill>
                  </a:rPr>
                  <a:t>Sprawdzenie skuteczności ochrony przez samoczynne wyłączenie zasilania w sieci TN polega na sprawdzeniu, czy spełniony jest warunek:</a:t>
                </a:r>
                <a:br>
                  <a:rPr lang="pl-PL" i="1">
                    <a:solidFill>
                      <a:prstClr val="black"/>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𝑠</m:t>
                          </m:r>
                        </m:sub>
                      </m:sSub>
                      <m:r>
                        <a:rPr lang="pl-PL" i="1">
                          <a:solidFill>
                            <a:prstClr val="black"/>
                          </a:solidFill>
                          <a:latin typeface="Cambria Math" panose="02040503050406030204" pitchFamily="18" charset="0"/>
                        </a:rPr>
                        <m:t>≤</m:t>
                      </m:r>
                      <m:f>
                        <m:fPr>
                          <m:ctrlPr>
                            <a:rPr lang="pl-PL" i="1">
                              <a:solidFill>
                                <a:prstClr val="black"/>
                              </a:solidFill>
                              <a:latin typeface="Cambria Math" panose="02040503050406030204" pitchFamily="18" charset="0"/>
                            </a:rPr>
                          </m:ctrlPr>
                        </m:fPr>
                        <m:num>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num>
                        <m:den>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den>
                      </m:f>
                    </m:oMath>
                  </m:oMathPara>
                </a14:m>
                <a:br>
                  <a:rPr lang="pl-PL" i="1">
                    <a:solidFill>
                      <a:prstClr val="black"/>
                    </a:solidFill>
                    <a:latin typeface="Cambria Math" panose="02040503050406030204" pitchFamily="18" charset="0"/>
                  </a:rPr>
                </a:br>
                <a:r>
                  <a:rPr lang="pl-PL">
                    <a:solidFill>
                      <a:prstClr val="black"/>
                    </a:solidFill>
                  </a:rPr>
                  <a:t>Gdzie:</a:t>
                </a:r>
                <a:br>
                  <a:rPr lang="pl-PL" i="1">
                    <a:solidFill>
                      <a:prstClr val="black"/>
                    </a:solidFill>
                    <a:latin typeface="Cambria Math" panose="02040503050406030204" pitchFamily="18" charset="0"/>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𝑠</m:t>
                        </m:r>
                      </m:sub>
                    </m:sSub>
                    <m:r>
                      <a:rPr lang="pl-PL" i="1">
                        <a:solidFill>
                          <a:prstClr val="black"/>
                        </a:solidFill>
                        <a:latin typeface="Cambria Math" panose="02040503050406030204" pitchFamily="18" charset="0"/>
                      </a:rPr>
                      <m:t> </m:t>
                    </m:r>
                  </m:oMath>
                </a14:m>
                <a:r>
                  <a:rPr lang="pl-PL">
                    <a:solidFill>
                      <a:prstClr val="black"/>
                    </a:solidFill>
                  </a:rPr>
                  <a:t> - impedancja pętli zwarcia</a:t>
                </a:r>
                <a:br>
                  <a:rPr lang="pl-PL" i="1">
                    <a:solidFill>
                      <a:prstClr val="black"/>
                    </a:solidFill>
                    <a:latin typeface="Cambria Math" panose="02040503050406030204" pitchFamily="18" charset="0"/>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oMath>
                </a14:m>
                <a:r>
                  <a:rPr lang="pl-PL">
                    <a:solidFill>
                      <a:prstClr val="black"/>
                    </a:solidFill>
                  </a:rPr>
                  <a:t> - napięcie sieci względem ziemi</a:t>
                </a:r>
                <a:br>
                  <a:rPr lang="pl-PL">
                    <a:solidFill>
                      <a:prstClr val="black"/>
                    </a:solidFill>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oMath>
                </a14:m>
                <a:r>
                  <a:rPr lang="pl-PL">
                    <a:solidFill>
                      <a:prstClr val="black"/>
                    </a:solidFill>
                  </a:rPr>
                  <a:t> - prąd zapewniający zadziałanie urządzenia zabezpieczającego w wymaganym czasie.</a:t>
                </a:r>
                <a:endParaRPr lang="pl-PL"/>
              </a:p>
            </p:txBody>
          </p:sp>
        </mc:Choice>
        <mc:Fallback xmlns="">
          <p:sp>
            <p:nvSpPr>
              <p:cNvPr id="3" name="Symbol zastępczy zawartości 2">
                <a:extLst>
                  <a:ext uri="{FF2B5EF4-FFF2-40B4-BE49-F238E27FC236}">
                    <a16:creationId xmlns:a16="http://schemas.microsoft.com/office/drawing/2014/main" id="{5354974A-3238-A7B5-B2BB-C17EC527EC2F}"/>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r="-1489"/>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32B7B136-0E5F-91FC-8DCA-A9D017C94D8A}"/>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TN</a:t>
            </a:r>
          </a:p>
        </p:txBody>
      </p:sp>
      <p:sp>
        <p:nvSpPr>
          <p:cNvPr id="7" name="Rectangle 2">
            <a:extLst>
              <a:ext uri="{FF2B5EF4-FFF2-40B4-BE49-F238E27FC236}">
                <a16:creationId xmlns:a16="http://schemas.microsoft.com/office/drawing/2014/main" id="{D18569F3-3890-7793-BF04-881E3FCB87C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61029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22753-A802-AAC9-7DA2-C09301F1ED5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B978045-F35B-4A3C-5473-FEF2E40F937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95A09CE7-45EB-4DB0-0FBE-05FBC1ACD1AE}"/>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Wymagane czasy wyłączenia zestawiono w tabeli 2 i 3 (w zależności od warunków środowiskowych).</a:t>
            </a:r>
          </a:p>
          <a:p>
            <a:pPr marL="0" indent="0">
              <a:buNone/>
            </a:pPr>
            <a:r>
              <a:rPr lang="pl-PL"/>
              <a:t>Do realizacji ochrony przez samoczynne wyłączenie zasilania w sieci TN powinny być stosowane urządzenia zabezpieczające w postaci:</a:t>
            </a:r>
          </a:p>
          <a:p>
            <a:pPr>
              <a:buSzPct val="100000"/>
            </a:pPr>
            <a:r>
              <a:rPr lang="pl-PL"/>
              <a:t>Zabezpieczeń nadprądowych (wyłącznik nadprądowy, bezpiecznik topikowy)</a:t>
            </a:r>
          </a:p>
          <a:p>
            <a:pPr>
              <a:buSzPct val="100000"/>
            </a:pPr>
            <a:r>
              <a:rPr lang="pl-PL"/>
              <a:t>Zabezpieczeń ochronnych różnicowoprądowych.</a:t>
            </a:r>
          </a:p>
        </p:txBody>
      </p:sp>
      <p:sp>
        <p:nvSpPr>
          <p:cNvPr id="6" name="Tytuł 1">
            <a:extLst>
              <a:ext uri="{FF2B5EF4-FFF2-40B4-BE49-F238E27FC236}">
                <a16:creationId xmlns:a16="http://schemas.microsoft.com/office/drawing/2014/main" id="{03E6C738-DF8F-4A29-9861-6A41D30D6D6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TN</a:t>
            </a:r>
          </a:p>
        </p:txBody>
      </p:sp>
      <p:sp>
        <p:nvSpPr>
          <p:cNvPr id="7" name="Rectangle 2">
            <a:extLst>
              <a:ext uri="{FF2B5EF4-FFF2-40B4-BE49-F238E27FC236}">
                <a16:creationId xmlns:a16="http://schemas.microsoft.com/office/drawing/2014/main" id="{DF7C3EDB-6482-57B0-94A6-38F749587BD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5279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99479-8036-7033-179C-39AD395BD78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8887AE-C63E-F812-D2DF-C1D5BFED4807}"/>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C9EACF41-5A04-E2D3-ABB7-8A7D5BE0716E}"/>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b="1"/>
              <a:t>Samoczynne wyłączenie zasilania w sieci TT.</a:t>
            </a:r>
          </a:p>
          <a:p>
            <a:pPr marL="0" indent="0">
              <a:buNone/>
            </a:pPr>
            <a:r>
              <a:rPr lang="pl-PL"/>
              <a:t>Wszystkie części przewodzące dostępne chronione wspólnie przez to samo urządzenie zabezpieczające powinny być połączone przewodem ochronnym do wspólnego uziomu dla wszystkich tych części. W przypadku, gdy jest użytkowanych kilka urządzeń zabezpieczających szeregowo, wymagania te dotyczą oddzielnie wszystkich części przewodzących dostępnych chronionych przez każde z urządzeń zabezpieczających. Punkt neutralny lub punkt środkowy układu zasilania powinien być uziemiony.</a:t>
            </a:r>
          </a:p>
        </p:txBody>
      </p:sp>
      <p:sp>
        <p:nvSpPr>
          <p:cNvPr id="6" name="Tytuł 1">
            <a:extLst>
              <a:ext uri="{FF2B5EF4-FFF2-40B4-BE49-F238E27FC236}">
                <a16:creationId xmlns:a16="http://schemas.microsoft.com/office/drawing/2014/main" id="{8295FCF9-08AA-B49E-3CC4-67F3FD08448E}"/>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9E5075B2-58C8-57CE-61E7-A10E0D5C29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97916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B8BF9-0F2A-7F38-AEFA-26F91D60B50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A7A357A-A4F2-5E78-C90F-6BB4C6191B4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2986DE17-05E2-443A-8D6E-D48EB3150CCD}"/>
              </a:ext>
            </a:extLst>
          </p:cNvPr>
          <p:cNvSpPr>
            <a:spLocks noGrp="1"/>
          </p:cNvSpPr>
          <p:nvPr>
            <p:ph idx="4294967295"/>
          </p:nvPr>
        </p:nvSpPr>
        <p:spPr>
          <a:xfrm>
            <a:off x="0" y="1771650"/>
            <a:ext cx="2476500" cy="3028950"/>
          </a:xfrm>
          <a:prstGeom prst="rect">
            <a:avLst/>
          </a:prstGeom>
        </p:spPr>
        <p:txBody>
          <a:bodyPr anchor="ctr">
            <a:noAutofit/>
          </a:bodyPr>
          <a:lstStyle/>
          <a:p>
            <a:pPr marL="0" indent="0">
              <a:buNone/>
            </a:pPr>
            <a:r>
              <a:rPr lang="pl-PL"/>
              <a:t>Pętla zwarcia w sieci TT</a:t>
            </a:r>
          </a:p>
        </p:txBody>
      </p:sp>
      <p:sp>
        <p:nvSpPr>
          <p:cNvPr id="6" name="Tytuł 1">
            <a:extLst>
              <a:ext uri="{FF2B5EF4-FFF2-40B4-BE49-F238E27FC236}">
                <a16:creationId xmlns:a16="http://schemas.microsoft.com/office/drawing/2014/main" id="{2308F390-2651-9C29-45B6-88A8D38991BC}"/>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521938AE-B2A3-E576-78F1-D4BD9946DE3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4" name="Symbol zastępczy zawartości 4">
            <a:extLst>
              <a:ext uri="{FF2B5EF4-FFF2-40B4-BE49-F238E27FC236}">
                <a16:creationId xmlns:a16="http://schemas.microsoft.com/office/drawing/2014/main" id="{4C62F9D2-5CB2-C20A-22A1-DE8035FDF2AF}"/>
              </a:ext>
            </a:extLst>
          </p:cNvPr>
          <p:cNvPicPr>
            <a:picLocks noChangeAspect="1"/>
          </p:cNvPicPr>
          <p:nvPr/>
        </p:nvPicPr>
        <p:blipFill>
          <a:blip r:embed="rId3"/>
          <a:stretch>
            <a:fillRect/>
          </a:stretch>
        </p:blipFill>
        <p:spPr>
          <a:xfrm>
            <a:off x="2819400" y="1622744"/>
            <a:ext cx="9359900" cy="5187819"/>
          </a:xfrm>
          <a:prstGeom prst="rect">
            <a:avLst/>
          </a:prstGeom>
        </p:spPr>
      </p:pic>
    </p:spTree>
    <p:extLst>
      <p:ext uri="{BB962C8B-B14F-4D97-AF65-F5344CB8AC3E}">
        <p14:creationId xmlns:p14="http://schemas.microsoft.com/office/powerpoint/2010/main" val="18900474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D4AD8-D51A-89FF-2516-BD22F1C0886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5590935-56F9-A65B-AB08-A5111B7346B3}"/>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p:sp>
        <p:nvSpPr>
          <p:cNvPr id="3" name="Symbol zastępczy zawartości 2">
            <a:extLst>
              <a:ext uri="{FF2B5EF4-FFF2-40B4-BE49-F238E27FC236}">
                <a16:creationId xmlns:a16="http://schemas.microsoft.com/office/drawing/2014/main" id="{3C96F891-A7E5-694A-2565-B041EB249ACF}"/>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t>W układzie sieci TT pętla zwarcia zamyka się przez ziemię, co skutkuje zdecydowanie większą impedancją pętli zwarcia. W związku z tym prądy zwarciowe osiągają  mniejsze wartości w porównaniu z siecią TN. W takiej sytuacji bardzo często okazuje się, że wyłączenie realizowane przez zabezpieczenia przeciążeniowo – zwarciowe nie odłączą zasilania w wymaganym czasie (tabela 2,3). Najczęściej w układzie sieci TT stosuje się wyłączniki różnicowoprądowe jako urządzenia które odłączą zasilanie w wymaganym czasie.</a:t>
            </a:r>
          </a:p>
        </p:txBody>
      </p:sp>
      <p:sp>
        <p:nvSpPr>
          <p:cNvPr id="6" name="Tytuł 1">
            <a:extLst>
              <a:ext uri="{FF2B5EF4-FFF2-40B4-BE49-F238E27FC236}">
                <a16:creationId xmlns:a16="http://schemas.microsoft.com/office/drawing/2014/main" id="{226EE161-3D29-A7F1-DBCE-E185869A7903}"/>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9BD87F8D-FEDC-24DF-C36B-D3E8D27E609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18379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2CBC6-66E2-4CC3-8A6B-89B0D1A8327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D6B1C77-EC1C-0DAD-F540-C4266568F3FB}"/>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3062F99-FC8A-42C7-8C4A-314486565581}"/>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Ochronę przeciwporażeniową realizowaną przez samoczynne wyłączenie zasilania w układzie sieci TT należy uznać za skuteczną, jeżeli spełniony zostanie jeden z poniższych warunków: </a:t>
                </a:r>
              </a:p>
              <a:p>
                <a:pPr>
                  <a:buSzPct val="100000"/>
                </a:pPr>
                <a:r>
                  <a:rPr lang="pl-PL">
                    <a:solidFill>
                      <a:schemeClr val="tx1"/>
                    </a:solidFill>
                  </a:rPr>
                  <a:t>jeżeli wyłączenie zasilania realizowane jest przez zabezpieczenie nadprądowe o prądzie wyłączającym </a:t>
                </a: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r>
                      <a:rPr lang="pl-PL">
                        <a:solidFill>
                          <a:schemeClr val="tx1"/>
                        </a:solidFill>
                        <a:latin typeface="Cambria Math" panose="02040503050406030204" pitchFamily="18" charset="0"/>
                      </a:rPr>
                      <m:t>:</m:t>
                    </m:r>
                  </m:oMath>
                </a14:m>
                <a:endParaRPr lang="pl-PL">
                  <a:solidFill>
                    <a:schemeClr val="tx1"/>
                  </a:solidFill>
                </a:endParaRPr>
              </a:p>
              <a:p>
                <a:pPr marL="0" indent="0">
                  <a:buSzPct val="100000"/>
                  <a:buNone/>
                </a:pPr>
                <a:endParaRPr lang="pl-PL">
                  <a:solidFill>
                    <a:schemeClr val="tx1"/>
                  </a:solidFill>
                </a:endParaRP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𝑍</m:t>
                          </m:r>
                        </m:e>
                        <m:sub>
                          <m:r>
                            <a:rPr lang="pl-PL" i="1">
                              <a:solidFill>
                                <a:schemeClr val="tx1"/>
                              </a:solidFill>
                              <a:latin typeface="Cambria Math" panose="02040503050406030204" pitchFamily="18" charset="0"/>
                            </a:rPr>
                            <m:t>𝑠</m:t>
                          </m:r>
                        </m:sub>
                      </m:sSub>
                      <m:r>
                        <a:rPr lang="pl-PL" i="1">
                          <a:solidFill>
                            <a:schemeClr val="tx1"/>
                          </a:solidFill>
                          <a:latin typeface="Cambria Math" panose="02040503050406030204" pitchFamily="18" charset="0"/>
                        </a:rPr>
                        <m:t>≤</m:t>
                      </m:r>
                      <m:f>
                        <m:fPr>
                          <m:ctrlPr>
                            <a:rPr lang="pl-PL" i="1">
                              <a:solidFill>
                                <a:schemeClr val="tx1"/>
                              </a:solidFill>
                              <a:latin typeface="Cambria Math" panose="02040503050406030204" pitchFamily="18" charset="0"/>
                            </a:rPr>
                          </m:ctrlPr>
                        </m:fPr>
                        <m:num>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𝑈</m:t>
                              </m:r>
                            </m:e>
                            <m:sub>
                              <m:r>
                                <a:rPr lang="pl-PL" i="1">
                                  <a:solidFill>
                                    <a:schemeClr val="tx1"/>
                                  </a:solidFill>
                                  <a:latin typeface="Cambria Math" panose="02040503050406030204" pitchFamily="18" charset="0"/>
                                </a:rPr>
                                <m:t>0</m:t>
                              </m:r>
                            </m:sub>
                          </m:sSub>
                        </m:num>
                        <m:den>
                          <m:sSub>
                            <m:sSubPr>
                              <m:ctrlPr>
                                <a:rPr lang="pl-PL" i="1">
                                  <a:solidFill>
                                    <a:schemeClr val="tx1"/>
                                  </a:solidFill>
                                  <a:latin typeface="Cambria Math" panose="02040503050406030204" pitchFamily="18" charset="0"/>
                                </a:rPr>
                              </m:ctrlPr>
                            </m:sSubPr>
                            <m:e>
                              <m:r>
                                <a:rPr lang="pl-PL" i="1">
                                  <a:solidFill>
                                    <a:schemeClr val="tx1"/>
                                  </a:solidFill>
                                  <a:latin typeface="Cambria Math" panose="02040503050406030204" pitchFamily="18" charset="0"/>
                                </a:rPr>
                                <m:t>𝐼</m:t>
                              </m:r>
                            </m:e>
                            <m:sub>
                              <m:r>
                                <a:rPr lang="pl-PL" i="1">
                                  <a:solidFill>
                                    <a:schemeClr val="tx1"/>
                                  </a:solidFill>
                                  <a:latin typeface="Cambria Math" panose="02040503050406030204" pitchFamily="18" charset="0"/>
                                </a:rPr>
                                <m:t>𝑎</m:t>
                              </m:r>
                            </m:sub>
                          </m:sSub>
                        </m:den>
                      </m:f>
                    </m:oMath>
                  </m:oMathPara>
                </a14:m>
                <a:endParaRPr lang="pl-PL" i="1">
                  <a:solidFill>
                    <a:schemeClr val="tx1"/>
                  </a:solidFill>
                </a:endParaRPr>
              </a:p>
            </p:txBody>
          </p:sp>
        </mc:Choice>
        <mc:Fallback xmlns="">
          <p:sp>
            <p:nvSpPr>
              <p:cNvPr id="3" name="Symbol zastępczy zawartości 2">
                <a:extLst>
                  <a:ext uri="{FF2B5EF4-FFF2-40B4-BE49-F238E27FC236}">
                    <a16:creationId xmlns:a16="http://schemas.microsoft.com/office/drawing/2014/main" id="{73062F99-FC8A-42C7-8C4A-314486565581}"/>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r="-616"/>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2B09C571-7149-AE9D-C480-54F46013D9E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CC838680-63B4-AB14-A01A-B0D8C717E8E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03617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F7A97-1C6D-C283-49B9-37FBB21ED57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96A81A4-DBC8-7B2F-8532-26346342FC1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56BA990-07A7-3924-E225-1E4F8A3A953D}"/>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𝒁</m:t>
                        </m:r>
                      </m:e>
                      <m:sub>
                        <m:r>
                          <a:rPr lang="pl-PL" b="1" i="1">
                            <a:solidFill>
                              <a:schemeClr val="tx1"/>
                            </a:solidFill>
                            <a:latin typeface="Cambria Math" panose="02040503050406030204" pitchFamily="18" charset="0"/>
                          </a:rPr>
                          <m:t>𝒔</m:t>
                        </m:r>
                      </m:sub>
                    </m:sSub>
                  </m:oMath>
                </a14:m>
                <a:r>
                  <a:rPr lang="pl-PL" b="1">
                    <a:solidFill>
                      <a:schemeClr val="tx1"/>
                    </a:solidFill>
                  </a:rPr>
                  <a:t> </a:t>
                </a:r>
                <a:r>
                  <a:rPr lang="pl-PL">
                    <a:solidFill>
                      <a:schemeClr val="tx1"/>
                    </a:solidFill>
                  </a:rPr>
                  <a:t>- impedancja pętli zwarciowej, obejmującej źródło zasilania, przewód liniowy do miejsca zwarcia, przewód ochronny części przewodzących dostępnych, przewód uziemiający, uziom instalacji oraz uziom źródła zasilania,</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rPr>
                          <m:t>𝒂</m:t>
                        </m:r>
                      </m:sub>
                    </m:sSub>
                  </m:oMath>
                </a14:m>
                <a:r>
                  <a:rPr lang="pl-PL" b="1">
                    <a:solidFill>
                      <a:schemeClr val="tx1"/>
                    </a:solidFill>
                  </a:rPr>
                  <a:t> </a:t>
                </a:r>
                <a:r>
                  <a:rPr lang="pl-PL">
                    <a:solidFill>
                      <a:schemeClr val="tx1"/>
                    </a:solidFill>
                  </a:rPr>
                  <a:t>- prąd powodujący samoczynne zadziałanie zabezpieczenia nadprądowego w wymaganym czasie określonym w tabeli 2,</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𝟎</m:t>
                        </m:r>
                      </m:sub>
                    </m:sSub>
                  </m:oMath>
                </a14:m>
                <a:r>
                  <a:rPr lang="pl-PL" b="1">
                    <a:solidFill>
                      <a:schemeClr val="tx1"/>
                    </a:solidFill>
                  </a:rPr>
                  <a:t> </a:t>
                </a:r>
                <a:r>
                  <a:rPr lang="pl-PL">
                    <a:solidFill>
                      <a:schemeClr val="tx1"/>
                    </a:solidFill>
                  </a:rPr>
                  <a:t>- Napięcie sieci względem ziemi.</a:t>
                </a:r>
              </a:p>
            </p:txBody>
          </p:sp>
        </mc:Choice>
        <mc:Fallback xmlns="">
          <p:sp>
            <p:nvSpPr>
              <p:cNvPr id="3" name="Symbol zastępczy zawartości 2">
                <a:extLst>
                  <a:ext uri="{FF2B5EF4-FFF2-40B4-BE49-F238E27FC236}">
                    <a16:creationId xmlns:a16="http://schemas.microsoft.com/office/drawing/2014/main" id="{B56BA990-07A7-3924-E225-1E4F8A3A953D}"/>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AFB0AA96-51BF-FA51-EFF2-FBC1A1202C54}"/>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D51ED256-5A1D-85B0-7523-F2AE6F7ECB2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32914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8C27D-E3B6-0E4D-D835-ED07D34B459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B31F277-F0A2-B3B6-CAB1-A55F0CD37AA2}"/>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9C35F18-EBA4-817A-5082-EC78CD7C8E24}"/>
                  </a:ext>
                </a:extLst>
              </p:cNvPr>
              <p:cNvSpPr>
                <a:spLocks noGrp="1"/>
              </p:cNvSpPr>
              <p:nvPr>
                <p:ph idx="4294967295"/>
              </p:nvPr>
            </p:nvSpPr>
            <p:spPr>
              <a:xfrm>
                <a:off x="0" y="1771650"/>
                <a:ext cx="11874500" cy="4908550"/>
              </a:xfrm>
              <a:prstGeom prst="rect">
                <a:avLst/>
              </a:prstGeom>
            </p:spPr>
            <p:txBody>
              <a:bodyPr anchor="ctr">
                <a:noAutofit/>
              </a:bodyPr>
              <a:lstStyle/>
              <a:p>
                <a:pPr>
                  <a:buSzPct val="100000"/>
                </a:pPr>
                <a:r>
                  <a:rPr lang="pl-PL">
                    <a:solidFill>
                      <a:schemeClr val="tx1"/>
                    </a:solidFill>
                  </a:rPr>
                  <a:t>Jeżeli wyłączenie zasilania realizowane jest przez wyłącznik ochronny różnicowoprądowy o znamionowym prądzie różnicowym </a:t>
                </a:r>
                <a:r>
                  <a:rPr lang="pl-PL" b="1" err="1">
                    <a:solidFill>
                      <a:schemeClr val="tx1"/>
                    </a:solidFill>
                  </a:rPr>
                  <a:t>I∆n</a:t>
                </a:r>
                <a:r>
                  <a:rPr lang="pl-PL" b="1">
                    <a:solidFill>
                      <a:schemeClr val="tx1"/>
                    </a:solidFill>
                  </a:rPr>
                  <a:t>:</a:t>
                </a:r>
                <a:r>
                  <a:rPr lang="pl-PL">
                    <a:solidFill>
                      <a:schemeClr val="tx1"/>
                    </a:solidFill>
                  </a:rPr>
                  <a:t> </a:t>
                </a:r>
              </a:p>
              <a:p>
                <a:pPr marL="0" indent="0">
                  <a:buNone/>
                </a:pPr>
                <a:endParaRPr lang="pl-PL" b="1" i="1">
                  <a:solidFill>
                    <a:schemeClr val="tx1"/>
                  </a:solidFill>
                </a:endParaRPr>
              </a:p>
              <a:p>
                <a:pPr marL="0" indent="0">
                  <a:buNone/>
                </a:pPr>
                <a14:m>
                  <m:oMathPara xmlns:m="http://schemas.openxmlformats.org/officeDocument/2006/math">
                    <m:oMathParaPr>
                      <m:jc m:val="centerGroup"/>
                    </m:oMathParaPr>
                    <m:oMath xmlns:m="http://schemas.openxmlformats.org/officeDocument/2006/math">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𝑹</m:t>
                          </m:r>
                        </m:e>
                        <m:sub>
                          <m:r>
                            <a:rPr lang="pl-PL" sz="3200" b="1" i="1">
                              <a:solidFill>
                                <a:schemeClr val="tx1"/>
                              </a:solidFill>
                              <a:latin typeface="Cambria Math" panose="02040503050406030204" pitchFamily="18" charset="0"/>
                            </a:rPr>
                            <m:t>𝑨</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𝑰</m:t>
                          </m:r>
                        </m:e>
                        <m:sub>
                          <m:r>
                            <a:rPr lang="pl-PL" sz="3200" b="1" i="1">
                              <a:solidFill>
                                <a:schemeClr val="tx1"/>
                              </a:solidFill>
                              <a:latin typeface="Cambria Math" panose="02040503050406030204" pitchFamily="18" charset="0"/>
                              <a:sym typeface="Symbol" panose="05050102010706020507" pitchFamily="18" charset="2"/>
                            </a:rPr>
                            <m:t></m:t>
                          </m:r>
                          <m:r>
                            <a:rPr lang="pl-PL" sz="3200" b="1" i="1">
                              <a:solidFill>
                                <a:schemeClr val="tx1"/>
                              </a:solidFill>
                              <a:latin typeface="Cambria Math" panose="02040503050406030204" pitchFamily="18" charset="0"/>
                            </a:rPr>
                            <m:t>𝑵</m:t>
                          </m:r>
                        </m:sub>
                      </m:sSub>
                      <m:r>
                        <a:rPr lang="pl-PL" sz="3200" b="1" i="1">
                          <a:solidFill>
                            <a:schemeClr val="tx1"/>
                          </a:solidFill>
                          <a:latin typeface="Cambria Math" panose="02040503050406030204" pitchFamily="18" charset="0"/>
                        </a:rPr>
                        <m:t>≤</m:t>
                      </m:r>
                      <m:sSub>
                        <m:sSubPr>
                          <m:ctrlPr>
                            <a:rPr lang="pl-PL" sz="3200" b="1" i="1">
                              <a:solidFill>
                                <a:schemeClr val="tx1"/>
                              </a:solidFill>
                              <a:latin typeface="Cambria Math" panose="02040503050406030204" pitchFamily="18" charset="0"/>
                            </a:rPr>
                          </m:ctrlPr>
                        </m:sSubPr>
                        <m:e>
                          <m:r>
                            <a:rPr lang="pl-PL" sz="3200" b="1" i="1">
                              <a:solidFill>
                                <a:schemeClr val="tx1"/>
                              </a:solidFill>
                              <a:latin typeface="Cambria Math" panose="02040503050406030204" pitchFamily="18" charset="0"/>
                            </a:rPr>
                            <m:t>𝑼</m:t>
                          </m:r>
                        </m:e>
                        <m:sub>
                          <m:r>
                            <a:rPr lang="pl-PL" sz="3200" b="1" i="1">
                              <a:solidFill>
                                <a:schemeClr val="tx1"/>
                              </a:solidFill>
                              <a:latin typeface="Cambria Math" panose="02040503050406030204" pitchFamily="18" charset="0"/>
                            </a:rPr>
                            <m:t>𝑳</m:t>
                          </m:r>
                        </m:sub>
                      </m:sSub>
                    </m:oMath>
                  </m:oMathPara>
                </a14:m>
                <a:endParaRPr lang="pl-PL" sz="3200" b="1">
                  <a:solidFill>
                    <a:schemeClr val="tx1"/>
                  </a:solidFill>
                </a:endParaRPr>
              </a:p>
            </p:txBody>
          </p:sp>
        </mc:Choice>
        <mc:Fallback xmlns="">
          <p:sp>
            <p:nvSpPr>
              <p:cNvPr id="3" name="Symbol zastępczy zawartości 2">
                <a:extLst>
                  <a:ext uri="{FF2B5EF4-FFF2-40B4-BE49-F238E27FC236}">
                    <a16:creationId xmlns:a16="http://schemas.microsoft.com/office/drawing/2014/main" id="{39C35F18-EBA4-817A-5082-EC78CD7C8E24}"/>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924"/>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E5D59C56-5FD0-37C5-25A4-6455BEFF69C6}"/>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A871082D-C78C-DB4E-F1B6-02B2DE19045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3458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D792E-F857-AEFC-2D44-326A1793771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B2DC69A-F783-78E6-B6B8-EAE5E516E1F8}"/>
              </a:ext>
            </a:extLst>
          </p:cNvPr>
          <p:cNvSpPr>
            <a:spLocks noGrp="1"/>
          </p:cNvSpPr>
          <p:nvPr>
            <p:ph type="title" idx="4294967295"/>
          </p:nvPr>
        </p:nvSpPr>
        <p:spPr>
          <a:xfrm>
            <a:off x="8115300" y="295275"/>
            <a:ext cx="4076700" cy="1033463"/>
          </a:xfrm>
          <a:prstGeom prst="rect">
            <a:avLst/>
          </a:prstGeom>
        </p:spPr>
        <p:txBody>
          <a:bodyPr anchor="ctr">
            <a:normAutofit fontScale="90000"/>
          </a:bodyPr>
          <a:lstStyle/>
          <a:p>
            <a:pPr algn="r"/>
            <a:r>
              <a:rPr lang="pl-PL" sz="4000">
                <a:solidFill>
                  <a:srgbClr val="FFFFFF"/>
                </a:solidFill>
              </a:rPr>
              <a:t>Ochrona przeciwporażeniowa</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239A8DE-3F3A-B53C-7B31-4FD7233EF22E}"/>
                  </a:ext>
                </a:extLst>
              </p:cNvPr>
              <p:cNvSpPr>
                <a:spLocks noGrp="1"/>
              </p:cNvSpPr>
              <p:nvPr>
                <p:ph idx="4294967295"/>
              </p:nvPr>
            </p:nvSpPr>
            <p:spPr>
              <a:xfrm>
                <a:off x="0" y="1771650"/>
                <a:ext cx="11874500" cy="4908550"/>
              </a:xfrm>
              <a:prstGeom prst="rect">
                <a:avLst/>
              </a:prstGeom>
            </p:spPr>
            <p:txBody>
              <a:bodyPr anchor="ctr">
                <a:noAutofit/>
              </a:bodyPr>
              <a:lstStyle/>
              <a:p>
                <a:pPr marL="0" indent="0">
                  <a:buNone/>
                </a:pPr>
                <a:r>
                  <a:rPr lang="pl-PL">
                    <a:solidFill>
                      <a:schemeClr val="tx1"/>
                    </a:solidFill>
                  </a:rPr>
                  <a:t>gdzie:</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𝑹</m:t>
                        </m:r>
                      </m:e>
                      <m:sub>
                        <m:r>
                          <a:rPr lang="pl-PL" b="1" i="1">
                            <a:solidFill>
                              <a:schemeClr val="tx1"/>
                            </a:solidFill>
                            <a:latin typeface="Cambria Math" panose="02040503050406030204" pitchFamily="18" charset="0"/>
                          </a:rPr>
                          <m:t>𝑨</m:t>
                        </m:r>
                      </m:sub>
                    </m:sSub>
                  </m:oMath>
                </a14:m>
                <a:r>
                  <a:rPr lang="pl-PL" b="1">
                    <a:solidFill>
                      <a:schemeClr val="tx1"/>
                    </a:solidFill>
                  </a:rPr>
                  <a:t> </a:t>
                </a:r>
                <a:r>
                  <a:rPr lang="pl-PL">
                    <a:solidFill>
                      <a:schemeClr val="tx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𝑰</m:t>
                        </m:r>
                      </m:e>
                      <m:sub>
                        <m:r>
                          <a:rPr lang="pl-PL" b="1" i="1">
                            <a:solidFill>
                              <a:schemeClr val="tx1"/>
                            </a:solidFill>
                            <a:latin typeface="Cambria Math" panose="02040503050406030204" pitchFamily="18" charset="0"/>
                            <a:sym typeface="Symbol" panose="05050102010706020507" pitchFamily="18" charset="2"/>
                          </a:rPr>
                          <m:t></m:t>
                        </m:r>
                        <m:r>
                          <a:rPr lang="pl-PL" b="1" i="1">
                            <a:solidFill>
                              <a:schemeClr val="tx1"/>
                            </a:solidFill>
                            <a:latin typeface="Cambria Math" panose="02040503050406030204" pitchFamily="18" charset="0"/>
                          </a:rPr>
                          <m:t>𝑵</m:t>
                        </m:r>
                      </m:sub>
                    </m:sSub>
                  </m:oMath>
                </a14:m>
                <a:r>
                  <a:rPr lang="pl-PL" b="1">
                    <a:solidFill>
                      <a:schemeClr val="tx1"/>
                    </a:solidFill>
                  </a:rPr>
                  <a:t> </a:t>
                </a:r>
                <a:r>
                  <a:rPr lang="pl-PL">
                    <a:solidFill>
                      <a:schemeClr val="tx1"/>
                    </a:solidFill>
                  </a:rPr>
                  <a:t>- znamionowy prąd różnicowy,</a:t>
                </a:r>
              </a:p>
              <a:p>
                <a:pPr marL="0" indent="0">
                  <a:buNone/>
                </a:pPr>
                <a14:m>
                  <m:oMath xmlns:m="http://schemas.openxmlformats.org/officeDocument/2006/math">
                    <m:sSub>
                      <m:sSubPr>
                        <m:ctrlPr>
                          <a:rPr lang="pl-PL" b="1" i="1">
                            <a:solidFill>
                              <a:schemeClr val="tx1"/>
                            </a:solidFill>
                            <a:latin typeface="Cambria Math" panose="02040503050406030204" pitchFamily="18" charset="0"/>
                          </a:rPr>
                        </m:ctrlPr>
                      </m:sSubPr>
                      <m:e>
                        <m:r>
                          <a:rPr lang="pl-PL" b="1" i="1">
                            <a:solidFill>
                              <a:schemeClr val="tx1"/>
                            </a:solidFill>
                            <a:latin typeface="Cambria Math" panose="02040503050406030204" pitchFamily="18" charset="0"/>
                          </a:rPr>
                          <m:t>𝑼</m:t>
                        </m:r>
                      </m:e>
                      <m:sub>
                        <m:r>
                          <a:rPr lang="pl-PL" b="1" i="1">
                            <a:solidFill>
                              <a:schemeClr val="tx1"/>
                            </a:solidFill>
                            <a:latin typeface="Cambria Math" panose="02040503050406030204" pitchFamily="18" charset="0"/>
                          </a:rPr>
                          <m:t>𝑳</m:t>
                        </m:r>
                      </m:sub>
                    </m:sSub>
                  </m:oMath>
                </a14:m>
                <a:r>
                  <a:rPr lang="pl-PL" b="1">
                    <a:solidFill>
                      <a:schemeClr val="tx1"/>
                    </a:solidFill>
                  </a:rPr>
                  <a:t> </a:t>
                </a:r>
                <a:r>
                  <a:rPr lang="pl-PL">
                    <a:solidFill>
                      <a:schemeClr val="tx1"/>
                    </a:solidFill>
                  </a:rPr>
                  <a:t>- napięcie dotykowe dopuszczalne długotrwale. </a:t>
                </a:r>
                <a:br>
                  <a:rPr lang="pl-PL">
                    <a:solidFill>
                      <a:schemeClr val="tx1"/>
                    </a:solidFill>
                  </a:rPr>
                </a:br>
                <a:r>
                  <a:rPr lang="pl-PL">
                    <a:solidFill>
                      <a:schemeClr val="tx1"/>
                    </a:solidFill>
                  </a:rPr>
                  <a:t>Obwód w tym przypadku powinien być również chroniony przed przetężeniami przez zabezpieczenia nadprądowe.</a:t>
                </a:r>
              </a:p>
            </p:txBody>
          </p:sp>
        </mc:Choice>
        <mc:Fallback xmlns="">
          <p:sp>
            <p:nvSpPr>
              <p:cNvPr id="3" name="Symbol zastępczy zawartości 2">
                <a:extLst>
                  <a:ext uri="{FF2B5EF4-FFF2-40B4-BE49-F238E27FC236}">
                    <a16:creationId xmlns:a16="http://schemas.microsoft.com/office/drawing/2014/main" id="{E239A8DE-3F3A-B53C-7B31-4FD7233EF22E}"/>
                  </a:ext>
                </a:extLst>
              </p:cNvPr>
              <p:cNvSpPr>
                <a:spLocks noGrp="1" noRot="1" noChangeAspect="1" noMove="1" noResize="1" noEditPoints="1" noAdjustHandles="1" noChangeArrowheads="1" noChangeShapeType="1" noTextEdit="1"/>
              </p:cNvSpPr>
              <p:nvPr>
                <p:ph idx="4294967295"/>
              </p:nvPr>
            </p:nvSpPr>
            <p:spPr>
              <a:xfrm>
                <a:off x="0" y="1771650"/>
                <a:ext cx="11874500" cy="4908550"/>
              </a:xfrm>
              <a:prstGeom prst="rect">
                <a:avLst/>
              </a:prstGeom>
              <a:blipFill>
                <a:blip r:embed="rId3"/>
                <a:stretch>
                  <a:fillRect l="-1027"/>
                </a:stretch>
              </a:blipFill>
            </p:spPr>
            <p:txBody>
              <a:bodyPr/>
              <a:lstStyle/>
              <a:p>
                <a:r>
                  <a:rPr lang="en-US">
                    <a:noFill/>
                  </a:rPr>
                  <a:t> </a:t>
                </a:r>
              </a:p>
            </p:txBody>
          </p:sp>
        </mc:Fallback>
      </mc:AlternateContent>
      <p:sp>
        <p:nvSpPr>
          <p:cNvPr id="6" name="Tytuł 1">
            <a:extLst>
              <a:ext uri="{FF2B5EF4-FFF2-40B4-BE49-F238E27FC236}">
                <a16:creationId xmlns:a16="http://schemas.microsoft.com/office/drawing/2014/main" id="{BD15968C-561C-E9D1-C5AC-0B884B7FCF51}"/>
              </a:ext>
            </a:extLst>
          </p:cNvPr>
          <p:cNvSpPr txBox="1">
            <a:spLocks/>
          </p:cNvSpPr>
          <p:nvPr/>
        </p:nvSpPr>
        <p:spPr>
          <a:xfrm>
            <a:off x="1371599" y="278535"/>
            <a:ext cx="5367868" cy="1033669"/>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pl-PL" sz="3600">
                <a:solidFill>
                  <a:srgbClr val="FFFFFF"/>
                </a:solidFill>
              </a:rPr>
              <a:t>Ochrona przy uszkodzeniu samoczynne wyłączenie zasilania</a:t>
            </a:r>
            <a:br>
              <a:rPr lang="pl-PL" sz="3600">
                <a:solidFill>
                  <a:srgbClr val="FFFFFF"/>
                </a:solidFill>
              </a:rPr>
            </a:br>
            <a:r>
              <a:rPr lang="pl-PL" sz="3600">
                <a:solidFill>
                  <a:srgbClr val="FFFFFF"/>
                </a:solidFill>
              </a:rPr>
              <a:t>w sieci TT</a:t>
            </a:r>
          </a:p>
        </p:txBody>
      </p:sp>
      <p:sp>
        <p:nvSpPr>
          <p:cNvPr id="7" name="Rectangle 2">
            <a:extLst>
              <a:ext uri="{FF2B5EF4-FFF2-40B4-BE49-F238E27FC236}">
                <a16:creationId xmlns:a16="http://schemas.microsoft.com/office/drawing/2014/main" id="{A69F4164-9AE7-238D-3498-F70A5DF3A8C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023517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1">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otyw1" id="{57FEBBD0-3C7E-0F4D-9DDA-61F94A475AA2}" vid="{D42FD393-6DF0-9345-BCCD-9C9EC97AF28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52AD6D-6A80-4627-8C40-65C2C503E209}">
  <ds:schemaRefs>
    <ds:schemaRef ds:uri="39dffa5a-150f-457c-8b6d-ea62e236bb79"/>
    <ds:schemaRef ds:uri="e86e79c7-44b9-4496-9852-7c251c1660e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A6CC2B6-A537-4AAD-A0F1-460BC1E178FB}">
  <ds:schemaRefs>
    <ds:schemaRef ds:uri="39dffa5a-150f-457c-8b6d-ea62e236bb79"/>
    <ds:schemaRef ds:uri="e86e79c7-44b9-4496-9852-7c251c1660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5513D22-E4FE-4120-8086-44B8C767CD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33396</Words>
  <Application>Microsoft Office PowerPoint</Application>
  <PresentationFormat>Panoramiczny</PresentationFormat>
  <Paragraphs>3456</Paragraphs>
  <Slides>512</Slides>
  <Notes>495</Notes>
  <HiddenSlides>0</HiddenSlides>
  <MMClips>0</MMClips>
  <ScaleCrop>false</ScaleCrop>
  <HeadingPairs>
    <vt:vector size="6" baseType="variant">
      <vt:variant>
        <vt:lpstr>Używane czcionki</vt:lpstr>
      </vt:variant>
      <vt:variant>
        <vt:i4>13</vt:i4>
      </vt:variant>
      <vt:variant>
        <vt:lpstr>Motyw</vt:lpstr>
      </vt:variant>
      <vt:variant>
        <vt:i4>2</vt:i4>
      </vt:variant>
      <vt:variant>
        <vt:lpstr>Tytuły slajdów</vt:lpstr>
      </vt:variant>
      <vt:variant>
        <vt:i4>512</vt:i4>
      </vt:variant>
    </vt:vector>
  </HeadingPairs>
  <TitlesOfParts>
    <vt:vector size="527" baseType="lpstr">
      <vt:lpstr>Aptos</vt:lpstr>
      <vt:lpstr>Aptos Display</vt:lpstr>
      <vt:lpstr>Arial</vt:lpstr>
      <vt:lpstr>Calibri</vt:lpstr>
      <vt:lpstr>Cambria Math</vt:lpstr>
      <vt:lpstr>GCentra</vt:lpstr>
      <vt:lpstr>Helvetica</vt:lpstr>
      <vt:lpstr>Inter</vt:lpstr>
      <vt:lpstr>Poppins</vt:lpstr>
      <vt:lpstr>Symbol</vt:lpstr>
      <vt:lpstr>Tahoma</vt:lpstr>
      <vt:lpstr>Times New Roman</vt:lpstr>
      <vt:lpstr>Wingdings</vt:lpstr>
      <vt:lpstr>Motyw pakietu Office</vt:lpstr>
      <vt:lpstr>Motyw1</vt:lpstr>
      <vt:lpstr>Prezentacja programu PowerPoint</vt:lpstr>
      <vt:lpstr>Wstęp</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Urządzenia zabezpieczające</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Działanie prądu na organizm ludzki</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Ochrona przeciwporażeniowa</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Słońce jako źródło energii</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Ogniwa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Panele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Osprzęt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Instalacje PV</vt:lpstr>
      <vt:lpstr>Eksploatacja PV</vt:lpstr>
      <vt:lpstr>Eksploatacja PV</vt:lpstr>
      <vt:lpstr>Eksploatacja PV</vt:lpstr>
      <vt:lpstr>Eksploatacja PV</vt:lpstr>
      <vt:lpstr>Eksploatacja PV</vt:lpstr>
      <vt:lpstr>Eksploatacja PV</vt:lpstr>
      <vt:lpstr>Eksploatacja PV</vt:lpstr>
      <vt:lpstr>Eksploatacja PV</vt:lpstr>
      <vt:lpstr>Eksploatacja PV</vt:lpstr>
      <vt:lpstr>Eksploatacja PV</vt:lpstr>
      <vt:lpstr>Eksploatacja PV</vt:lpstr>
      <vt:lpstr>Eksploatacja PV</vt:lpstr>
      <vt:lpstr>Eksploatacja PV</vt:lpstr>
      <vt:lpstr>BHP</vt:lpstr>
      <vt:lpstr>BHP</vt:lpstr>
      <vt:lpstr>BHP</vt:lpstr>
      <vt:lpstr>BHP</vt:lpstr>
      <vt:lpstr>BHP</vt:lpstr>
      <vt:lpstr>BHP</vt:lpstr>
      <vt:lpstr>BHP</vt:lpstr>
      <vt:lpstr>BHP</vt:lpstr>
      <vt:lpstr>Realizacja</vt:lpstr>
      <vt:lpstr>Realizacja</vt:lpstr>
      <vt:lpstr>Realizacja</vt:lpstr>
      <vt:lpstr>Realizacja</vt:lpstr>
      <vt:lpstr>Realizacja</vt:lpstr>
      <vt:lpstr>Realizacja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revision>3</cp:revision>
  <dcterms:created xsi:type="dcterms:W3CDTF">2025-06-14T23:21:03Z</dcterms:created>
  <dcterms:modified xsi:type="dcterms:W3CDTF">2026-05-11T09:30:58Z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112800.000000000</vt:lpwstr>
  </property>
  <property fmtid="{D5CDD505-2E9C-101B-9397-08002B2CF9AE}" pid="3" name="ContentTypeId">
    <vt:lpwstr>0x010100CDE0B65744422E4A8459264A22C32382</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